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258" r:id="rId3"/>
    <p:sldId id="268" r:id="rId4"/>
    <p:sldId id="273" r:id="rId5"/>
    <p:sldId id="270" r:id="rId6"/>
    <p:sldId id="271" r:id="rId7"/>
    <p:sldId id="272" r:id="rId8"/>
    <p:sldId id="274" r:id="rId9"/>
    <p:sldId id="275" r:id="rId10"/>
    <p:sldId id="279" r:id="rId11"/>
    <p:sldId id="289" r:id="rId12"/>
    <p:sldId id="277" r:id="rId13"/>
    <p:sldId id="276" r:id="rId14"/>
    <p:sldId id="278" r:id="rId15"/>
    <p:sldId id="281" r:id="rId16"/>
    <p:sldId id="282" r:id="rId17"/>
    <p:sldId id="283" r:id="rId18"/>
    <p:sldId id="280" r:id="rId19"/>
    <p:sldId id="284" r:id="rId20"/>
    <p:sldId id="285" r:id="rId21"/>
    <p:sldId id="286" r:id="rId22"/>
    <p:sldId id="287" r:id="rId23"/>
    <p:sldId id="288" r:id="rId24"/>
    <p:sldId id="290" r:id="rId25"/>
    <p:sldId id="291" r:id="rId26"/>
    <p:sldId id="292" r:id="rId27"/>
    <p:sldId id="293" r:id="rId28"/>
    <p:sldId id="294" r:id="rId29"/>
    <p:sldId id="269" r:id="rId3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090909"/>
    <a:srgbClr val="F4EE00"/>
    <a:srgbClr val="D6B71E"/>
    <a:srgbClr val="E0E0E0"/>
    <a:srgbClr val="D3D3D3"/>
    <a:srgbClr val="CCC700"/>
    <a:srgbClr val="EFB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77311" autoAdjust="0"/>
  </p:normalViewPr>
  <p:slideViewPr>
    <p:cSldViewPr snapToGrid="0">
      <p:cViewPr varScale="1">
        <p:scale>
          <a:sx n="86" d="100"/>
          <a:sy n="86" d="100"/>
        </p:scale>
        <p:origin x="15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나눔스퀘어 네오 OTF Regular" panose="00000500000000000000" pitchFamily="50" charset="-127"/>
                <a:ea typeface="나눔스퀘어 네오 OTF Regular" panose="00000500000000000000"/>
              </a:defRPr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나눔스퀘어 네오 OTF Regular" panose="00000500000000000000" pitchFamily="50" charset="-127"/>
                <a:ea typeface="나눔스퀘어 네오 OTF Regular" panose="00000500000000000000"/>
              </a:defRPr>
            </a:lvl1pPr>
          </a:lstStyle>
          <a:p>
            <a:fld id="{3A0C769E-3705-4D9B-876A-7D14FA1A60DB}" type="datetimeFigureOut">
              <a:rPr lang="ko-KR" altLang="en-US" smtClean="0"/>
              <a:pPr/>
              <a:t>2024-05-13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나눔스퀘어 네오 OTF Regular" panose="00000500000000000000" pitchFamily="50" charset="-127"/>
                <a:ea typeface="나눔스퀘어 네오 OTF Regular" panose="00000500000000000000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나눔스퀘어 네오 OTF Regular" panose="00000500000000000000" pitchFamily="50" charset="-127"/>
                <a:ea typeface="나눔스퀘어 네오 OTF Regular" panose="00000500000000000000"/>
              </a:defRPr>
            </a:lvl1pPr>
          </a:lstStyle>
          <a:p>
            <a:fld id="{C90FF293-D67D-44B5-AF78-B7E8B4AC53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13655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나눔스퀘어 네오 OTF Regular" panose="00000500000000000000" pitchFamily="50" charset="-127"/>
        <a:ea typeface="나눔스퀘어 네오 OTF Regular" panose="00000500000000000000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나눔스퀘어 네오 OTF Regular" panose="00000500000000000000" pitchFamily="50" charset="-127"/>
        <a:ea typeface="나눔스퀘어 네오 OTF Regular" panose="00000500000000000000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나눔스퀘어 네오 OTF Regular" panose="00000500000000000000" pitchFamily="50" charset="-127"/>
        <a:ea typeface="나눔스퀘어 네오 OTF Regular" panose="00000500000000000000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나눔스퀘어 네오 OTF Regular" panose="00000500000000000000" pitchFamily="50" charset="-127"/>
        <a:ea typeface="나눔스퀘어 네오 OTF Regular" panose="00000500000000000000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나눔스퀘어 네오 OTF Regular" panose="00000500000000000000" pitchFamily="50" charset="-127"/>
        <a:ea typeface="나눔스퀘어 네오 OTF Regular" panose="00000500000000000000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77790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10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304790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11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301160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12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97145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13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753320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14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359243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15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644471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이때 </a:t>
            </a:r>
            <a:r>
              <a:rPr lang="en-US" altLang="ko-KR" dirty="0"/>
              <a:t>masking </a:t>
            </a:r>
            <a:r>
              <a:rPr lang="ko-KR" altLang="en-US" dirty="0"/>
              <a:t>비율을 </a:t>
            </a:r>
            <a:r>
              <a:rPr lang="en-US" altLang="ko-KR" dirty="0"/>
              <a:t>1.0</a:t>
            </a:r>
            <a:r>
              <a:rPr lang="ko-KR" altLang="en-US" dirty="0"/>
              <a:t>에 거의 근접할 정도로 높게 유지해도 되는데</a:t>
            </a:r>
            <a:r>
              <a:rPr lang="en-US" altLang="ko-KR" dirty="0"/>
              <a:t>, debug </a:t>
            </a:r>
            <a:r>
              <a:rPr lang="en-US" altLang="ko-KR" dirty="0" err="1"/>
              <a:t>informatio</a:t>
            </a:r>
            <a:r>
              <a:rPr lang="ko-KR" altLang="en-US" dirty="0"/>
              <a:t>의 오류를 식별하는 문제에 활용하기 때문에</a:t>
            </a:r>
            <a:endParaRPr lang="en-US" altLang="ko-KR" dirty="0"/>
          </a:p>
          <a:p>
            <a:r>
              <a:rPr lang="ko-KR" altLang="en-US" dirty="0"/>
              <a:t>특정 문장의 </a:t>
            </a:r>
            <a:r>
              <a:rPr lang="en-US" altLang="ko-KR" dirty="0"/>
              <a:t>mapping</a:t>
            </a:r>
            <a:r>
              <a:rPr lang="ko-KR" altLang="en-US" dirty="0"/>
              <a:t>과 관련된 문제를 푸는 것이고</a:t>
            </a:r>
            <a:r>
              <a:rPr lang="en-US" altLang="ko-KR" dirty="0"/>
              <a:t>, </a:t>
            </a:r>
            <a:r>
              <a:rPr lang="ko-KR" altLang="en-US" dirty="0"/>
              <a:t>그렇기에 코드 라인 하나 전체를 예측하는 방식으로 훈련해도 문제가 없다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16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964392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990310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18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596772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19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06574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인공지능학과에 컴파일러와 관련된 수업이 개설이 되어 있지 않은 것 같아 논문에 대한 소개 이전에 배경 지식을 먼저 소개해드리고 </a:t>
            </a:r>
            <a:endParaRPr lang="en-US" altLang="ko-KR" dirty="0"/>
          </a:p>
          <a:p>
            <a:r>
              <a:rPr lang="ko-KR" altLang="en-US" dirty="0"/>
              <a:t>논문의 목적</a:t>
            </a:r>
            <a:r>
              <a:rPr lang="en-US" altLang="ko-KR" dirty="0"/>
              <a:t>, </a:t>
            </a:r>
            <a:r>
              <a:rPr lang="ko-KR" altLang="en-US" dirty="0"/>
              <a:t>방법론</a:t>
            </a:r>
            <a:r>
              <a:rPr lang="en-US" altLang="ko-KR" dirty="0"/>
              <a:t>, </a:t>
            </a:r>
            <a:r>
              <a:rPr lang="ko-KR" altLang="en-US" dirty="0"/>
              <a:t>결과와 결론에 대해서 설명 드리도록 하겠습니다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09774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20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587540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21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468326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22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853246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23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552520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24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440087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25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67820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26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693096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27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579928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28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10472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1. </a:t>
            </a: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컴파일러</a:t>
            </a:r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(Compiler)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정의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: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소스 코드를 컴퓨터가 이해할 수 있는 기계어 코드로 변환하는 프로그램입니다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예시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: GCC (GNU Compiler Collection), Clang (C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언어 기반의 컴파일러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)</a:t>
            </a:r>
          </a:p>
          <a:p>
            <a:pPr algn="l"/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2. </a:t>
            </a:r>
            <a:r>
              <a:rPr lang="ko-KR" altLang="en-US" b="1" i="0" dirty="0" err="1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링커</a:t>
            </a:r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(Linker)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정의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: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여러 개의 오브젝트 파일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(.o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파일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)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을 하나의 실행 파일로 결합하는 도구입니다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역할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: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외부 라이브러리와의 연결을 관리하고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,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실행 파일의 구조를 최종적으로 정리합니다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.</a:t>
            </a:r>
          </a:p>
          <a:p>
            <a:pPr algn="l"/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3. </a:t>
            </a:r>
            <a:r>
              <a:rPr lang="ko-KR" altLang="en-US" b="1" i="0" dirty="0" err="1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디버거</a:t>
            </a:r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(Debugger)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정의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: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프로그램을 단계별로 실행하면서 변수의 값을 확인하고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,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실행 흐름을 조사할 수 있게 해주는 도구입니다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예시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: GDB (GNU Debugger), LLDB (Clang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의 </a:t>
            </a:r>
            <a:r>
              <a:rPr lang="ko-KR" altLang="en-US" b="0" i="0" dirty="0" err="1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디버거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)</a:t>
            </a:r>
          </a:p>
          <a:p>
            <a:pPr algn="l"/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4. </a:t>
            </a:r>
            <a:r>
              <a:rPr lang="ko-KR" altLang="en-US" b="1" i="0" dirty="0" err="1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프로파일러</a:t>
            </a:r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(Profiler)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정의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: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프로그램의 실행 시간과 메모리 사용량 같은 성능 측정치를 분석하는 도구입니다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역할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: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성능 병목 현상을 식별하고 최적화할 수 있는 영역을 제시합니다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.</a:t>
            </a:r>
          </a:p>
          <a:p>
            <a:pPr algn="l"/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5. </a:t>
            </a: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최적화 수준</a:t>
            </a:r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(Optimization Levels)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설명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: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대부분의 컴파일러는 다양한 최적화 수준을 제공합니다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.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예를 들어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, -O0 (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최적화 없음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), -O1, -O2, -O3 (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가장 공격적인 최적화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), -</a:t>
            </a:r>
            <a:r>
              <a:rPr lang="en-US" altLang="ko-KR" b="0" i="0" dirty="0" err="1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Os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 (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크기 최적화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), -Og (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디버깅을 위한 최적화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)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등이 있습니다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목적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: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최적화 수준을 조정함으로써 개발자는 개발 과정과 디버깅의 용이성 사이에 균형을 맞출 수 있습니다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92428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Debugging information</a:t>
            </a: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은 </a:t>
            </a:r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toolchain</a:t>
            </a: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에서 디버깅 과정에서 활용될 수 있는 정보를 의미하는데</a:t>
            </a:r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, </a:t>
            </a: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컴파일 과정에서 특별한 옵션을 주어 생성할 수 있습니다</a:t>
            </a:r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.</a:t>
            </a:r>
          </a:p>
          <a:p>
            <a:pPr algn="l"/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오른쪽은 </a:t>
            </a:r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Debug information </a:t>
            </a: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중 하나인 </a:t>
            </a:r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Dwarf</a:t>
            </a: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에 대한 예시입니다</a:t>
            </a:r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. </a:t>
            </a: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이 논문에서는 </a:t>
            </a:r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Debug information</a:t>
            </a:r>
            <a:r>
              <a:rPr lang="ko-KR" alt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의 검증을 신경망을 통해서 수행할 수 있다라는 주장을 하고 있습니다</a:t>
            </a:r>
            <a:r>
              <a:rPr lang="en-US" altLang="ko-KR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40022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6242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위처럼 간단한 </a:t>
            </a:r>
            <a:r>
              <a:rPr lang="en-US" altLang="ko-KR" dirty="0"/>
              <a:t>c</a:t>
            </a:r>
            <a:r>
              <a:rPr lang="ko-KR" altLang="en-US" dirty="0"/>
              <a:t>언어 예시를 보시면 </a:t>
            </a:r>
            <a:r>
              <a:rPr lang="en-US" altLang="ko-KR" dirty="0"/>
              <a:t>a b c </a:t>
            </a:r>
            <a:r>
              <a:rPr lang="ko-KR" altLang="en-US" dirty="0"/>
              <a:t>에 값을 할당하고</a:t>
            </a:r>
            <a:r>
              <a:rPr lang="en-US" altLang="ko-KR" dirty="0"/>
              <a:t>, </a:t>
            </a:r>
            <a:r>
              <a:rPr lang="ko-KR" altLang="en-US" dirty="0"/>
              <a:t>할당된 변수들의 합을 </a:t>
            </a:r>
            <a:r>
              <a:rPr lang="en-US" altLang="ko-KR" dirty="0"/>
              <a:t>result </a:t>
            </a:r>
            <a:r>
              <a:rPr lang="ko-KR" altLang="en-US" dirty="0"/>
              <a:t>변수에 최종적으로 할당하는 것을 확인할 수 있습니다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컴파일링 과정 이후에 생성되는 </a:t>
            </a:r>
            <a:r>
              <a:rPr lang="en-US" altLang="ko-KR" dirty="0"/>
              <a:t>object </a:t>
            </a:r>
            <a:r>
              <a:rPr lang="ko-KR" altLang="en-US" dirty="0"/>
              <a:t>코드는 이진코드 이기에 가독성이 너무 떨어져서 이해를 위해 어셈블리 코드로 예시를 작성했습니다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최적화 없이 컴파일이 진행된 경우 기존의 </a:t>
            </a:r>
            <a:r>
              <a:rPr lang="en-US" altLang="ko-KR" dirty="0"/>
              <a:t>source </a:t>
            </a:r>
            <a:r>
              <a:rPr lang="ko-KR" altLang="en-US" dirty="0"/>
              <a:t>코드와 거의 동일한 모습으로 컴파일이 진행되었고</a:t>
            </a:r>
            <a:r>
              <a:rPr lang="en-US" altLang="ko-KR" dirty="0"/>
              <a:t>, </a:t>
            </a:r>
          </a:p>
          <a:p>
            <a:r>
              <a:rPr lang="ko-KR" altLang="en-US" dirty="0"/>
              <a:t>가장 높은 수준의 최적화를 적용한 경우</a:t>
            </a:r>
            <a:r>
              <a:rPr lang="en-US" altLang="ko-KR" dirty="0"/>
              <a:t>, </a:t>
            </a:r>
            <a:r>
              <a:rPr lang="ko-KR" altLang="en-US" dirty="0"/>
              <a:t>변수들의 선언이나 할당이 많이 달라진 모습을 확인할 수 있습니다</a:t>
            </a:r>
            <a:r>
              <a:rPr lang="en-US" altLang="ko-KR" dirty="0"/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501147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482067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여기서 </a:t>
            </a:r>
            <a:r>
              <a:rPr lang="en-US" altLang="ko-KR" dirty="0"/>
              <a:t>Debug Trace</a:t>
            </a:r>
            <a:r>
              <a:rPr lang="ko-KR" altLang="en-US" dirty="0"/>
              <a:t>라는 것은 프로그램이 실행되는 동안 발생하는 이벤트에 대해 상세히 기록해 놓은 데이터입니다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 기록에는 어떤 소스 코드 라인이 실행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되었는지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,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어떤 함수가 호출되었는지</a:t>
            </a:r>
            <a:r>
              <a:rPr lang="en-US" altLang="ko-K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, </a:t>
            </a:r>
            <a:r>
              <a:rPr lang="ko-KR" alt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그리고 변수들에 저장된 값들이 무엇인지 등의 정보가 포함됩니다</a:t>
            </a:r>
            <a:endParaRPr lang="en-US" altLang="ko-KR" b="0" i="0" dirty="0">
              <a:solidFill>
                <a:srgbClr val="0D0D0D"/>
              </a:solidFill>
              <a:effectLst/>
              <a:highlight>
                <a:srgbClr val="FFFFFF"/>
              </a:highlight>
              <a:latin typeface="Söhne"/>
            </a:endParaRPr>
          </a:p>
          <a:p>
            <a:r>
              <a:rPr lang="ko-KR" altLang="en-US" dirty="0"/>
              <a:t>따라서 해당 기록을 사용하여 어떤 방식으로 코드가 실행되었는지 확인할 수 있고</a:t>
            </a:r>
            <a:r>
              <a:rPr lang="en-US" altLang="ko-KR" dirty="0"/>
              <a:t>, Debug information</a:t>
            </a:r>
            <a:r>
              <a:rPr lang="ko-KR" altLang="en-US" dirty="0"/>
              <a:t>의 일치 여부 또한 확인할 수 있기 때문에 해당 정보를 사용합니다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Debug information</a:t>
            </a:r>
            <a:r>
              <a:rPr lang="ko-KR" altLang="en-US" dirty="0"/>
              <a:t>의 불일치 문제의 예시를 하나 들면 오른쪽 </a:t>
            </a:r>
            <a:r>
              <a:rPr lang="en-US" altLang="ko-KR" dirty="0"/>
              <a:t>c</a:t>
            </a:r>
            <a:r>
              <a:rPr lang="ko-KR" altLang="en-US" dirty="0" err="1"/>
              <a:t>언어어</a:t>
            </a:r>
            <a:r>
              <a:rPr lang="ko-KR" altLang="en-US" dirty="0"/>
              <a:t> 코드에서 </a:t>
            </a:r>
            <a:r>
              <a:rPr lang="en-US" altLang="ko-KR" dirty="0"/>
              <a:t>c() </a:t>
            </a:r>
            <a:r>
              <a:rPr lang="ko-KR" altLang="en-US" dirty="0"/>
              <a:t>함수를 호출할 때</a:t>
            </a:r>
            <a:r>
              <a:rPr lang="en-US" altLang="ko-KR" dirty="0"/>
              <a:t>, return </a:t>
            </a:r>
            <a:r>
              <a:rPr lang="ko-KR" altLang="en-US" dirty="0"/>
              <a:t>문이 함수 내에서 실행되기에</a:t>
            </a:r>
            <a:r>
              <a:rPr lang="en-US" altLang="ko-KR" dirty="0"/>
              <a:t>, main </a:t>
            </a:r>
            <a:r>
              <a:rPr lang="ko-KR" altLang="en-US" dirty="0"/>
              <a:t>함수에는 영향을 미치지 않지만</a:t>
            </a:r>
            <a:r>
              <a:rPr lang="en-US" altLang="ko-KR" dirty="0"/>
              <a:t>,</a:t>
            </a:r>
          </a:p>
          <a:p>
            <a:r>
              <a:rPr lang="en-US" altLang="ko-KR" dirty="0"/>
              <a:t>Optimization </a:t>
            </a:r>
            <a:r>
              <a:rPr lang="ko-KR" altLang="en-US" dirty="0"/>
              <a:t>과정에서 </a:t>
            </a:r>
            <a:r>
              <a:rPr lang="en-US" altLang="ko-KR" dirty="0"/>
              <a:t>inline</a:t>
            </a:r>
            <a:r>
              <a:rPr lang="ko-KR" altLang="en-US" dirty="0"/>
              <a:t>되는 경우</a:t>
            </a:r>
            <a:r>
              <a:rPr lang="en-US" altLang="ko-KR" dirty="0"/>
              <a:t>, main</a:t>
            </a:r>
            <a:r>
              <a:rPr lang="ko-KR" altLang="en-US" dirty="0"/>
              <a:t> 함수의 </a:t>
            </a:r>
            <a:r>
              <a:rPr lang="en-US" altLang="ko-KR" dirty="0"/>
              <a:t>return</a:t>
            </a:r>
            <a:r>
              <a:rPr lang="ko-KR" altLang="en-US" dirty="0"/>
              <a:t>문으로 잘못 </a:t>
            </a:r>
            <a:r>
              <a:rPr lang="en-US" altLang="ko-KR" dirty="0" err="1"/>
              <a:t>mappin</a:t>
            </a:r>
            <a:r>
              <a:rPr lang="ko-KR" altLang="en-US" dirty="0"/>
              <a:t>되어 </a:t>
            </a:r>
            <a:r>
              <a:rPr lang="en-US" altLang="ko-KR" dirty="0"/>
              <a:t>7</a:t>
            </a:r>
            <a:r>
              <a:rPr lang="ko-KR" altLang="en-US" dirty="0"/>
              <a:t>번 이후의 라인이 실행되지 않고 함수가 종료되는 문제가 발생합니다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이는 </a:t>
            </a:r>
            <a:r>
              <a:rPr lang="en-US" altLang="ko-KR" dirty="0"/>
              <a:t>Debug information</a:t>
            </a:r>
            <a:r>
              <a:rPr lang="ko-KR" altLang="en-US" dirty="0"/>
              <a:t>과 관련된 </a:t>
            </a:r>
            <a:r>
              <a:rPr lang="en-US" altLang="ko-KR" dirty="0"/>
              <a:t>mapping </a:t>
            </a:r>
            <a:r>
              <a:rPr lang="ko-KR" altLang="en-US" dirty="0"/>
              <a:t>오류로</a:t>
            </a:r>
            <a:r>
              <a:rPr lang="en-US" altLang="ko-KR" dirty="0"/>
              <a:t>, </a:t>
            </a:r>
            <a:r>
              <a:rPr lang="ko-KR" altLang="en-US" dirty="0"/>
              <a:t>이 문제를 해결하는 것이 이 논문의 목적입니다</a:t>
            </a:r>
            <a:r>
              <a:rPr lang="en-US" altLang="ko-KR" dirty="0"/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630653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여기에서 불변식이라는 것은 함수에 따라서 다르게 정의하는데</a:t>
            </a:r>
            <a:r>
              <a:rPr lang="en-US" altLang="ko-KR" dirty="0"/>
              <a:t>, </a:t>
            </a:r>
            <a:r>
              <a:rPr lang="ko-KR" altLang="en-US" dirty="0"/>
              <a:t>보통 함수를 보고 어떤 식으로 동작해야 한다라는 것을 정의한 식을 의미합니다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FF293-D67D-44B5-AF78-B7E8B4AC533B}" type="slidenum">
              <a:rPr lang="ko-KR" altLang="en-US" smtClean="0"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65333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A9BB75-E7E3-42F7-AD3C-9E69A2F7D8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2DE64B6-2B9F-48C8-9DBB-D86EE774E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69FDB7-E132-46C3-AC4E-2707F3708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BCE9F-F0D7-4806-8981-80C291D876A8}" type="datetimeFigureOut">
              <a:rPr lang="ko-KR" altLang="en-US" smtClean="0"/>
              <a:pPr/>
              <a:t>2024-05-13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7157234-403E-4434-878B-320D3DF85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5BBB924-94F9-4B17-9542-1994086CB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16362-FDC5-4F91-893C-290A1F69278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85388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A01EFF-E818-4388-A47B-F4CEF3A35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1DBEB37-3C27-49F9-9BB9-35F4BED94D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5B64159-D140-437A-A787-E266C56FA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BCE9F-F0D7-4806-8981-80C291D876A8}" type="datetimeFigureOut">
              <a:rPr lang="ko-KR" altLang="en-US" smtClean="0"/>
              <a:pPr/>
              <a:t>2024-05-13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1555000-58CD-4AF4-AF62-0F6306EB8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7605EB5-C194-4361-B797-6D023B9E5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16362-FDC5-4F91-893C-290A1F69278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28584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639ECAA-B270-4BF6-92EB-239245577F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EE10D71-FCBC-44E3-A8FB-844A60781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9409A95-F8B5-4535-885D-B7E294D4E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BCE9F-F0D7-4806-8981-80C291D876A8}" type="datetimeFigureOut">
              <a:rPr lang="ko-KR" altLang="en-US" smtClean="0"/>
              <a:pPr/>
              <a:t>2024-05-13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D1AAD0C-F12C-4028-A018-10466C1EA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C0C3C1B-439B-456D-860B-A49507D34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16362-FDC5-4F91-893C-290A1F69278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87274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F682BE-A754-4987-A35B-7193B30FC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6877C0-7CBF-4570-8EEA-BCEFC365F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ABF2326-6824-4A2F-AEF6-669F6BF12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BCE9F-F0D7-4806-8981-80C291D876A8}" type="datetimeFigureOut">
              <a:rPr lang="ko-KR" altLang="en-US" smtClean="0"/>
              <a:pPr/>
              <a:t>2024-05-13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575A40D-E8DE-45BF-9F46-4AB571891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7387D5-9DCA-427A-B641-262670E5C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16362-FDC5-4F91-893C-290A1F69278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35817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40911EF-5ADE-4BA4-BEBE-AFB3245DD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CE132A4-9789-475F-9BCA-220DE29BC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F3EC29D-6D47-4F47-8C7E-5F3F8EA48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BCE9F-F0D7-4806-8981-80C291D876A8}" type="datetimeFigureOut">
              <a:rPr lang="ko-KR" altLang="en-US" smtClean="0"/>
              <a:pPr/>
              <a:t>2024-05-13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95B3305-D251-4F6D-BBE3-5C5B483AB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488942-F712-46D5-8007-A857CEBFD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16362-FDC5-4F91-893C-290A1F69278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92085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6B0CF1-5BFA-465B-AD6C-61C4F5737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8ED74E7-E237-4DA8-9375-886F98A462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F6CCA11-0184-4F75-886E-F7891E84E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A3CA99A-C404-415E-8550-E148DFE50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BCE9F-F0D7-4806-8981-80C291D876A8}" type="datetimeFigureOut">
              <a:rPr lang="ko-KR" altLang="en-US" smtClean="0"/>
              <a:pPr/>
              <a:t>2024-05-13</a:t>
            </a:fld>
            <a:endParaRPr lang="ko-KR" alt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29BF145-D021-40F8-970E-F5DE0D912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2A9DC49-86E3-4F09-B25F-6E9E839DD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16362-FDC5-4F91-893C-290A1F69278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85477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ADFA39-B80B-4BFA-BB80-934DF6180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C587D29-4ECF-4797-904C-0CE6C84B2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4615D01-1D62-4304-A14E-8F626A347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9673A39-3A69-4573-A181-92547D0F46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8CF077D-6049-409A-B668-4A2C68816F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CEB7A25-2531-46FB-9145-7AF22E7FD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BCE9F-F0D7-4806-8981-80C291D876A8}" type="datetimeFigureOut">
              <a:rPr lang="ko-KR" altLang="en-US" smtClean="0"/>
              <a:pPr/>
              <a:t>2024-05-13</a:t>
            </a:fld>
            <a:endParaRPr lang="ko-KR" altLang="en-US" dirty="0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E509AD8-3AC6-4B3D-B89B-4CDCFDB1B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E04F121-7DD5-4C71-8D23-E700BF7E2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16362-FDC5-4F91-893C-290A1F69278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42997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83AA7A-9220-4476-AE2D-E2BE95E1B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AB586A5-9E23-4915-ADF1-FFB7059E2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BCE9F-F0D7-4806-8981-80C291D876A8}" type="datetimeFigureOut">
              <a:rPr lang="ko-KR" altLang="en-US" smtClean="0"/>
              <a:pPr/>
              <a:t>2024-05-13</a:t>
            </a:fld>
            <a:endParaRPr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2E9D510-68FC-471E-8E20-9276AC463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FE6E8B8-93AC-4C4E-8A0A-AE2227BDA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16362-FDC5-4F91-893C-290A1F69278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7444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5BD0E66-B951-4838-9671-311EE7B38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BCE9F-F0D7-4806-8981-80C291D876A8}" type="datetimeFigureOut">
              <a:rPr lang="ko-KR" altLang="en-US" smtClean="0"/>
              <a:pPr/>
              <a:t>2024-05-13</a:t>
            </a:fld>
            <a:endParaRPr lang="ko-KR" altLang="en-US" dirty="0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2331E82-629A-45F8-8584-26FB17A4F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37121C6-1D8A-4556-AC38-B0878AC67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16362-FDC5-4F91-893C-290A1F69278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39974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8A5FCC1-352C-460B-9883-3DE41CB5F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179322A-FCF9-4BB2-B8D5-EC60307FC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DB9554B-FD6B-443C-910C-AD3C9C61E8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20057E3-A033-4BA9-A337-85A255CEB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BCE9F-F0D7-4806-8981-80C291D876A8}" type="datetimeFigureOut">
              <a:rPr lang="ko-KR" altLang="en-US" smtClean="0"/>
              <a:pPr/>
              <a:t>2024-05-13</a:t>
            </a:fld>
            <a:endParaRPr lang="ko-KR" alt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C3CE69A-7B55-4B71-BA4B-9A485FFAF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D595E59-1416-46BD-A807-E433B9650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16362-FDC5-4F91-893C-290A1F69278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9468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FC8B159-BF05-4D2D-B697-0C8B00443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B0CDDAF-FF86-46E5-8859-9FBBCA87BF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D92FC1B-45D6-400D-9F35-3E302DE68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4E01FF3-24EB-45A5-BAEA-046B76EE9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BCE9F-F0D7-4806-8981-80C291D876A8}" type="datetimeFigureOut">
              <a:rPr lang="ko-KR" altLang="en-US" smtClean="0"/>
              <a:pPr/>
              <a:t>2024-05-13</a:t>
            </a:fld>
            <a:endParaRPr lang="ko-KR" alt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60704F-05FD-4FAE-A6ED-A3C289F4B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20AC09A-4089-4D97-B902-40E8243AD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16362-FDC5-4F91-893C-290A1F69278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06045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5E4D1B2-D73A-4B52-B299-AFE83E9A7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7C98AA6-A655-40C4-B5ED-49CE848E3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C22E72D-2185-4B10-AB6A-4E8CCEA72C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스퀘어 네오 OTF Regular" panose="00000500000000000000" pitchFamily="50" charset="-127"/>
                <a:ea typeface="나눔스퀘어 네오 OTF Regular" panose="00000500000000000000"/>
              </a:defRPr>
            </a:lvl1pPr>
          </a:lstStyle>
          <a:p>
            <a:fld id="{AE6BCE9F-F0D7-4806-8981-80C291D876A8}" type="datetimeFigureOut">
              <a:rPr lang="ko-KR" altLang="en-US" smtClean="0"/>
              <a:pPr/>
              <a:t>2024-05-13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F77CA14-D071-4509-B8A4-D6DD51EA59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스퀘어 네오 OTF Regular" panose="00000500000000000000" pitchFamily="50" charset="-127"/>
                <a:ea typeface="나눔스퀘어 네오 OTF Regular" panose="00000500000000000000"/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3A5FE1A-8A24-4C4B-B38B-506FC05EB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스퀘어 네오 OTF Regular" panose="00000500000000000000" pitchFamily="50" charset="-127"/>
                <a:ea typeface="나눔스퀘어 네오 OTF Regular" panose="00000500000000000000"/>
              </a:defRPr>
            </a:lvl1pPr>
          </a:lstStyle>
          <a:p>
            <a:fld id="{2F016362-FDC5-4F91-893C-290A1F69278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22445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나눔스퀘어 네오 OTF Regular" panose="00000500000000000000" pitchFamily="50" charset="-127"/>
          <a:ea typeface="나눔스퀘어 네오 OTF Regular" panose="00000500000000000000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나눔스퀘어 네오 OTF Regular" panose="00000500000000000000" pitchFamily="50" charset="-127"/>
          <a:ea typeface="나눔스퀘어 네오 OTF Regular" panose="00000500000000000000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나눔스퀘어 네오 OTF Regular" panose="00000500000000000000" pitchFamily="50" charset="-127"/>
          <a:ea typeface="나눔스퀘어 네오 OTF Regular" panose="00000500000000000000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나눔스퀘어 네오 OTF Regular" panose="00000500000000000000" pitchFamily="50" charset="-127"/>
          <a:ea typeface="나눔스퀘어 네오 OTF Regular" panose="00000500000000000000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나눔스퀘어 네오 OTF Regular" panose="00000500000000000000" pitchFamily="50" charset="-127"/>
          <a:ea typeface="나눔스퀘어 네오 OTF Regular" panose="00000500000000000000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나눔스퀘어 네오 OTF Regular" panose="00000500000000000000" pitchFamily="50" charset="-127"/>
          <a:ea typeface="나눔스퀘어 네오 OTF Regular" panose="00000500000000000000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9409FB-44C4-482D-96B4-B031153D7BD8}"/>
              </a:ext>
            </a:extLst>
          </p:cNvPr>
          <p:cNvSpPr txBox="1"/>
          <p:nvPr/>
        </p:nvSpPr>
        <p:spPr>
          <a:xfrm>
            <a:off x="1048624" y="1982450"/>
            <a:ext cx="100947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Debugging</a:t>
            </a:r>
            <a:r>
              <a:rPr lang="ko-KR" altLang="en-US" sz="4400" dirty="0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 </a:t>
            </a:r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Debug Information with Neural Networks</a:t>
            </a:r>
            <a:endParaRPr lang="ko-KR" altLang="en-US" sz="4400" dirty="0">
              <a:effectLst/>
              <a:latin typeface="Tahoma" panose="020B0604030504040204" pitchFamily="34" charset="0"/>
              <a:ea typeface="나눔스퀘어 네오 OTF Regular" panose="00000500000000000000" pitchFamily="50" charset="-127"/>
              <a:cs typeface="Tahoma" panose="020B060403050404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799BD8-9EB6-44F5-D9A1-9DA6B681D86E}"/>
              </a:ext>
            </a:extLst>
          </p:cNvPr>
          <p:cNvSpPr txBox="1"/>
          <p:nvPr/>
        </p:nvSpPr>
        <p:spPr>
          <a:xfrm>
            <a:off x="7919207" y="5153822"/>
            <a:ext cx="36869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>
                <a:latin typeface="나눔스퀘어 네오 OTF Light" panose="00000400000000000000" pitchFamily="50" charset="-127"/>
                <a:ea typeface="나눔스퀘어 네오 OTF Light" panose="00000400000000000000" pitchFamily="50" charset="-127"/>
                <a:cs typeface="Tahoma" panose="020B0604030504040204" pitchFamily="34" charset="0"/>
              </a:rPr>
              <a:t>전자전기컴퓨터공학부</a:t>
            </a:r>
            <a:endParaRPr lang="en-US" altLang="ko-KR" sz="2000" dirty="0">
              <a:latin typeface="나눔스퀘어 네오 OTF Light" panose="00000400000000000000" pitchFamily="50" charset="-127"/>
              <a:ea typeface="나눔스퀘어 네오 OTF Light" panose="00000400000000000000" pitchFamily="50" charset="-127"/>
              <a:cs typeface="Tahoma" panose="020B0604030504040204" pitchFamily="34" charset="0"/>
            </a:endParaRPr>
          </a:p>
          <a:p>
            <a:pPr algn="ctr"/>
            <a:r>
              <a:rPr lang="en-US" altLang="ko-KR" sz="2000" dirty="0">
                <a:latin typeface="나눔스퀘어 네오 OTF Light" panose="00000400000000000000" pitchFamily="50" charset="-127"/>
                <a:ea typeface="나눔스퀘어 네오 OTF Light" panose="00000400000000000000" pitchFamily="50" charset="-127"/>
                <a:cs typeface="Tahoma" panose="020B0604030504040204" pitchFamily="34" charset="0"/>
              </a:rPr>
              <a:t>2022440119 </a:t>
            </a:r>
            <a:r>
              <a:rPr lang="ko-KR" altLang="en-US" sz="2000" dirty="0">
                <a:latin typeface="나눔스퀘어 네오 OTF Light" panose="00000400000000000000" pitchFamily="50" charset="-127"/>
                <a:ea typeface="나눔스퀘어 네오 OTF Light" panose="00000400000000000000" pitchFamily="50" charset="-127"/>
                <a:cs typeface="Tahoma" panose="020B0604030504040204" pitchFamily="34" charset="0"/>
              </a:rPr>
              <a:t>전형준</a:t>
            </a:r>
            <a:endParaRPr lang="ko-KR" altLang="en-US" sz="2000" dirty="0">
              <a:effectLst/>
              <a:latin typeface="나눔스퀘어 네오 OTF Light" panose="00000400000000000000" pitchFamily="50" charset="-127"/>
              <a:ea typeface="나눔스퀘어 네오 OTF Light" panose="00000400000000000000" pitchFamily="50" charset="-127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879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508001" cy="654026"/>
            <a:chOff x="182923" y="4070725"/>
            <a:chExt cx="457536" cy="65402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45753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목적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02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2689253" y="938867"/>
            <a:ext cx="666213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Debugging</a:t>
            </a:r>
          </a:p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Debug Information</a:t>
            </a:r>
            <a:endParaRPr lang="ko-KR" altLang="en-US" sz="4400" dirty="0">
              <a:latin typeface="Tahoma" panose="020B0604030504040204" pitchFamily="34" charset="0"/>
              <a:ea typeface="나눔스퀘어 네오 OTF Regular" panose="00000500000000000000"/>
              <a:cs typeface="Tahoma" panose="020B0604030504040204" pitchFamily="34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A598544D-FBC2-F30C-4E33-1470CA598E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1343" y="2907821"/>
            <a:ext cx="9209314" cy="2849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550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615043" cy="654026"/>
            <a:chOff x="182923" y="4070725"/>
            <a:chExt cx="553944" cy="65402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방법론</a:t>
              </a:r>
              <a:endParaRPr lang="ko-KR" altLang="en-US" sz="10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03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2764931" y="938867"/>
            <a:ext cx="66621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Source Code Generation</a:t>
            </a:r>
            <a:endParaRPr lang="ko-KR" altLang="en-US" sz="440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  <a:cs typeface="Tahoma" panose="020B060403050404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13EEE4-2A50-7B4A-6160-946033FFD35E}"/>
              </a:ext>
            </a:extLst>
          </p:cNvPr>
          <p:cNvSpPr txBox="1"/>
          <p:nvPr/>
        </p:nvSpPr>
        <p:spPr>
          <a:xfrm>
            <a:off x="2764931" y="2471468"/>
            <a:ext cx="6662138" cy="2271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Toolchain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에서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compiler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나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Debugger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의 오류로 인한 영향이 없다고 간주하기 위해서 </a:t>
            </a:r>
            <a:r>
              <a:rPr lang="en-US" altLang="ko-KR" sz="2000" spc="-15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Csmith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로 생성된 프로그램을 사용했다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  <a:p>
            <a:pPr algn="ctr">
              <a:lnSpc>
                <a:spcPct val="120000"/>
              </a:lnSpc>
            </a:pPr>
            <a:endParaRPr lang="en-US" altLang="ko-KR" sz="20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en-US" altLang="ko-KR" sz="2000" spc="-15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Csmith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로 생성된 프로그램은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정의되지 않은 동작이 없기에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Debug Trace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가 의미 있는 정보를 제공하고 실제 소프트웨어 동작을 정확하게 반영하도록 보장한다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0550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615043" cy="654026"/>
            <a:chOff x="182923" y="4070725"/>
            <a:chExt cx="553944" cy="65402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방법론</a:t>
              </a:r>
              <a:endParaRPr lang="ko-KR" altLang="en-US" sz="10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03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2764931" y="938867"/>
            <a:ext cx="66621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Debug trace </a:t>
            </a:r>
            <a:r>
              <a:rPr lang="ko-KR" altLang="en-US" sz="44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  <a:cs typeface="Tahoma" panose="020B0604030504040204" pitchFamily="34" charset="0"/>
              </a:rPr>
              <a:t>생성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13EEE4-2A50-7B4A-6160-946033FFD35E}"/>
              </a:ext>
            </a:extLst>
          </p:cNvPr>
          <p:cNvSpPr txBox="1"/>
          <p:nvPr/>
        </p:nvSpPr>
        <p:spPr>
          <a:xfrm>
            <a:off x="2764931" y="2230576"/>
            <a:ext cx="6662138" cy="3379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2000" i="1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C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를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source code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로 가정하자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 </a:t>
            </a:r>
            <a:endParaRPr lang="en-US" altLang="ko-KR" sz="2000" i="1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en-US" altLang="ko-KR" sz="2000" i="1" spc="-15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Opt</a:t>
            </a:r>
            <a:r>
              <a:rPr lang="ko-KR" altLang="en-US" sz="2000" i="1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는  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컴파일러가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c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를 입력으로 받아 최적화 기법을 적용하여 </a:t>
            </a:r>
            <a:endParaRPr lang="en-US" altLang="ko-KR" sz="20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생성한 기계어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code 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프로그램이다</a:t>
            </a:r>
            <a:r>
              <a:rPr lang="en-US" altLang="ko-KR" sz="2000" i="1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  <a:p>
            <a:pPr algn="ctr">
              <a:lnSpc>
                <a:spcPct val="120000"/>
              </a:lnSpc>
            </a:pPr>
            <a:endParaRPr lang="en-US" altLang="ko-KR" sz="2000" i="1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생성된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opt 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프로그램에 대해서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</a:t>
            </a:r>
            <a:r>
              <a:rPr lang="ko-KR" altLang="en-US" sz="2000" spc="-15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디버거를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통해 기계어 명령어를 단계별로 실행하며 생성되는 실행 경로 로그가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debug trace </a:t>
            </a:r>
            <a:r>
              <a:rPr lang="en-US" altLang="ko-KR" sz="2000" i="1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T(opt)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에 해당한다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  <a:p>
            <a:pPr algn="ctr">
              <a:lnSpc>
                <a:spcPct val="120000"/>
              </a:lnSpc>
            </a:pPr>
            <a:endParaRPr lang="en-US" altLang="ko-KR" sz="20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T(opt) = [s0, s1, s2, … , </a:t>
            </a:r>
            <a:r>
              <a:rPr lang="en-US" altLang="ko-KR" sz="2000" spc="-15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sn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] 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형태로 정의할 수 있다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9412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615043" cy="654026"/>
            <a:chOff x="182923" y="4070725"/>
            <a:chExt cx="553944" cy="65402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방법론</a:t>
              </a:r>
              <a:endParaRPr lang="ko-KR" altLang="en-US" sz="10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03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2764931" y="938867"/>
            <a:ext cx="66621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Debug trace </a:t>
            </a:r>
            <a:r>
              <a:rPr lang="ko-KR" altLang="en-US" sz="44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  <a:cs typeface="Tahoma" panose="020B0604030504040204" pitchFamily="34" charset="0"/>
              </a:rPr>
              <a:t>생성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13EEE4-2A50-7B4A-6160-946033FFD35E}"/>
              </a:ext>
            </a:extLst>
          </p:cNvPr>
          <p:cNvSpPr txBox="1"/>
          <p:nvPr/>
        </p:nvSpPr>
        <p:spPr>
          <a:xfrm>
            <a:off x="2896642" y="2230576"/>
            <a:ext cx="6398716" cy="2656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T(opt)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의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s0, s1 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등등의 각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step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에 대해서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2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가지 정보를 수집하여 활용하는데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 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이는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line(s)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와 </a:t>
            </a:r>
            <a:r>
              <a:rPr lang="en-US" altLang="ko-KR" sz="2000" spc="-15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asm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(s)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이다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  <a:p>
            <a:pPr algn="ctr">
              <a:lnSpc>
                <a:spcPct val="120000"/>
              </a:lnSpc>
            </a:pPr>
            <a:endParaRPr lang="en-US" altLang="ko-KR" sz="20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Line(s)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는 현재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step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에서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assembly 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코드의 실행으로 </a:t>
            </a:r>
            <a:endParaRPr lang="en-US" altLang="ko-KR" sz="20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동작하는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c 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코드의 위치를 의미하고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 </a:t>
            </a:r>
          </a:p>
          <a:p>
            <a:pPr algn="ctr">
              <a:lnSpc>
                <a:spcPct val="120000"/>
              </a:lnSpc>
            </a:pPr>
            <a:r>
              <a:rPr lang="en-US" altLang="ko-KR" sz="2000" spc="-15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Asm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(s)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은 현재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step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에서 실행되는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assembly 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코드의</a:t>
            </a:r>
            <a:endParaRPr lang="en-US" altLang="ko-KR" sz="20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위치를 의미한다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</a:t>
            </a:r>
            <a:endParaRPr lang="en-US" altLang="ko-KR" sz="20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3397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615043" cy="654026"/>
            <a:chOff x="182923" y="4070725"/>
            <a:chExt cx="553944" cy="65402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방법론</a:t>
              </a:r>
              <a:endParaRPr lang="ko-KR" altLang="en-US" sz="10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03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2764931" y="938867"/>
            <a:ext cx="66621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Debug trace </a:t>
            </a:r>
            <a:r>
              <a:rPr lang="ko-KR" altLang="en-US" sz="44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  <a:cs typeface="Tahoma" panose="020B0604030504040204" pitchFamily="34" charset="0"/>
              </a:rPr>
              <a:t>생성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13EEE4-2A50-7B4A-6160-946033FFD35E}"/>
              </a:ext>
            </a:extLst>
          </p:cNvPr>
          <p:cNvSpPr txBox="1"/>
          <p:nvPr/>
        </p:nvSpPr>
        <p:spPr>
          <a:xfrm>
            <a:off x="2896642" y="2230576"/>
            <a:ext cx="6398716" cy="15483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만약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source code c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가 여러 함수로 구성되어 있다면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</a:t>
            </a:r>
          </a:p>
          <a:p>
            <a:pPr algn="ctr">
              <a:lnSpc>
                <a:spcPct val="120000"/>
              </a:lnSpc>
            </a:pP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C = {f1, f2, … </a:t>
            </a:r>
            <a:r>
              <a:rPr lang="en-US" altLang="ko-KR" sz="2000" spc="-15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fm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}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으로 표기할 수 있고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</a:t>
            </a:r>
          </a:p>
          <a:p>
            <a:pPr algn="ctr">
              <a:lnSpc>
                <a:spcPct val="120000"/>
              </a:lnSpc>
            </a:pP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Trace 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정보 또한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 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해당 함수들 단위로 나누어 표기할 수 있다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  <a:p>
            <a:pPr algn="ctr">
              <a:lnSpc>
                <a:spcPct val="120000"/>
              </a:lnSpc>
            </a:pP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T(opt) = Tf1,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Tf2,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…,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</a:t>
            </a:r>
            <a:r>
              <a:rPr lang="en-US" altLang="ko-KR" sz="2000" spc="-15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Tfm</a:t>
            </a:r>
            <a:endParaRPr lang="en-US" altLang="ko-KR" sz="20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8379050F-A9BA-61B0-BEB2-6AAA6F9A1F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798" y="4034517"/>
            <a:ext cx="2438404" cy="533400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F9125078-9EFE-48D3-0F17-F72B8ED665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9852" y="4436526"/>
            <a:ext cx="2665350" cy="621518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4FCDACDF-4442-6CD4-809D-DF7EDE0DA7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7641" y="4969926"/>
            <a:ext cx="3296718" cy="59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529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615043" cy="654026"/>
            <a:chOff x="182923" y="4070725"/>
            <a:chExt cx="553944" cy="65402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방법론</a:t>
              </a:r>
              <a:endParaRPr lang="ko-KR" altLang="en-US" sz="10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03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2764931" y="938867"/>
            <a:ext cx="666213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 Input data </a:t>
            </a:r>
            <a:r>
              <a:rPr lang="en-US" altLang="ko-KR" sz="44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  <a:cs typeface="Tahoma" panose="020B0604030504040204" pitchFamily="34" charset="0"/>
              </a:rPr>
              <a:t>for SLNET</a:t>
            </a:r>
            <a:endParaRPr lang="ko-KR" altLang="en-US" sz="440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0C1795-3041-481C-F493-DC1741BDC738}"/>
              </a:ext>
            </a:extLst>
          </p:cNvPr>
          <p:cNvSpPr txBox="1"/>
          <p:nvPr/>
        </p:nvSpPr>
        <p:spPr>
          <a:xfrm>
            <a:off x="2133600" y="2859441"/>
            <a:ext cx="7924800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L(</a:t>
            </a:r>
            <a:r>
              <a:rPr lang="en-US" altLang="ko-KR" sz="200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Tf</a:t>
            </a:r>
            <a:r>
              <a:rPr lang="en-US" altLang="ko-KR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) – Sequence of source Line</a:t>
            </a:r>
            <a:endParaRPr lang="ko-KR" altLang="en-US" sz="200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/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L(</a:t>
            </a:r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Tf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)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는 특정 함수에 대한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Debug trace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에 속하는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step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의 소스 코드 라인을 순서대로 나열한 시퀀스에 해당한다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즉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특정 함수를 실행시켰을 때 실행되는 소스 코드 라인을 연속적으로 저장한 형태이다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7325F801-B04B-E054-845F-0C3CADE1BB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9927" y="4493942"/>
            <a:ext cx="3772146" cy="695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100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615043" cy="654026"/>
            <a:chOff x="182923" y="4070725"/>
            <a:chExt cx="553944" cy="65402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방법론</a:t>
              </a:r>
              <a:endParaRPr lang="ko-KR" altLang="en-US" sz="10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03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2764931" y="368131"/>
            <a:ext cx="66621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Training </a:t>
            </a:r>
            <a:r>
              <a:rPr lang="en-US" altLang="ko-KR" sz="4400" dirty="0" err="1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SLNet</a:t>
            </a:r>
            <a:r>
              <a:rPr lang="en-US" altLang="ko-KR" sz="4400" dirty="0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 </a:t>
            </a:r>
            <a:endParaRPr lang="ko-KR" altLang="en-US" sz="440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  <a:cs typeface="Tahoma" panose="020B0604030504040204" pitchFamily="34" charset="0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3442DB0A-6512-A72D-2DBE-C6483A2CBF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928" y="2721446"/>
            <a:ext cx="5596506" cy="190004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39C4E67-F811-7B53-CD6E-7EFC0D5967E6}"/>
              </a:ext>
            </a:extLst>
          </p:cNvPr>
          <p:cNvSpPr txBox="1"/>
          <p:nvPr/>
        </p:nvSpPr>
        <p:spPr>
          <a:xfrm>
            <a:off x="6358847" y="2018649"/>
            <a:ext cx="54802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SLNet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은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Masked Source Language </a:t>
            </a:r>
          </a:p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Modeling Task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를 수행하도록 학습되었다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D7E124-BB24-869D-5217-CE376465F4EF}"/>
              </a:ext>
            </a:extLst>
          </p:cNvPr>
          <p:cNvSpPr txBox="1"/>
          <p:nvPr/>
        </p:nvSpPr>
        <p:spPr>
          <a:xfrm>
            <a:off x="6358845" y="2967335"/>
            <a:ext cx="54802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Input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의 특정 비율의 토큰을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Masking token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으로</a:t>
            </a:r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/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변환한 뒤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해당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Masking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을 예측하도록 하는 방식으로 학습을 진행함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8EE48E-E4BD-40ED-0AA9-F742278003E2}"/>
              </a:ext>
            </a:extLst>
          </p:cNvPr>
          <p:cNvSpPr txBox="1"/>
          <p:nvPr/>
        </p:nvSpPr>
        <p:spPr>
          <a:xfrm>
            <a:off x="6358845" y="4137048"/>
            <a:ext cx="54802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모델의 </a:t>
            </a:r>
            <a:r>
              <a:rPr lang="ko-KR" altLang="en-US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예측값과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실제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token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들의 차이가 크다면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현재 라인의 코드가 잘못된 문맥에서 사용되고 있다고 간주한다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3512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615043" cy="654026"/>
            <a:chOff x="182923" y="4070725"/>
            <a:chExt cx="553944" cy="65402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방법론</a:t>
              </a:r>
              <a:endParaRPr lang="ko-KR" altLang="en-US" sz="10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03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2764931" y="368131"/>
            <a:ext cx="66621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Training </a:t>
            </a:r>
            <a:r>
              <a:rPr lang="en-US" altLang="ko-KR" sz="4400" dirty="0" err="1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SLNet</a:t>
            </a:r>
            <a:r>
              <a:rPr lang="en-US" altLang="ko-KR" sz="4400" dirty="0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 </a:t>
            </a:r>
            <a:endParaRPr lang="ko-KR" altLang="en-US" sz="440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9C4E67-F811-7B53-CD6E-7EFC0D5967E6}"/>
              </a:ext>
            </a:extLst>
          </p:cNvPr>
          <p:cNvSpPr txBox="1"/>
          <p:nvPr/>
        </p:nvSpPr>
        <p:spPr>
          <a:xfrm>
            <a:off x="6188927" y="2758543"/>
            <a:ext cx="567597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특정 함수에서 실행되는 코드 라인 별로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,</a:t>
            </a:r>
          </a:p>
          <a:p>
            <a:pPr algn="ctr"/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각 라인의 모든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masking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값의 예측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token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과 실제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token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의 차이를 평균하여 각 라인 별 오차를 구하게 된다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. </a:t>
            </a:r>
          </a:p>
          <a:p>
            <a:pPr algn="ctr"/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/>
            </a:endParaRPr>
          </a:p>
          <a:p>
            <a:pPr algn="ctr"/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각 라인의 오차들 중에서 최댓값을 해당 함수의 점수로 갖고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,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여러 함수들 중에서 높은 점수를 뽑아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debug information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의 오류 의심 함수를 결정함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.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72E38C80-E0B0-0CF8-6C5A-3B8A49972B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834" y="1957074"/>
            <a:ext cx="5849166" cy="3553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7868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615043" cy="654026"/>
            <a:chOff x="182923" y="4070725"/>
            <a:chExt cx="553944" cy="65402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방법론</a:t>
              </a:r>
              <a:endParaRPr lang="ko-KR" altLang="en-US" sz="10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03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43E63B1F-5DE4-F0B1-0645-14F74F9298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1343" y="1841207"/>
            <a:ext cx="9209314" cy="2849386"/>
          </a:xfrm>
          <a:prstGeom prst="rect">
            <a:avLst/>
          </a:prstGeom>
        </p:spPr>
      </p:pic>
      <p:sp>
        <p:nvSpPr>
          <p:cNvPr id="2" name="직사각형 1">
            <a:extLst>
              <a:ext uri="{FF2B5EF4-FFF2-40B4-BE49-F238E27FC236}">
                <a16:creationId xmlns:a16="http://schemas.microsoft.com/office/drawing/2014/main" id="{BC1B3A5D-CD99-C198-D667-EAD432975FCF}"/>
              </a:ext>
            </a:extLst>
          </p:cNvPr>
          <p:cNvSpPr/>
          <p:nvPr/>
        </p:nvSpPr>
        <p:spPr>
          <a:xfrm>
            <a:off x="5885411" y="3429000"/>
            <a:ext cx="2793076" cy="9518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스퀘어 네오 OTF Regular" panose="00000500000000000000" pitchFamily="50" charset="-127"/>
              <a:ea typeface="나눔스퀘어 네오 OTF Regular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19547191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615043" cy="654026"/>
            <a:chOff x="182923" y="4070725"/>
            <a:chExt cx="553944" cy="65402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방법론</a:t>
              </a:r>
              <a:endParaRPr lang="ko-KR" altLang="en-US" sz="10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03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2764931" y="938867"/>
            <a:ext cx="666213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 Input data </a:t>
            </a:r>
            <a:r>
              <a:rPr lang="en-US" altLang="ko-KR" sz="44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  <a:cs typeface="Tahoma" panose="020B0604030504040204" pitchFamily="34" charset="0"/>
              </a:rPr>
              <a:t>for </a:t>
            </a:r>
            <a:r>
              <a:rPr lang="en-US" altLang="ko-KR" sz="440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  <a:cs typeface="Tahoma" panose="020B0604030504040204" pitchFamily="34" charset="0"/>
              </a:rPr>
              <a:t>MapNet</a:t>
            </a:r>
            <a:endParaRPr lang="ko-KR" altLang="en-US" sz="440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0C1795-3041-481C-F493-DC1741BDC738}"/>
              </a:ext>
            </a:extLst>
          </p:cNvPr>
          <p:cNvSpPr txBox="1"/>
          <p:nvPr/>
        </p:nvSpPr>
        <p:spPr>
          <a:xfrm>
            <a:off x="2133600" y="2859441"/>
            <a:ext cx="79248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2000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MapNet</a:t>
            </a:r>
            <a:r>
              <a:rPr lang="ko-KR" altLang="en-US" sz="2000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에서는 어셈블리 언어와 원본 코드의 </a:t>
            </a:r>
            <a:r>
              <a:rPr lang="en-US" altLang="ko-KR" sz="2000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Mapping</a:t>
            </a:r>
            <a:r>
              <a:rPr lang="ko-KR" altLang="en-US" sz="2000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과 어셈블리 언어의 문맥을 학습하도록 하는 것을 목적으로 함</a:t>
            </a:r>
            <a:r>
              <a:rPr lang="en-US" altLang="ko-KR" sz="2000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.</a:t>
            </a:r>
          </a:p>
          <a:p>
            <a:pPr algn="ctr"/>
            <a:endParaRPr lang="en-US" altLang="ko-KR" sz="200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/>
            <a:r>
              <a:rPr lang="en-US" altLang="ko-KR" sz="200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MapNet</a:t>
            </a:r>
            <a:r>
              <a:rPr lang="ko-KR" altLang="en-US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에서 사용되는 데이터는 각 함수별로 실행되는 </a:t>
            </a:r>
            <a:r>
              <a:rPr lang="en-US" altLang="ko-KR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source</a:t>
            </a:r>
            <a:r>
              <a:rPr lang="ko-KR" altLang="en-US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</a:t>
            </a:r>
            <a:r>
              <a:rPr lang="en-US" altLang="ko-KR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line</a:t>
            </a:r>
            <a:r>
              <a:rPr lang="ko-KR" altLang="en-US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과 </a:t>
            </a:r>
            <a:r>
              <a:rPr lang="ko-KR" altLang="en-US" sz="200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매핑된</a:t>
            </a:r>
            <a:r>
              <a:rPr lang="ko-KR" altLang="en-US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</a:t>
            </a:r>
            <a:r>
              <a:rPr lang="en-US" altLang="ko-KR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assembly code </a:t>
            </a:r>
            <a:r>
              <a:rPr lang="ko-KR" altLang="en-US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정보들이다</a:t>
            </a:r>
            <a:r>
              <a:rPr lang="en-US" altLang="ko-KR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  <a:p>
            <a:pPr algn="ctr"/>
            <a:endParaRPr lang="en-US" altLang="ko-KR" sz="200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/>
            <a:r>
              <a:rPr lang="ko-KR" altLang="en-US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특정 함수의 </a:t>
            </a:r>
            <a:r>
              <a:rPr lang="en-US" altLang="ko-KR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debug trace </a:t>
            </a:r>
            <a:r>
              <a:rPr lang="en-US" altLang="ko-KR" sz="200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Tf</a:t>
            </a:r>
            <a:r>
              <a:rPr lang="ko-KR" altLang="en-US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에 대해서 </a:t>
            </a:r>
            <a:r>
              <a:rPr lang="en-US" altLang="ko-KR" sz="200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MapNet</a:t>
            </a:r>
            <a:r>
              <a:rPr lang="ko-KR" altLang="en-US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에서 사용되는 데이터는 </a:t>
            </a:r>
            <a:r>
              <a:rPr lang="en-US" altLang="ko-KR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A(</a:t>
            </a:r>
            <a:r>
              <a:rPr lang="en-US" altLang="ko-KR" sz="200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Tf</a:t>
            </a:r>
            <a:r>
              <a:rPr lang="en-US" altLang="ko-KR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)</a:t>
            </a:r>
            <a:r>
              <a:rPr lang="ko-KR" altLang="en-US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로 표기하는데</a:t>
            </a:r>
            <a:r>
              <a:rPr lang="en-US" altLang="ko-KR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 </a:t>
            </a:r>
            <a:r>
              <a:rPr lang="ko-KR" altLang="en-US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이는 아래와 같다</a:t>
            </a:r>
            <a:r>
              <a:rPr lang="en-US" altLang="ko-KR" sz="200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5B8B6B03-6D41-0E1F-2760-FEFBAEA728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624" y="5476658"/>
            <a:ext cx="10040751" cy="60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668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FBF92A0E-0AF2-45AC-887D-D2F3C195C808}"/>
              </a:ext>
            </a:extLst>
          </p:cNvPr>
          <p:cNvSpPr/>
          <p:nvPr/>
        </p:nvSpPr>
        <p:spPr>
          <a:xfrm>
            <a:off x="0" y="1149292"/>
            <a:ext cx="12192000" cy="57087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스퀘어 네오 OTF Regular" panose="00000500000000000000" pitchFamily="50" charset="-127"/>
              <a:ea typeface="나눔스퀘어 네오 OTF Regular" panose="00000500000000000000"/>
            </a:endParaRP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B6047F54-4C54-485E-A405-E9ACEB9EA285}"/>
              </a:ext>
            </a:extLst>
          </p:cNvPr>
          <p:cNvGrpSpPr/>
          <p:nvPr/>
        </p:nvGrpSpPr>
        <p:grpSpPr>
          <a:xfrm>
            <a:off x="1032854" y="2321004"/>
            <a:ext cx="2785461" cy="1200329"/>
            <a:chOff x="22786" y="3730599"/>
            <a:chExt cx="2508751" cy="1200329"/>
          </a:xfrm>
        </p:grpSpPr>
        <p:grpSp>
          <p:nvGrpSpPr>
            <p:cNvPr id="13" name="그룹 12">
              <a:extLst>
                <a:ext uri="{FF2B5EF4-FFF2-40B4-BE49-F238E27FC236}">
                  <a16:creationId xmlns:a16="http://schemas.microsoft.com/office/drawing/2014/main" id="{F8592472-7467-4E67-9AAE-51F1407EC347}"/>
                </a:ext>
              </a:extLst>
            </p:cNvPr>
            <p:cNvGrpSpPr/>
            <p:nvPr/>
          </p:nvGrpSpPr>
          <p:grpSpPr>
            <a:xfrm>
              <a:off x="1031681" y="3965653"/>
              <a:ext cx="1499856" cy="640177"/>
              <a:chOff x="286350" y="2870016"/>
              <a:chExt cx="1499856" cy="640177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253610C-2CFC-43C3-9009-4E089F4521ED}"/>
                  </a:ext>
                </a:extLst>
              </p:cNvPr>
              <p:cNvSpPr txBox="1"/>
              <p:nvPr/>
            </p:nvSpPr>
            <p:spPr>
              <a:xfrm>
                <a:off x="301246" y="2870016"/>
                <a:ext cx="12035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ko-KR" altLang="en-US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D9EC2C8-9BAE-45E8-93BA-8A868E43784C}"/>
                  </a:ext>
                </a:extLst>
              </p:cNvPr>
              <p:cNvSpPr txBox="1"/>
              <p:nvPr/>
            </p:nvSpPr>
            <p:spPr>
              <a:xfrm>
                <a:off x="286350" y="3202416"/>
                <a:ext cx="14998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dirty="0">
                    <a:latin typeface="나눔스퀘어 네오 OTF Light" panose="00000400000000000000" pitchFamily="50" charset="-127"/>
                    <a:ea typeface="나눔스퀘어 네오 OTF Light" panose="00000400000000000000" pitchFamily="50" charset="-127"/>
                  </a:rPr>
                  <a:t>Background Info</a:t>
                </a:r>
                <a:endParaRPr lang="ko-KR" altLang="en-US" sz="1400" dirty="0">
                  <a:latin typeface="나눔스퀘어 네오 OTF Light" panose="00000400000000000000" pitchFamily="50" charset="-127"/>
                  <a:ea typeface="나눔스퀘어 네오 OTF Light" panose="00000400000000000000" pitchFamily="50" charset="-127"/>
                </a:endParaRPr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156D073-41F9-4F5F-BCD3-1959B361E7DC}"/>
                </a:ext>
              </a:extLst>
            </p:cNvPr>
            <p:cNvSpPr txBox="1"/>
            <p:nvPr/>
          </p:nvSpPr>
          <p:spPr>
            <a:xfrm>
              <a:off x="22786" y="3730599"/>
              <a:ext cx="1371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7200" dirty="0">
                  <a:solidFill>
                    <a:schemeClr val="bg1"/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01</a:t>
              </a:r>
              <a:endParaRPr lang="ko-KR" altLang="en-US" sz="7200" dirty="0">
                <a:solidFill>
                  <a:schemeClr val="bg1"/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grpSp>
        <p:nvGrpSpPr>
          <p:cNvPr id="27" name="그룹 26">
            <a:extLst>
              <a:ext uri="{FF2B5EF4-FFF2-40B4-BE49-F238E27FC236}">
                <a16:creationId xmlns:a16="http://schemas.microsoft.com/office/drawing/2014/main" id="{50F54FE7-C3FA-4A78-844D-37E7902A72F9}"/>
              </a:ext>
            </a:extLst>
          </p:cNvPr>
          <p:cNvGrpSpPr/>
          <p:nvPr/>
        </p:nvGrpSpPr>
        <p:grpSpPr>
          <a:xfrm>
            <a:off x="3884494" y="2321004"/>
            <a:ext cx="3032904" cy="1200329"/>
            <a:chOff x="79976" y="3730599"/>
            <a:chExt cx="2731615" cy="1200329"/>
          </a:xfrm>
        </p:grpSpPr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A1FDEF4F-C93B-4D4A-98F3-99CBE9CFE4C9}"/>
                </a:ext>
              </a:extLst>
            </p:cNvPr>
            <p:cNvGrpSpPr/>
            <p:nvPr/>
          </p:nvGrpSpPr>
          <p:grpSpPr>
            <a:xfrm>
              <a:off x="1311735" y="3991438"/>
              <a:ext cx="1499856" cy="618632"/>
              <a:chOff x="566404" y="2895801"/>
              <a:chExt cx="1499856" cy="618632"/>
            </a:xfrm>
          </p:grpSpPr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5A6EB18-77EF-4DA9-B380-BF5DC24FF136}"/>
                  </a:ext>
                </a:extLst>
              </p:cNvPr>
              <p:cNvSpPr txBox="1"/>
              <p:nvPr/>
            </p:nvSpPr>
            <p:spPr>
              <a:xfrm>
                <a:off x="577892" y="2895801"/>
                <a:ext cx="12035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dirty="0">
                    <a:latin typeface="나눔스퀘어 네오 OTF Regular" panose="00000500000000000000" pitchFamily="50" charset="-127"/>
                    <a:ea typeface="나눔스퀘어 네오 OTF Regular" panose="00000500000000000000" pitchFamily="50" charset="-127"/>
                  </a:rPr>
                  <a:t>논문의 목적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EABA848-411A-49B2-81B7-FDF5A7195D9B}"/>
                  </a:ext>
                </a:extLst>
              </p:cNvPr>
              <p:cNvSpPr txBox="1"/>
              <p:nvPr/>
            </p:nvSpPr>
            <p:spPr>
              <a:xfrm>
                <a:off x="566404" y="3206656"/>
                <a:ext cx="14998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dirty="0">
                    <a:latin typeface="나눔스퀘어 네오 OTF Light" panose="00000400000000000000" pitchFamily="50" charset="-127"/>
                    <a:ea typeface="나눔스퀘어 네오 OTF Light" panose="00000400000000000000" pitchFamily="50" charset="-127"/>
                  </a:rPr>
                  <a:t>Purpose</a:t>
                </a:r>
                <a:endParaRPr lang="ko-KR" altLang="en-US" sz="1400" dirty="0">
                  <a:latin typeface="나눔스퀘어 네오 OTF Light" panose="00000400000000000000" pitchFamily="50" charset="-127"/>
                  <a:ea typeface="나눔스퀘어 네오 OTF Light" panose="00000400000000000000" pitchFamily="50" charset="-127"/>
                </a:endParaRPr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678BEA3-8FD4-46BB-8BC2-DBF02A71DD6B}"/>
                </a:ext>
              </a:extLst>
            </p:cNvPr>
            <p:cNvSpPr txBox="1"/>
            <p:nvPr/>
          </p:nvSpPr>
          <p:spPr>
            <a:xfrm>
              <a:off x="79976" y="3730599"/>
              <a:ext cx="1371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7200" dirty="0">
                  <a:solidFill>
                    <a:schemeClr val="bg1"/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02</a:t>
              </a:r>
              <a:endParaRPr lang="ko-KR" altLang="en-US" sz="7200" dirty="0">
                <a:solidFill>
                  <a:schemeClr val="bg1"/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grpSp>
        <p:nvGrpSpPr>
          <p:cNvPr id="32" name="그룹 31">
            <a:extLst>
              <a:ext uri="{FF2B5EF4-FFF2-40B4-BE49-F238E27FC236}">
                <a16:creationId xmlns:a16="http://schemas.microsoft.com/office/drawing/2014/main" id="{267E302F-48B1-43E8-BD27-B0F07947AA9D}"/>
              </a:ext>
            </a:extLst>
          </p:cNvPr>
          <p:cNvGrpSpPr/>
          <p:nvPr/>
        </p:nvGrpSpPr>
        <p:grpSpPr>
          <a:xfrm>
            <a:off x="4933720" y="4403832"/>
            <a:ext cx="3032904" cy="1200329"/>
            <a:chOff x="79976" y="3730599"/>
            <a:chExt cx="2731615" cy="1200329"/>
          </a:xfrm>
        </p:grpSpPr>
        <p:grpSp>
          <p:nvGrpSpPr>
            <p:cNvPr id="33" name="그룹 32">
              <a:extLst>
                <a:ext uri="{FF2B5EF4-FFF2-40B4-BE49-F238E27FC236}">
                  <a16:creationId xmlns:a16="http://schemas.microsoft.com/office/drawing/2014/main" id="{A8BDD242-1584-473A-9EF5-ABE7D1F6C13C}"/>
                </a:ext>
              </a:extLst>
            </p:cNvPr>
            <p:cNvGrpSpPr/>
            <p:nvPr/>
          </p:nvGrpSpPr>
          <p:grpSpPr>
            <a:xfrm>
              <a:off x="1311735" y="3991438"/>
              <a:ext cx="1499856" cy="618632"/>
              <a:chOff x="566404" y="2895801"/>
              <a:chExt cx="1499856" cy="618632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EB90095-C4D2-4DA9-8760-8374924B08D5}"/>
                  </a:ext>
                </a:extLst>
              </p:cNvPr>
              <p:cNvSpPr txBox="1"/>
              <p:nvPr/>
            </p:nvSpPr>
            <p:spPr>
              <a:xfrm>
                <a:off x="577892" y="2895801"/>
                <a:ext cx="12035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dirty="0">
                    <a:latin typeface="나눔스퀘어 네오 OTF Regular" panose="00000500000000000000" pitchFamily="50" charset="-127"/>
                    <a:ea typeface="나눔스퀘어 네오 OTF Regular" panose="00000500000000000000" pitchFamily="50" charset="-127"/>
                  </a:rPr>
                  <a:t>방법론</a:t>
                </a:r>
                <a:r>
                  <a:rPr lang="en-US" altLang="ko-KR" dirty="0">
                    <a:latin typeface="나눔스퀘어 네오 OTF Regular" panose="00000500000000000000" pitchFamily="50" charset="-127"/>
                    <a:ea typeface="나눔스퀘어 네오 OTF Regular" panose="00000500000000000000" pitchFamily="50" charset="-127"/>
                  </a:rPr>
                  <a:t>	</a:t>
                </a:r>
                <a:endParaRPr lang="ko-KR" altLang="en-US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endParaRP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F883EA62-097E-4CE3-A54D-2B915CE117D6}"/>
                  </a:ext>
                </a:extLst>
              </p:cNvPr>
              <p:cNvSpPr txBox="1"/>
              <p:nvPr/>
            </p:nvSpPr>
            <p:spPr>
              <a:xfrm>
                <a:off x="566404" y="3206656"/>
                <a:ext cx="14998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dirty="0">
                    <a:latin typeface="나눔스퀘어 네오 OTF Light" panose="00000400000000000000" pitchFamily="50" charset="-127"/>
                    <a:ea typeface="나눔스퀘어 네오 OTF Light" panose="00000400000000000000" pitchFamily="50" charset="-127"/>
                  </a:rPr>
                  <a:t>Methodology</a:t>
                </a:r>
                <a:endParaRPr lang="ko-KR" altLang="en-US" sz="1400" dirty="0">
                  <a:latin typeface="나눔스퀘어 네오 OTF Light" panose="00000400000000000000" pitchFamily="50" charset="-127"/>
                  <a:ea typeface="나눔스퀘어 네오 OTF Light" panose="00000400000000000000" pitchFamily="50" charset="-127"/>
                </a:endParaRPr>
              </a:p>
            </p:txBody>
          </p:sp>
        </p:grp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0259D60-DFA0-4809-A128-031648E1AF65}"/>
                </a:ext>
              </a:extLst>
            </p:cNvPr>
            <p:cNvSpPr txBox="1"/>
            <p:nvPr/>
          </p:nvSpPr>
          <p:spPr>
            <a:xfrm>
              <a:off x="79976" y="3730599"/>
              <a:ext cx="1371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7200" dirty="0">
                  <a:solidFill>
                    <a:schemeClr val="bg1"/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03</a:t>
              </a:r>
              <a:endParaRPr lang="ko-KR" altLang="en-US" sz="7200" dirty="0">
                <a:solidFill>
                  <a:schemeClr val="bg1"/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grpSp>
        <p:nvGrpSpPr>
          <p:cNvPr id="37" name="그룹 36">
            <a:extLst>
              <a:ext uri="{FF2B5EF4-FFF2-40B4-BE49-F238E27FC236}">
                <a16:creationId xmlns:a16="http://schemas.microsoft.com/office/drawing/2014/main" id="{27F7A35C-D165-4448-A222-B74752D9E4A7}"/>
              </a:ext>
            </a:extLst>
          </p:cNvPr>
          <p:cNvGrpSpPr/>
          <p:nvPr/>
        </p:nvGrpSpPr>
        <p:grpSpPr>
          <a:xfrm>
            <a:off x="7970244" y="4403832"/>
            <a:ext cx="3187113" cy="1200329"/>
            <a:chOff x="79976" y="3730599"/>
            <a:chExt cx="2731615" cy="1200329"/>
          </a:xfrm>
        </p:grpSpPr>
        <p:grpSp>
          <p:nvGrpSpPr>
            <p:cNvPr id="38" name="그룹 37">
              <a:extLst>
                <a:ext uri="{FF2B5EF4-FFF2-40B4-BE49-F238E27FC236}">
                  <a16:creationId xmlns:a16="http://schemas.microsoft.com/office/drawing/2014/main" id="{A71EC463-122D-447D-B719-900E74222D1C}"/>
                </a:ext>
              </a:extLst>
            </p:cNvPr>
            <p:cNvGrpSpPr/>
            <p:nvPr/>
          </p:nvGrpSpPr>
          <p:grpSpPr>
            <a:xfrm>
              <a:off x="1311735" y="3991438"/>
              <a:ext cx="1499856" cy="834075"/>
              <a:chOff x="566404" y="2895801"/>
              <a:chExt cx="1499856" cy="834075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AB3D4A0F-CC83-4D62-BB85-E5168D53A0A6}"/>
                  </a:ext>
                </a:extLst>
              </p:cNvPr>
              <p:cNvSpPr txBox="1"/>
              <p:nvPr/>
            </p:nvSpPr>
            <p:spPr>
              <a:xfrm>
                <a:off x="577892" y="2895801"/>
                <a:ext cx="120356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dirty="0">
                    <a:latin typeface="나눔스퀘어 네오 OTF Regular" panose="00000500000000000000" pitchFamily="50" charset="-127"/>
                    <a:ea typeface="나눔스퀘어 네오 OTF Regular" panose="00000500000000000000" pitchFamily="50" charset="-127"/>
                  </a:rPr>
                  <a:t>결과 및 결론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E4DC2692-3592-4873-ACFF-8D5E60F93D7D}"/>
                  </a:ext>
                </a:extLst>
              </p:cNvPr>
              <p:cNvSpPr txBox="1"/>
              <p:nvPr/>
            </p:nvSpPr>
            <p:spPr>
              <a:xfrm>
                <a:off x="566404" y="3206656"/>
                <a:ext cx="14998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dirty="0">
                    <a:latin typeface="나눔스퀘어 네오 OTF Light" panose="00000400000000000000" pitchFamily="50" charset="-127"/>
                    <a:ea typeface="나눔스퀘어 네오 OTF Light" panose="00000400000000000000" pitchFamily="50" charset="-127"/>
                  </a:rPr>
                  <a:t>Result &amp; Conclusion</a:t>
                </a:r>
                <a:endParaRPr lang="ko-KR" altLang="en-US" sz="1400" dirty="0">
                  <a:latin typeface="나눔스퀘어 네오 OTF Light" panose="00000400000000000000" pitchFamily="50" charset="-127"/>
                  <a:ea typeface="나눔스퀘어 네오 OTF Light" panose="00000400000000000000" pitchFamily="50" charset="-127"/>
                </a:endParaRPr>
              </a:p>
            </p:txBody>
          </p: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928A482C-D24B-4978-8F48-FFFA4A715F67}"/>
                </a:ext>
              </a:extLst>
            </p:cNvPr>
            <p:cNvSpPr txBox="1"/>
            <p:nvPr/>
          </p:nvSpPr>
          <p:spPr>
            <a:xfrm>
              <a:off x="79976" y="3730599"/>
              <a:ext cx="1371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7200" dirty="0">
                  <a:solidFill>
                    <a:schemeClr val="bg1"/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04</a:t>
              </a:r>
              <a:endParaRPr lang="ko-KR" altLang="en-US" sz="7200" dirty="0">
                <a:solidFill>
                  <a:schemeClr val="bg1"/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F59A1F0-2C45-E688-DBD9-A40CDB271C42}"/>
              </a:ext>
            </a:extLst>
          </p:cNvPr>
          <p:cNvSpPr txBox="1"/>
          <p:nvPr/>
        </p:nvSpPr>
        <p:spPr>
          <a:xfrm>
            <a:off x="387145" y="213651"/>
            <a:ext cx="17365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Index</a:t>
            </a:r>
            <a:endParaRPr lang="ko-KR" altLang="en-US" sz="4400" dirty="0">
              <a:effectLst/>
              <a:latin typeface="Tahoma" panose="020B0604030504040204" pitchFamily="34" charset="0"/>
              <a:ea typeface="나눔스퀘어 네오 OTF Regular" panose="00000500000000000000" pitchFamily="50" charset="-127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01299B-600B-BEC9-58BF-B0C80B1E7862}"/>
              </a:ext>
            </a:extLst>
          </p:cNvPr>
          <p:cNvSpPr txBox="1"/>
          <p:nvPr/>
        </p:nvSpPr>
        <p:spPr>
          <a:xfrm>
            <a:off x="2181128" y="2549904"/>
            <a:ext cx="1336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배경지식</a:t>
            </a:r>
          </a:p>
        </p:txBody>
      </p:sp>
    </p:spTree>
    <p:extLst>
      <p:ext uri="{BB962C8B-B14F-4D97-AF65-F5344CB8AC3E}">
        <p14:creationId xmlns:p14="http://schemas.microsoft.com/office/powerpoint/2010/main" val="31252271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615043" cy="654026"/>
            <a:chOff x="182923" y="4070725"/>
            <a:chExt cx="553944" cy="65402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방법론</a:t>
              </a:r>
              <a:endParaRPr lang="ko-KR" altLang="en-US" sz="10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03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2764931" y="368131"/>
            <a:ext cx="66621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Training </a:t>
            </a:r>
            <a:r>
              <a:rPr lang="en-US" altLang="ko-KR" sz="4400" dirty="0" err="1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MapNet</a:t>
            </a:r>
            <a:r>
              <a:rPr lang="en-US" altLang="ko-KR" sz="4400" dirty="0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 </a:t>
            </a:r>
            <a:endParaRPr lang="ko-KR" altLang="en-US" sz="440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9C4E67-F811-7B53-CD6E-7EFC0D5967E6}"/>
              </a:ext>
            </a:extLst>
          </p:cNvPr>
          <p:cNvSpPr txBox="1"/>
          <p:nvPr/>
        </p:nvSpPr>
        <p:spPr>
          <a:xfrm>
            <a:off x="6244793" y="1787816"/>
            <a:ext cx="54802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MapNet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Training</a:t>
            </a:r>
          </a:p>
          <a:p>
            <a:pPr marL="342900" indent="-342900" algn="ctr">
              <a:buAutoNum type="arabicPeriod"/>
            </a:pPr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Asm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/Source Mapping Prediction</a:t>
            </a:r>
          </a:p>
          <a:p>
            <a:pPr marL="342900" indent="-342900" algn="ctr">
              <a:buFontTx/>
              <a:buAutoNum type="arabicPeriod"/>
            </a:pP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Masked </a:t>
            </a:r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Asm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 Language Modeling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ECFEC19F-C0A4-CA31-6F91-FE98429C4E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413" y="2701153"/>
            <a:ext cx="5820587" cy="19528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A8FBDE0-B3F8-E113-2101-C68D710DDCEB}"/>
              </a:ext>
            </a:extLst>
          </p:cNvPr>
          <p:cNvSpPr txBox="1"/>
          <p:nvPr/>
        </p:nvSpPr>
        <p:spPr>
          <a:xfrm>
            <a:off x="6327937" y="3361390"/>
            <a:ext cx="531393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Asm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/Source Mapping Prediction</a:t>
            </a:r>
          </a:p>
          <a:p>
            <a:pPr algn="ctr"/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기존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Bert model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의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NSP(Next Sentence Prediction)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을 활용하여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Assembly code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–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Source code Mapping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을 학습함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.</a:t>
            </a:r>
          </a:p>
          <a:p>
            <a:pPr algn="ctr"/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/>
            </a:endParaRPr>
          </a:p>
          <a:p>
            <a:pPr algn="ctr"/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/>
            </a:endParaRPr>
          </a:p>
          <a:p>
            <a:pPr algn="ctr"/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정답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: A(</a:t>
            </a:r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Tf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)</a:t>
            </a:r>
          </a:p>
          <a:p>
            <a:pPr algn="ctr"/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오답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: A(</a:t>
            </a:r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Tf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) + Permutation</a:t>
            </a:r>
          </a:p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Binary Classification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문제를 학습</a:t>
            </a:r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42533915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615043" cy="654026"/>
            <a:chOff x="182923" y="4070725"/>
            <a:chExt cx="553944" cy="65402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방법론</a:t>
              </a:r>
              <a:endParaRPr lang="ko-KR" altLang="en-US" sz="10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03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2764931" y="368131"/>
            <a:ext cx="66621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Training </a:t>
            </a:r>
            <a:r>
              <a:rPr lang="en-US" altLang="ko-KR" sz="4400" dirty="0" err="1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MapNet</a:t>
            </a:r>
            <a:r>
              <a:rPr lang="en-US" altLang="ko-KR" sz="4400" dirty="0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 </a:t>
            </a:r>
            <a:endParaRPr lang="ko-KR" altLang="en-US" sz="440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9C4E67-F811-7B53-CD6E-7EFC0D5967E6}"/>
              </a:ext>
            </a:extLst>
          </p:cNvPr>
          <p:cNvSpPr txBox="1"/>
          <p:nvPr/>
        </p:nvSpPr>
        <p:spPr>
          <a:xfrm>
            <a:off x="6358847" y="2018649"/>
            <a:ext cx="54802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MapNet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Training</a:t>
            </a:r>
          </a:p>
          <a:p>
            <a:pPr marL="342900" indent="-342900" algn="ctr">
              <a:buAutoNum type="arabicPeriod"/>
            </a:pPr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Asm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/Source Mapping Prediction</a:t>
            </a:r>
          </a:p>
          <a:p>
            <a:pPr marL="342900" indent="-342900" algn="ctr">
              <a:buFontTx/>
              <a:buAutoNum type="arabicPeriod"/>
            </a:pP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Masked </a:t>
            </a:r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Asm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 Language Modeling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ECFEC19F-C0A4-CA31-6F91-FE98429C4E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811" y="2914216"/>
            <a:ext cx="5820587" cy="19528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A8FBDE0-B3F8-E113-2101-C68D710DDCEB}"/>
              </a:ext>
            </a:extLst>
          </p:cNvPr>
          <p:cNvSpPr txBox="1"/>
          <p:nvPr/>
        </p:nvSpPr>
        <p:spPr>
          <a:xfrm>
            <a:off x="6250858" y="3361391"/>
            <a:ext cx="546809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2. Masked </a:t>
            </a:r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Asm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 Language Modeling</a:t>
            </a:r>
          </a:p>
          <a:p>
            <a:pPr algn="ctr"/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이전 </a:t>
            </a:r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SLNet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에서 학습시킨 것과 동일하게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, Assembly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언어에 대해서도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Masking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을 진행하고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,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해당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Masking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값을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training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하는 과정으로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Assembly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작동 방식에 대해서도 학습을 진행함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.</a:t>
            </a:r>
          </a:p>
          <a:p>
            <a:pPr algn="ctr"/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/>
            </a:endParaRPr>
          </a:p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training loss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는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1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과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2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의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sum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으로 정의됨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86887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615043" cy="654026"/>
            <a:chOff x="182923" y="4070725"/>
            <a:chExt cx="553944" cy="65402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방법론</a:t>
              </a:r>
              <a:endParaRPr lang="ko-KR" altLang="en-US" sz="10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03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2764931" y="368131"/>
            <a:ext cx="66621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Training </a:t>
            </a:r>
            <a:r>
              <a:rPr lang="en-US" altLang="ko-KR" sz="4400" dirty="0" err="1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MapNet</a:t>
            </a:r>
            <a:r>
              <a:rPr lang="en-US" altLang="ko-KR" sz="4400" dirty="0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 </a:t>
            </a:r>
            <a:endParaRPr lang="ko-KR" altLang="en-US" sz="440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  <a:cs typeface="Tahoma" panose="020B0604030504040204" pitchFamily="34" charset="0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ECFEC19F-C0A4-CA31-6F91-FE98429C4E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59" y="2814930"/>
            <a:ext cx="5820587" cy="195289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180707D-69ED-8776-D72A-B07E378AF5CA}"/>
              </a:ext>
            </a:extLst>
          </p:cNvPr>
          <p:cNvSpPr txBox="1"/>
          <p:nvPr/>
        </p:nvSpPr>
        <p:spPr>
          <a:xfrm>
            <a:off x="6367016" y="2814930"/>
            <a:ext cx="548022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MapNet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Inference</a:t>
            </a:r>
          </a:p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ASMP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에 대한 평가 지표만 사용</a:t>
            </a:r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/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Bert model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의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confidence score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를 통해서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wrong mapping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에 대한 확률을 구할 수 있고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</a:t>
            </a:r>
          </a:p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A(</a:t>
            </a:r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Tf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)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에 해당하는 모든 조합에 대해서 가장 최댓값을 각 함수의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score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로 가진다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31202561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615043" cy="654026"/>
            <a:chOff x="182923" y="4070725"/>
            <a:chExt cx="553944" cy="65402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방법론</a:t>
              </a:r>
              <a:endParaRPr lang="ko-KR" altLang="en-US" sz="10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03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43E63B1F-5DE4-F0B1-0645-14F74F9298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1343" y="1841207"/>
            <a:ext cx="9209314" cy="2849386"/>
          </a:xfrm>
          <a:prstGeom prst="rect">
            <a:avLst/>
          </a:prstGeom>
        </p:spPr>
      </p:pic>
      <p:sp>
        <p:nvSpPr>
          <p:cNvPr id="2" name="직사각형 1">
            <a:extLst>
              <a:ext uri="{FF2B5EF4-FFF2-40B4-BE49-F238E27FC236}">
                <a16:creationId xmlns:a16="http://schemas.microsoft.com/office/drawing/2014/main" id="{E4BAD3B9-2CBD-EEB7-305C-8332DD9EFBC6}"/>
              </a:ext>
            </a:extLst>
          </p:cNvPr>
          <p:cNvSpPr/>
          <p:nvPr/>
        </p:nvSpPr>
        <p:spPr>
          <a:xfrm>
            <a:off x="5902037" y="2318248"/>
            <a:ext cx="2793076" cy="9518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스퀘어 네오 OTF Regular" panose="00000500000000000000" pitchFamily="50" charset="-127"/>
              <a:ea typeface="나눔스퀘어 네오 OTF Regular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17948266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850900" cy="815608"/>
            <a:chOff x="182923" y="4070725"/>
            <a:chExt cx="553944" cy="815608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결과</a:t>
              </a:r>
              <a:r>
                <a:rPr lang="en-US" altLang="ko-KR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/</a:t>
              </a: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결론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04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180707D-69ED-8776-D72A-B07E378AF5CA}"/>
              </a:ext>
            </a:extLst>
          </p:cNvPr>
          <p:cNvSpPr txBox="1"/>
          <p:nvPr/>
        </p:nvSpPr>
        <p:spPr>
          <a:xfrm>
            <a:off x="3257003" y="1638025"/>
            <a:ext cx="56779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SLNet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, </a:t>
            </a:r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MapNet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 Train Dataset – </a:t>
            </a:r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Csmith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 Data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82EAAD-D29B-B12C-5F09-4CD572B313BE}"/>
              </a:ext>
            </a:extLst>
          </p:cNvPr>
          <p:cNvSpPr txBox="1"/>
          <p:nvPr/>
        </p:nvSpPr>
        <p:spPr>
          <a:xfrm>
            <a:off x="2957398" y="67813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Dataset</a:t>
            </a:r>
            <a:endParaRPr lang="ko-KR" altLang="en-US" sz="360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  <a:cs typeface="Tahoma" panose="020B0604030504040204" pitchFamily="34" charset="0"/>
            </a:endParaRPr>
          </a:p>
        </p:txBody>
      </p:sp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798AC77F-A3BF-20A2-D19B-7374C342DB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593051"/>
              </p:ext>
            </p:extLst>
          </p:nvPr>
        </p:nvGraphicFramePr>
        <p:xfrm>
          <a:off x="1117600" y="2320915"/>
          <a:ext cx="10043526" cy="3864186"/>
        </p:xfrm>
        <a:graphic>
          <a:graphicData uri="http://schemas.openxmlformats.org/drawingml/2006/table">
            <a:tbl>
              <a:tblPr/>
              <a:tblGrid>
                <a:gridCol w="3347842">
                  <a:extLst>
                    <a:ext uri="{9D8B030D-6E8A-4147-A177-3AD203B41FA5}">
                      <a16:colId xmlns:a16="http://schemas.microsoft.com/office/drawing/2014/main" val="269999605"/>
                    </a:ext>
                  </a:extLst>
                </a:gridCol>
                <a:gridCol w="3347842">
                  <a:extLst>
                    <a:ext uri="{9D8B030D-6E8A-4147-A177-3AD203B41FA5}">
                      <a16:colId xmlns:a16="http://schemas.microsoft.com/office/drawing/2014/main" val="3911905356"/>
                    </a:ext>
                  </a:extLst>
                </a:gridCol>
                <a:gridCol w="3347842">
                  <a:extLst>
                    <a:ext uri="{9D8B030D-6E8A-4147-A177-3AD203B41FA5}">
                      <a16:colId xmlns:a16="http://schemas.microsoft.com/office/drawing/2014/main" val="481779109"/>
                    </a:ext>
                  </a:extLst>
                </a:gridCol>
              </a:tblGrid>
              <a:tr h="325717">
                <a:tc>
                  <a:txBody>
                    <a:bodyPr/>
                    <a:lstStyle/>
                    <a:p>
                      <a:pPr fontAlgn="b"/>
                      <a:r>
                        <a:rPr lang="en-US" sz="17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Detail</a:t>
                      </a:r>
                    </a:p>
                  </a:txBody>
                  <a:tcPr marL="87027" marR="87027" marT="43513" marB="4351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700" b="1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SLNet</a:t>
                      </a:r>
                      <a:r>
                        <a:rPr lang="en-US" sz="17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Dataset</a:t>
                      </a:r>
                    </a:p>
                  </a:txBody>
                  <a:tcPr marL="87027" marR="87027" marT="43513" marB="4351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7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MapNet Dataset</a:t>
                      </a:r>
                    </a:p>
                  </a:txBody>
                  <a:tcPr marL="87027" marR="87027" marT="43513" marB="4351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276227"/>
                  </a:ext>
                </a:extLst>
              </a:tr>
              <a:tr h="325717">
                <a:tc>
                  <a:txBody>
                    <a:bodyPr/>
                    <a:lstStyle/>
                    <a:p>
                      <a:pPr fontAlgn="base"/>
                      <a:r>
                        <a:rPr lang="en-US" sz="17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 Programs</a:t>
                      </a:r>
                      <a:endParaRPr lang="en-US" sz="17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7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43,921 (common)</a:t>
                      </a: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7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43,921 (common)</a:t>
                      </a: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963075"/>
                  </a:ext>
                </a:extLst>
              </a:tr>
              <a:tr h="559040">
                <a:tc>
                  <a:txBody>
                    <a:bodyPr/>
                    <a:lstStyle/>
                    <a:p>
                      <a:pPr fontAlgn="base"/>
                      <a:r>
                        <a:rPr lang="en-US" sz="17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Debug Function Traces</a:t>
                      </a:r>
                      <a:endParaRPr lang="en-US" sz="17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7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200,443 (common)</a:t>
                      </a: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7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200,443 (common)</a:t>
                      </a: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511156"/>
                  </a:ext>
                </a:extLst>
              </a:tr>
              <a:tr h="467907">
                <a:tc>
                  <a:txBody>
                    <a:bodyPr/>
                    <a:lstStyle/>
                    <a:p>
                      <a:pPr fontAlgn="base"/>
                      <a:r>
                        <a:rPr lang="en-US" sz="17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Training Dataset</a:t>
                      </a:r>
                      <a:endParaRPr lang="en-US" sz="17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7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81,337 traces</a:t>
                      </a: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7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349,153 mapping pairs</a:t>
                      </a: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425234"/>
                  </a:ext>
                </a:extLst>
              </a:tr>
              <a:tr h="467907">
                <a:tc>
                  <a:txBody>
                    <a:bodyPr/>
                    <a:lstStyle/>
                    <a:p>
                      <a:pPr fontAlgn="base"/>
                      <a:r>
                        <a:rPr lang="en-US" sz="17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Validation Dataset</a:t>
                      </a:r>
                      <a:endParaRPr lang="en-US" sz="17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7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7,195 traces</a:t>
                      </a: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7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25,286 mapping pairs</a:t>
                      </a: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79876"/>
                  </a:ext>
                </a:extLst>
              </a:tr>
              <a:tr h="559040">
                <a:tc>
                  <a:txBody>
                    <a:bodyPr/>
                    <a:lstStyle/>
                    <a:p>
                      <a:pPr fontAlgn="base"/>
                      <a:r>
                        <a:rPr lang="en-US" sz="17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Dataset Split</a:t>
                      </a:r>
                      <a:endParaRPr lang="en-US" sz="17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7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90% training, 10% validation</a:t>
                      </a: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7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90% training, 10% validation</a:t>
                      </a: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499721"/>
                  </a:ext>
                </a:extLst>
              </a:tr>
              <a:tr h="559040">
                <a:tc>
                  <a:txBody>
                    <a:bodyPr/>
                    <a:lstStyle/>
                    <a:p>
                      <a:pPr fontAlgn="base"/>
                      <a:r>
                        <a:rPr lang="en-US" sz="17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Tokens in 70% of Samples</a:t>
                      </a:r>
                      <a:endParaRPr lang="en-US" sz="17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7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Less than 1,024 tokens</a:t>
                      </a: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en-US" altLang="ko-KR" sz="17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985495"/>
                  </a:ext>
                </a:extLst>
              </a:tr>
              <a:tr h="559040">
                <a:tc>
                  <a:txBody>
                    <a:bodyPr/>
                    <a:lstStyle/>
                    <a:p>
                      <a:pPr fontAlgn="base"/>
                      <a:r>
                        <a:rPr lang="en-US" sz="17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Tokens in 99.9% of Samples</a:t>
                      </a:r>
                      <a:endParaRPr lang="en-US" sz="17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en-US" altLang="ko-KR" sz="17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7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Less than 512 tokens</a:t>
                      </a:r>
                    </a:p>
                  </a:txBody>
                  <a:tcPr marL="87027" marR="87027" marT="43513" marB="435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7801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80105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850900" cy="815608"/>
            <a:chOff x="182923" y="4070725"/>
            <a:chExt cx="553944" cy="815608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결과</a:t>
              </a:r>
              <a:r>
                <a:rPr lang="en-US" altLang="ko-KR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/</a:t>
              </a: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결론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04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180707D-69ED-8776-D72A-B07E378AF5CA}"/>
              </a:ext>
            </a:extLst>
          </p:cNvPr>
          <p:cNvSpPr txBox="1"/>
          <p:nvPr/>
        </p:nvSpPr>
        <p:spPr>
          <a:xfrm>
            <a:off x="2836126" y="1638025"/>
            <a:ext cx="65197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SLNet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, </a:t>
            </a:r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MapNet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 Evaluation Dataset – Synthesis Data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82EAAD-D29B-B12C-5F09-4CD572B313BE}"/>
              </a:ext>
            </a:extLst>
          </p:cNvPr>
          <p:cNvSpPr txBox="1"/>
          <p:nvPr/>
        </p:nvSpPr>
        <p:spPr>
          <a:xfrm>
            <a:off x="2957398" y="67813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Dataset</a:t>
            </a:r>
            <a:endParaRPr lang="ko-KR" altLang="en-US" sz="360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  <a:cs typeface="Tahoma" panose="020B0604030504040204" pitchFamily="34" charset="0"/>
            </a:endParaRP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96CC23E5-D6E2-16F6-04B0-9DCC214986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652626"/>
              </p:ext>
            </p:extLst>
          </p:nvPr>
        </p:nvGraphicFramePr>
        <p:xfrm>
          <a:off x="1351158" y="2209403"/>
          <a:ext cx="9489684" cy="1920240"/>
        </p:xfrm>
        <a:graphic>
          <a:graphicData uri="http://schemas.openxmlformats.org/drawingml/2006/table">
            <a:tbl>
              <a:tblPr/>
              <a:tblGrid>
                <a:gridCol w="1581614">
                  <a:extLst>
                    <a:ext uri="{9D8B030D-6E8A-4147-A177-3AD203B41FA5}">
                      <a16:colId xmlns:a16="http://schemas.microsoft.com/office/drawing/2014/main" val="3473435260"/>
                    </a:ext>
                  </a:extLst>
                </a:gridCol>
                <a:gridCol w="1629931">
                  <a:extLst>
                    <a:ext uri="{9D8B030D-6E8A-4147-A177-3AD203B41FA5}">
                      <a16:colId xmlns:a16="http://schemas.microsoft.com/office/drawing/2014/main" val="375701580"/>
                    </a:ext>
                  </a:extLst>
                </a:gridCol>
                <a:gridCol w="1583473">
                  <a:extLst>
                    <a:ext uri="{9D8B030D-6E8A-4147-A177-3AD203B41FA5}">
                      <a16:colId xmlns:a16="http://schemas.microsoft.com/office/drawing/2014/main" val="2282484386"/>
                    </a:ext>
                  </a:extLst>
                </a:gridCol>
                <a:gridCol w="1538869">
                  <a:extLst>
                    <a:ext uri="{9D8B030D-6E8A-4147-A177-3AD203B41FA5}">
                      <a16:colId xmlns:a16="http://schemas.microsoft.com/office/drawing/2014/main" val="506872557"/>
                    </a:ext>
                  </a:extLst>
                </a:gridCol>
                <a:gridCol w="1574183">
                  <a:extLst>
                    <a:ext uri="{9D8B030D-6E8A-4147-A177-3AD203B41FA5}">
                      <a16:colId xmlns:a16="http://schemas.microsoft.com/office/drawing/2014/main" val="2161364806"/>
                    </a:ext>
                  </a:extLst>
                </a:gridCol>
                <a:gridCol w="1581614">
                  <a:extLst>
                    <a:ext uri="{9D8B030D-6E8A-4147-A177-3AD203B41FA5}">
                      <a16:colId xmlns:a16="http://schemas.microsoft.com/office/drawing/2014/main" val="3574780204"/>
                    </a:ext>
                  </a:extLst>
                </a:gridCol>
              </a:tblGrid>
              <a:tr h="549640">
                <a:tc>
                  <a:txBody>
                    <a:bodyPr/>
                    <a:lstStyle/>
                    <a:p>
                      <a:pPr fontAlgn="b"/>
                      <a:r>
                        <a:rPr lang="en-US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Dataset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Non-Bugged </a:t>
                      </a:r>
                    </a:p>
                    <a:p>
                      <a:pPr fontAlgn="b"/>
                      <a:r>
                        <a:rPr lang="en-US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Samples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Bugged </a:t>
                      </a:r>
                    </a:p>
                    <a:p>
                      <a:pPr fontAlgn="b"/>
                      <a:r>
                        <a:rPr lang="en-US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Samples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Swap </a:t>
                      </a:r>
                    </a:p>
                    <a:p>
                      <a:pPr fontAlgn="b"/>
                      <a:r>
                        <a:rPr lang="en-US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Source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Swap</a:t>
                      </a:r>
                    </a:p>
                    <a:p>
                      <a:pPr fontAlgn="b"/>
                      <a:r>
                        <a:rPr lang="en-US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Assembly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Remove</a:t>
                      </a:r>
                    </a:p>
                    <a:p>
                      <a:pPr fontAlgn="b"/>
                      <a:r>
                        <a:rPr lang="en-US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Step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762304"/>
                  </a:ext>
                </a:extLst>
              </a:tr>
              <a:tr h="549640">
                <a:tc>
                  <a:txBody>
                    <a:bodyPr/>
                    <a:lstStyle/>
                    <a:p>
                      <a:pPr fontAlgn="base"/>
                      <a:r>
                        <a:rPr lang="en-US" b="1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SLNet</a:t>
                      </a:r>
                      <a:endParaRPr lang="en-US" b="1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fontAlgn="base"/>
                      <a:r>
                        <a:rPr lang="en-US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Dataset</a:t>
                      </a:r>
                      <a:endParaRPr lang="en-US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altLang="ko-KR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6,009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altLang="ko-KR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altLang="ko-KR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altLang="ko-KR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altLang="ko-KR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428836"/>
                  </a:ext>
                </a:extLst>
              </a:tr>
              <a:tr h="549640">
                <a:tc>
                  <a:txBody>
                    <a:bodyPr/>
                    <a:lstStyle/>
                    <a:p>
                      <a:pPr fontAlgn="base"/>
                      <a:r>
                        <a:rPr lang="en-US" b="1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MapNet</a:t>
                      </a:r>
                      <a:endParaRPr lang="en-US" b="1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fontAlgn="base"/>
                      <a:r>
                        <a:rPr lang="en-US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Dataset</a:t>
                      </a:r>
                      <a:endParaRPr lang="en-US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altLang="ko-KR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90,739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altLang="ko-KR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10,653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altLang="ko-KR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5,352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altLang="ko-KR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3,093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altLang="ko-KR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2,208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76375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B46FBDB-36BC-B4EC-BA71-D496915ACC7D}"/>
              </a:ext>
            </a:extLst>
          </p:cNvPr>
          <p:cNvSpPr txBox="1"/>
          <p:nvPr/>
        </p:nvSpPr>
        <p:spPr>
          <a:xfrm>
            <a:off x="2700920" y="4758310"/>
            <a:ext cx="660895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Swap Source: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두 스텝 사이에서 소스 라인을 임의로 교체</a:t>
            </a:r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Swap Assembly: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두 스텝 사이에서 어셈블리 명령을 임의로 교체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Remove Step: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하나의 스텝을 임의로 제거</a:t>
            </a:r>
          </a:p>
        </p:txBody>
      </p:sp>
    </p:spTree>
    <p:extLst>
      <p:ext uri="{BB962C8B-B14F-4D97-AF65-F5344CB8AC3E}">
        <p14:creationId xmlns:p14="http://schemas.microsoft.com/office/powerpoint/2010/main" val="10774672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850900" cy="815608"/>
            <a:chOff x="182923" y="4070725"/>
            <a:chExt cx="553944" cy="815608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결과</a:t>
              </a:r>
              <a:r>
                <a:rPr lang="en-US" altLang="ko-KR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/</a:t>
              </a: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결론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04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180707D-69ED-8776-D72A-B07E378AF5CA}"/>
              </a:ext>
            </a:extLst>
          </p:cNvPr>
          <p:cNvSpPr txBox="1"/>
          <p:nvPr/>
        </p:nvSpPr>
        <p:spPr>
          <a:xfrm>
            <a:off x="2836126" y="1638025"/>
            <a:ext cx="65197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SLNet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, </a:t>
            </a:r>
            <a:r>
              <a:rPr lang="en-US" altLang="ko-KR" dirty="0" err="1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MapNet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/>
              </a:rPr>
              <a:t> Evaluation Dataset – Real Bug data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82EAAD-D29B-B12C-5F09-4CD572B313BE}"/>
              </a:ext>
            </a:extLst>
          </p:cNvPr>
          <p:cNvSpPr txBox="1"/>
          <p:nvPr/>
        </p:nvSpPr>
        <p:spPr>
          <a:xfrm>
            <a:off x="2957398" y="67813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>
                <a:latin typeface="Tahoma" panose="020B0604030504040204" pitchFamily="34" charset="0"/>
                <a:ea typeface="나눔스퀘어 네오 OTF Regular" panose="00000500000000000000" pitchFamily="50" charset="-127"/>
                <a:cs typeface="Tahoma" panose="020B0604030504040204" pitchFamily="34" charset="0"/>
              </a:rPr>
              <a:t>Dataset</a:t>
            </a:r>
            <a:endParaRPr lang="ko-KR" altLang="en-US" sz="360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46FBDB-36BC-B4EC-BA71-D496915ACC7D}"/>
              </a:ext>
            </a:extLst>
          </p:cNvPr>
          <p:cNvSpPr txBox="1"/>
          <p:nvPr/>
        </p:nvSpPr>
        <p:spPr>
          <a:xfrm>
            <a:off x="2700920" y="4347496"/>
            <a:ext cx="660895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LLVM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Storage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에서 보고된 실제 버그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42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건에 대해서 잘못된</a:t>
            </a:r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Mapping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을 보이는 사례들을 식별해 데이터를 생성</a:t>
            </a:r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/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Bugged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는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Bug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가 포함된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Toolchain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버전을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Bug-Free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는 해당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Bug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가 수정된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Toolchain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버전을 사용해 데이터를 생성</a:t>
            </a:r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63E9BCE4-191C-8277-CE5F-DBD609A709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401375"/>
              </p:ext>
            </p:extLst>
          </p:nvPr>
        </p:nvGraphicFramePr>
        <p:xfrm>
          <a:off x="1938460" y="2426821"/>
          <a:ext cx="8133876" cy="1371600"/>
        </p:xfrm>
        <a:graphic>
          <a:graphicData uri="http://schemas.openxmlformats.org/drawingml/2006/table">
            <a:tbl>
              <a:tblPr/>
              <a:tblGrid>
                <a:gridCol w="2033469">
                  <a:extLst>
                    <a:ext uri="{9D8B030D-6E8A-4147-A177-3AD203B41FA5}">
                      <a16:colId xmlns:a16="http://schemas.microsoft.com/office/drawing/2014/main" val="4242276613"/>
                    </a:ext>
                  </a:extLst>
                </a:gridCol>
                <a:gridCol w="2033469">
                  <a:extLst>
                    <a:ext uri="{9D8B030D-6E8A-4147-A177-3AD203B41FA5}">
                      <a16:colId xmlns:a16="http://schemas.microsoft.com/office/drawing/2014/main" val="1238032167"/>
                    </a:ext>
                  </a:extLst>
                </a:gridCol>
                <a:gridCol w="2033469">
                  <a:extLst>
                    <a:ext uri="{9D8B030D-6E8A-4147-A177-3AD203B41FA5}">
                      <a16:colId xmlns:a16="http://schemas.microsoft.com/office/drawing/2014/main" val="2776975169"/>
                    </a:ext>
                  </a:extLst>
                </a:gridCol>
                <a:gridCol w="2033469">
                  <a:extLst>
                    <a:ext uri="{9D8B030D-6E8A-4147-A177-3AD203B41FA5}">
                      <a16:colId xmlns:a16="http://schemas.microsoft.com/office/drawing/2014/main" val="40089551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b"/>
                      <a:r>
                        <a:rPr lang="en-US" b="1" dirty="0">
                          <a:effectLst/>
                        </a:rPr>
                        <a:t>Dataset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b="1" dirty="0">
                          <a:effectLst/>
                        </a:rPr>
                        <a:t>Total Traces/</a:t>
                      </a:r>
                    </a:p>
                    <a:p>
                      <a:pPr fontAlgn="b"/>
                      <a:r>
                        <a:rPr lang="en-US" b="1" dirty="0">
                          <a:effectLst/>
                        </a:rPr>
                        <a:t>Samples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b="1" dirty="0">
                          <a:effectLst/>
                        </a:rPr>
                        <a:t>Bugged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b="1">
                          <a:effectLst/>
                        </a:rPr>
                        <a:t>Bug-Free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8045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b="1">
                          <a:effectLst/>
                        </a:rPr>
                        <a:t>SLNet Dataset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dirty="0">
                          <a:effectLst/>
                        </a:rPr>
                        <a:t>29 traces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altLang="ko-KR">
                          <a:effectLst/>
                        </a:rPr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altLang="ko-KR">
                          <a:effectLst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4892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b="1">
                          <a:effectLst/>
                        </a:rPr>
                        <a:t>MapNet Dataset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>
                          <a:effectLst/>
                        </a:rPr>
                        <a:t>136 samples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altLang="ko-KR" dirty="0">
                          <a:effectLst/>
                        </a:rPr>
                        <a:t>76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altLang="ko-KR" dirty="0">
                          <a:effectLst/>
                        </a:rPr>
                        <a:t>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97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78657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850900" cy="815608"/>
            <a:chOff x="182923" y="4070725"/>
            <a:chExt cx="553944" cy="815608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결과</a:t>
              </a:r>
              <a:r>
                <a:rPr lang="en-US" altLang="ko-KR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/</a:t>
              </a: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결론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04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6782EAAD-D29B-B12C-5F09-4CD572B313BE}"/>
              </a:ext>
            </a:extLst>
          </p:cNvPr>
          <p:cNvSpPr txBox="1"/>
          <p:nvPr/>
        </p:nvSpPr>
        <p:spPr>
          <a:xfrm>
            <a:off x="3036849" y="49893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Evaluation Result</a:t>
            </a:r>
            <a:endParaRPr lang="ko-KR" altLang="en-US" sz="3600" dirty="0">
              <a:latin typeface="Tahoma" panose="020B0604030504040204" pitchFamily="34" charset="0"/>
              <a:ea typeface="나눔스퀘어 네오 OTF Regular" panose="00000500000000000000" pitchFamily="50" charset="-127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46FBDB-36BC-B4EC-BA71-D496915ACC7D}"/>
              </a:ext>
            </a:extLst>
          </p:cNvPr>
          <p:cNvSpPr txBox="1"/>
          <p:nvPr/>
        </p:nvSpPr>
        <p:spPr>
          <a:xfrm>
            <a:off x="2700920" y="4347496"/>
            <a:ext cx="660895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LLVM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Storage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에서 보고된 실제 버그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42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건에 대해서 잘못된</a:t>
            </a:r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Mapping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을 보이는 사례들을 식별해 데이터를 생성</a:t>
            </a:r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/>
            <a:endParaRPr lang="en-US" altLang="ko-KR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/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Bugged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는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Bug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가 포함된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Toolchain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버전을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Bug-Free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는 해당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Bug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가 수정된 </a:t>
            </a:r>
            <a:r>
              <a:rPr lang="en-US" altLang="ko-KR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Toolchain </a:t>
            </a:r>
            <a:r>
              <a:rPr lang="ko-KR" altLang="en-US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버전을 사용해 데이터를 생성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A4160F79-1E17-3323-A6DB-36F41E0284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801466"/>
              </p:ext>
            </p:extLst>
          </p:nvPr>
        </p:nvGraphicFramePr>
        <p:xfrm>
          <a:off x="1295867" y="1450606"/>
          <a:ext cx="9396760" cy="4951525"/>
        </p:xfrm>
        <a:graphic>
          <a:graphicData uri="http://schemas.openxmlformats.org/drawingml/2006/table">
            <a:tbl>
              <a:tblPr/>
              <a:tblGrid>
                <a:gridCol w="881433">
                  <a:extLst>
                    <a:ext uri="{9D8B030D-6E8A-4147-A177-3AD203B41FA5}">
                      <a16:colId xmlns:a16="http://schemas.microsoft.com/office/drawing/2014/main" val="3077238256"/>
                    </a:ext>
                  </a:extLst>
                </a:gridCol>
                <a:gridCol w="1234780">
                  <a:extLst>
                    <a:ext uri="{9D8B030D-6E8A-4147-A177-3AD203B41FA5}">
                      <a16:colId xmlns:a16="http://schemas.microsoft.com/office/drawing/2014/main" val="459240681"/>
                    </a:ext>
                  </a:extLst>
                </a:gridCol>
                <a:gridCol w="1875469">
                  <a:extLst>
                    <a:ext uri="{9D8B030D-6E8A-4147-A177-3AD203B41FA5}">
                      <a16:colId xmlns:a16="http://schemas.microsoft.com/office/drawing/2014/main" val="2803223775"/>
                    </a:ext>
                  </a:extLst>
                </a:gridCol>
                <a:gridCol w="1968659">
                  <a:extLst>
                    <a:ext uri="{9D8B030D-6E8A-4147-A177-3AD203B41FA5}">
                      <a16:colId xmlns:a16="http://schemas.microsoft.com/office/drawing/2014/main" val="2920300129"/>
                    </a:ext>
                  </a:extLst>
                </a:gridCol>
                <a:gridCol w="3436419">
                  <a:extLst>
                    <a:ext uri="{9D8B030D-6E8A-4147-A177-3AD203B41FA5}">
                      <a16:colId xmlns:a16="http://schemas.microsoft.com/office/drawing/2014/main" val="2465908196"/>
                    </a:ext>
                  </a:extLst>
                </a:gridCol>
              </a:tblGrid>
              <a:tr h="2625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dirty="0">
                          <a:effectLst/>
                        </a:rPr>
                        <a:t>Model</a:t>
                      </a:r>
                    </a:p>
                  </a:txBody>
                  <a:tcPr marL="37512" marR="37512" marT="18756" marB="18756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dirty="0">
                          <a:effectLst/>
                        </a:rPr>
                        <a:t>Dataset Type</a:t>
                      </a:r>
                    </a:p>
                  </a:txBody>
                  <a:tcPr marL="37512" marR="37512" marT="18756" marB="18756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>
                          <a:effectLst/>
                        </a:rPr>
                        <a:t>Evaluated Bug Type</a:t>
                      </a:r>
                    </a:p>
                  </a:txBody>
                  <a:tcPr marL="37512" marR="37512" marT="18756" marB="18756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>
                          <a:effectLst/>
                        </a:rPr>
                        <a:t>Best AUC Score</a:t>
                      </a:r>
                    </a:p>
                  </a:txBody>
                  <a:tcPr marL="37512" marR="37512" marT="18756" marB="18756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>
                          <a:effectLst/>
                        </a:rPr>
                        <a:t>Observations</a:t>
                      </a:r>
                    </a:p>
                  </a:txBody>
                  <a:tcPr marL="37512" marR="37512" marT="18756" marB="18756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413210"/>
                  </a:ext>
                </a:extLst>
              </a:tr>
              <a:tr h="600185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 err="1">
                          <a:effectLst/>
                        </a:rPr>
                        <a:t>SLNet</a:t>
                      </a:r>
                      <a:endParaRPr lang="en-US" sz="1400" dirty="0">
                        <a:effectLst/>
                      </a:endParaRP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Synthetic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Swap Source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altLang="ko-KR" sz="1400">
                          <a:effectLst/>
                        </a:rPr>
                        <a:t>0.74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Best performance in identifying swap source bugs.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464540"/>
                  </a:ext>
                </a:extLst>
              </a:tr>
              <a:tr h="600185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 err="1">
                          <a:effectLst/>
                        </a:rPr>
                        <a:t>SLNet</a:t>
                      </a:r>
                      <a:endParaRPr lang="en-US" sz="1400" dirty="0">
                        <a:effectLst/>
                      </a:endParaRP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Synthetic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Remove Step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Random classifier level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Poor performance on remove step.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369631"/>
                  </a:ext>
                </a:extLst>
              </a:tr>
              <a:tr h="600185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 err="1">
                          <a:effectLst/>
                        </a:rPr>
                        <a:t>SLNet</a:t>
                      </a:r>
                      <a:endParaRPr lang="en-US" sz="1400" dirty="0">
                        <a:effectLst/>
                      </a:endParaRP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Synthetic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altLang="ko-KR" sz="1400" dirty="0">
                          <a:effectLst/>
                        </a:rPr>
                        <a:t>Swap </a:t>
                      </a:r>
                      <a:r>
                        <a:rPr lang="en-US" altLang="ko-KR" sz="1400" dirty="0" err="1">
                          <a:effectLst/>
                        </a:rPr>
                        <a:t>Sssembly</a:t>
                      </a:r>
                      <a:endParaRPr lang="en-US" sz="1400" dirty="0">
                        <a:effectLst/>
                      </a:endParaRP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Random classifier level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Poor performance on swap assembly.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30407"/>
                  </a:ext>
                </a:extLst>
              </a:tr>
              <a:tr h="712719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MapNet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Synthetic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Swap Source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altLang="ko-KR" sz="1400">
                          <a:effectLst/>
                        </a:rPr>
                        <a:t>0.89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High accuracy in mapping bugs</a:t>
                      </a:r>
                    </a:p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relevant to training scenarios.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7199681"/>
                  </a:ext>
                </a:extLst>
              </a:tr>
              <a:tr h="600185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MapNet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Synthetic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Swap Assembly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altLang="ko-KR" sz="1400">
                          <a:effectLst/>
                        </a:rPr>
                        <a:t>0.75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Good performance, useful for </a:t>
                      </a:r>
                    </a:p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identifying real bugs.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8685354"/>
                  </a:ext>
                </a:extLst>
              </a:tr>
              <a:tr h="487650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MapNet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Synthetic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Remove Step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altLang="ko-KR" sz="1400" dirty="0">
                          <a:effectLst/>
                        </a:rPr>
                        <a:t>0.62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Lower performance, but better </a:t>
                      </a:r>
                    </a:p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than random.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875605"/>
                  </a:ext>
                </a:extLst>
              </a:tr>
              <a:tr h="487650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SLNet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Real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General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altLang="ko-KR" sz="1400" dirty="0">
                          <a:effectLst/>
                        </a:rPr>
                        <a:t>0.81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Strong performance on real bug dataset.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169471"/>
                  </a:ext>
                </a:extLst>
              </a:tr>
              <a:tr h="600185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MapNet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Real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General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altLang="ko-KR" sz="1400" dirty="0">
                          <a:effectLst/>
                        </a:rPr>
                        <a:t>0.80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Consistently strong across real bug scenarios.</a:t>
                      </a:r>
                    </a:p>
                  </a:txBody>
                  <a:tcPr marL="37512" marR="37512" marT="18756" marB="187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767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0951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850900" cy="815608"/>
            <a:chOff x="182923" y="4070725"/>
            <a:chExt cx="553944" cy="815608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553944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결과</a:t>
              </a:r>
              <a:r>
                <a:rPr lang="en-US" altLang="ko-KR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/</a:t>
              </a: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결론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04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6782EAAD-D29B-B12C-5F09-4CD572B313BE}"/>
              </a:ext>
            </a:extLst>
          </p:cNvPr>
          <p:cNvSpPr txBox="1"/>
          <p:nvPr/>
        </p:nvSpPr>
        <p:spPr>
          <a:xfrm>
            <a:off x="3036849" y="49893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Evaluation Result</a:t>
            </a:r>
            <a:endParaRPr lang="ko-KR" altLang="en-US" sz="3600" dirty="0">
              <a:latin typeface="Tahoma" panose="020B0604030504040204" pitchFamily="34" charset="0"/>
              <a:ea typeface="나눔스퀘어 네오 OTF Regular" panose="00000500000000000000" pitchFamily="50" charset="-127"/>
              <a:cs typeface="Tahoma" panose="020B0604030504040204" pitchFamily="34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5E256628-FBDE-E14F-3C4C-22033D83A0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337" y="1733918"/>
            <a:ext cx="10913326" cy="339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7577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AE1A32EA-B935-4B4A-9986-EAD8244C7FBA}"/>
              </a:ext>
            </a:extLst>
          </p:cNvPr>
          <p:cNvGrpSpPr/>
          <p:nvPr/>
        </p:nvGrpSpPr>
        <p:grpSpPr>
          <a:xfrm>
            <a:off x="3603334" y="2821910"/>
            <a:ext cx="4985331" cy="1214179"/>
            <a:chOff x="3628736" y="2814986"/>
            <a:chExt cx="4985331" cy="1214179"/>
          </a:xfrm>
        </p:grpSpPr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B80A0125-89F9-464D-995D-2108CEDFA675}"/>
                </a:ext>
              </a:extLst>
            </p:cNvPr>
            <p:cNvSpPr/>
            <p:nvPr/>
          </p:nvSpPr>
          <p:spPr>
            <a:xfrm>
              <a:off x="3726877" y="3137474"/>
              <a:ext cx="4521200" cy="431800"/>
            </a:xfrm>
            <a:prstGeom prst="rect">
              <a:avLst/>
            </a:prstGeom>
            <a:solidFill>
              <a:srgbClr val="F4E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나눔스퀘어 네오 OTF Regular" panose="00000500000000000000" pitchFamily="50" charset="-127"/>
                <a:ea typeface="나눔스퀘어 네오 OTF Regular" panose="0000050000000000000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9E921EF-D8C4-47AD-8C0C-24D798F28989}"/>
                </a:ext>
              </a:extLst>
            </p:cNvPr>
            <p:cNvSpPr txBox="1"/>
            <p:nvPr/>
          </p:nvSpPr>
          <p:spPr>
            <a:xfrm>
              <a:off x="3679539" y="2814986"/>
              <a:ext cx="49345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7200" dirty="0">
                  <a:solidFill>
                    <a:schemeClr val="bg1"/>
                  </a:solidFill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감사합니다</a:t>
              </a:r>
              <a:r>
                <a:rPr lang="en-US" altLang="ko-KR" sz="7200" dirty="0">
                  <a:solidFill>
                    <a:schemeClr val="bg1"/>
                  </a:solidFill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.</a:t>
              </a:r>
              <a:r>
                <a:rPr lang="ko-KR" altLang="en-US" sz="7200" dirty="0">
                  <a:solidFill>
                    <a:schemeClr val="bg1"/>
                  </a:solidFill>
                  <a:effectLst/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 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B19409FB-44C4-482D-96B4-B031153D7BD8}"/>
                </a:ext>
              </a:extLst>
            </p:cNvPr>
            <p:cNvSpPr txBox="1"/>
            <p:nvPr/>
          </p:nvSpPr>
          <p:spPr>
            <a:xfrm>
              <a:off x="3628736" y="2828836"/>
              <a:ext cx="49345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720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감사합니다</a:t>
              </a:r>
              <a:r>
                <a:rPr lang="en-US" altLang="ko-KR" sz="720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.</a:t>
              </a:r>
              <a:r>
                <a:rPr lang="ko-KR" altLang="en-US" sz="7200" dirty="0">
                  <a:effectLst/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48516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147624" y="98826"/>
            <a:ext cx="691275" cy="586915"/>
            <a:chOff x="75676" y="4070725"/>
            <a:chExt cx="622603" cy="586915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75676" y="4403724"/>
              <a:ext cx="622603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배경지식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01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6367424" y="1674254"/>
            <a:ext cx="505777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Compiler Toolchain</a:t>
            </a:r>
            <a:endParaRPr lang="ko-KR" altLang="en-US" sz="4400" dirty="0">
              <a:latin typeface="Tahoma" panose="020B0604030504040204" pitchFamily="34" charset="0"/>
              <a:ea typeface="나눔스퀘어 네오 OTF Regular" panose="00000500000000000000"/>
              <a:cs typeface="Tahoma" panose="020B060403050404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1B2D0D4-1E40-4F86-BD13-686BE88536AC}"/>
              </a:ext>
            </a:extLst>
          </p:cNvPr>
          <p:cNvSpPr txBox="1"/>
          <p:nvPr/>
        </p:nvSpPr>
        <p:spPr>
          <a:xfrm>
            <a:off x="5848311" y="3343465"/>
            <a:ext cx="6096000" cy="12571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16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소스 코드를 실행 가능한 프로그램으로 변환하고</a:t>
            </a:r>
            <a:endParaRPr lang="en-US" altLang="ko-KR" sz="16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16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디버깅을 가능하도록 하는 개발 도구 집합</a:t>
            </a:r>
            <a:endParaRPr lang="en-US" altLang="ko-KR" sz="16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endParaRPr lang="en-US" altLang="ko-KR" sz="16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en-US" altLang="ko-KR" sz="16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Compiler, Linker, Debugger, Profiler </a:t>
            </a:r>
            <a:r>
              <a:rPr lang="ko-KR" altLang="en-US" sz="16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등등이  사용됨</a:t>
            </a:r>
            <a:r>
              <a:rPr lang="en-US" altLang="ko-KR" sz="16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</p:txBody>
      </p:sp>
      <p:pic>
        <p:nvPicPr>
          <p:cNvPr id="1026" name="Picture 2" descr="The relationship between the toolchain components">
            <a:extLst>
              <a:ext uri="{FF2B5EF4-FFF2-40B4-BE49-F238E27FC236}">
                <a16:creationId xmlns:a16="http://schemas.microsoft.com/office/drawing/2014/main" id="{E49333A8-7940-B305-57F0-CEE5DC292F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" y="865570"/>
            <a:ext cx="5029392" cy="5560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9C9B2A4-7951-DC8C-FD44-8958C8248B1A}"/>
              </a:ext>
            </a:extLst>
          </p:cNvPr>
          <p:cNvSpPr txBox="1"/>
          <p:nvPr/>
        </p:nvSpPr>
        <p:spPr>
          <a:xfrm>
            <a:off x="0" y="6581001"/>
            <a:ext cx="340383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Tahoma" panose="020B0604030504040204" pitchFamily="34" charset="0"/>
                <a:ea typeface="나눔스퀘어 네오 OTF Regular" panose="00000500000000000000"/>
                <a:cs typeface="Tahoma" panose="020B0604030504040204" pitchFamily="34" charset="0"/>
              </a:rPr>
              <a:t>https://ioprog.com/arm-cortex/the-toolchain/</a:t>
            </a:r>
          </a:p>
        </p:txBody>
      </p:sp>
    </p:spTree>
    <p:extLst>
      <p:ext uri="{BB962C8B-B14F-4D97-AF65-F5344CB8AC3E}">
        <p14:creationId xmlns:p14="http://schemas.microsoft.com/office/powerpoint/2010/main" val="1861067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147624" y="98826"/>
            <a:ext cx="691275" cy="586915"/>
            <a:chOff x="75676" y="4070725"/>
            <a:chExt cx="622603" cy="586915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75676" y="4403724"/>
              <a:ext cx="622603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배경지식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01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1417801" y="1485688"/>
            <a:ext cx="505777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Debug Information</a:t>
            </a:r>
            <a:endParaRPr lang="ko-KR" altLang="en-US" sz="4400" dirty="0">
              <a:latin typeface="Tahoma" panose="020B0604030504040204" pitchFamily="34" charset="0"/>
              <a:ea typeface="나눔스퀘어 네오 OTF Regular" panose="00000500000000000000"/>
              <a:cs typeface="Tahoma" panose="020B060403050404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1B2D0D4-1E40-4F86-BD13-686BE88536AC}"/>
              </a:ext>
            </a:extLst>
          </p:cNvPr>
          <p:cNvSpPr txBox="1"/>
          <p:nvPr/>
        </p:nvSpPr>
        <p:spPr>
          <a:xfrm>
            <a:off x="898689" y="2690452"/>
            <a:ext cx="6096000" cy="809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Debug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information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은 프로그램이 컴파일 된 이후에</a:t>
            </a:r>
            <a:endParaRPr lang="en-US" altLang="ko-KR" sz="20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디버깅에 사용되는 정보이다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B4E13E-2C40-DE60-C1A4-CC4931A55AFF}"/>
              </a:ext>
            </a:extLst>
          </p:cNvPr>
          <p:cNvSpPr txBox="1"/>
          <p:nvPr/>
        </p:nvSpPr>
        <p:spPr>
          <a:xfrm>
            <a:off x="586818" y="4109924"/>
            <a:ext cx="6719742" cy="1070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변수 정보</a:t>
            </a:r>
            <a:r>
              <a:rPr lang="en-US" altLang="ko-KR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: </a:t>
            </a:r>
            <a:r>
              <a:rPr lang="ko-KR" altLang="en-US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변수의 이름</a:t>
            </a:r>
            <a:r>
              <a:rPr lang="en-US" altLang="ko-KR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 </a:t>
            </a:r>
            <a:r>
              <a:rPr lang="ko-KR" altLang="en-US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타입</a:t>
            </a:r>
            <a:r>
              <a:rPr lang="en-US" altLang="ko-KR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 </a:t>
            </a:r>
            <a:r>
              <a:rPr lang="ko-KR" altLang="en-US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저장 위치</a:t>
            </a:r>
            <a:endParaRPr lang="en-US" altLang="ko-KR" sz="18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함수 정보</a:t>
            </a:r>
            <a:r>
              <a:rPr lang="en-US" altLang="ko-KR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: </a:t>
            </a:r>
            <a:r>
              <a:rPr lang="ko-KR" altLang="en-US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함수의 이름</a:t>
            </a:r>
            <a:r>
              <a:rPr lang="en-US" altLang="ko-KR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 </a:t>
            </a:r>
            <a:r>
              <a:rPr lang="ko-KR" altLang="en-US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시작 및 종료 주소</a:t>
            </a:r>
            <a:r>
              <a:rPr lang="en-US" altLang="ko-KR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 </a:t>
            </a:r>
            <a:r>
              <a:rPr lang="ko-KR" altLang="en-US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매개변수 등의 정보</a:t>
            </a:r>
            <a:endParaRPr lang="en-US" altLang="ko-KR" sz="18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소스 코드 매핑</a:t>
            </a:r>
            <a:r>
              <a:rPr lang="en-US" altLang="ko-KR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:  object code</a:t>
            </a:r>
            <a:r>
              <a:rPr lang="ko-KR" altLang="en-US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와 </a:t>
            </a:r>
            <a:r>
              <a:rPr lang="en-US" altLang="ko-KR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source </a:t>
            </a:r>
            <a:r>
              <a:rPr lang="ko-KR" altLang="en-US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코드 사이의 </a:t>
            </a:r>
            <a:r>
              <a:rPr lang="en-US" altLang="ko-KR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mapping </a:t>
            </a:r>
            <a:r>
              <a:rPr lang="ko-KR" altLang="en-US" sz="18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정보를 저장</a:t>
            </a:r>
            <a:endParaRPr lang="en-US" altLang="ko-KR" sz="18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</p:txBody>
      </p:sp>
      <p:pic>
        <p:nvPicPr>
          <p:cNvPr id="2050" name="Picture 2" descr="dwex">
            <a:extLst>
              <a:ext uri="{FF2B5EF4-FFF2-40B4-BE49-F238E27FC236}">
                <a16:creationId xmlns:a16="http://schemas.microsoft.com/office/drawing/2014/main" id="{572828C2-1AF7-16AE-E632-139A0A5435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156"/>
          <a:stretch/>
        </p:blipFill>
        <p:spPr bwMode="auto">
          <a:xfrm>
            <a:off x="7659710" y="1189416"/>
            <a:ext cx="3945472" cy="4621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0943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147624" y="98826"/>
            <a:ext cx="691275" cy="586915"/>
            <a:chOff x="75676" y="4070725"/>
            <a:chExt cx="622603" cy="586915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75676" y="4403724"/>
              <a:ext cx="622603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배경지식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01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3491434" y="938867"/>
            <a:ext cx="505777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Compiler Optimization</a:t>
            </a:r>
            <a:endParaRPr lang="ko-KR" altLang="en-US" sz="4400" dirty="0">
              <a:latin typeface="Tahoma" panose="020B0604030504040204" pitchFamily="34" charset="0"/>
              <a:ea typeface="나눔스퀘어 네오 OTF Regular" panose="00000500000000000000"/>
              <a:cs typeface="Tahoma" panose="020B060403050404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1B2D0D4-1E40-4F86-BD13-686BE88536AC}"/>
              </a:ext>
            </a:extLst>
          </p:cNvPr>
          <p:cNvSpPr txBox="1"/>
          <p:nvPr/>
        </p:nvSpPr>
        <p:spPr>
          <a:xfrm>
            <a:off x="2972321" y="2804040"/>
            <a:ext cx="6096000" cy="2399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컴파일러를 사용하여 목적 코드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(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이진 코드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)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를</a:t>
            </a:r>
            <a:endParaRPr lang="en-US" altLang="ko-KR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생성하는 과정에서 효율성을 위해 최적화를 진행함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</a:t>
            </a:r>
            <a:endParaRPr lang="en-US" altLang="ko-KR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사용자의 목적에 따라서 최적화 정도를 조절할 수 있음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  <a:p>
            <a:pPr algn="ctr">
              <a:lnSpc>
                <a:spcPct val="120000"/>
              </a:lnSpc>
            </a:pPr>
            <a:endParaRPr lang="en-US" altLang="ko-KR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논문에서 예시로 들고 있는 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GCC / Clang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의 경우</a:t>
            </a:r>
            <a:endParaRPr lang="en-US" altLang="ko-KR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-O0 (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최적화 없음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), -O1, -O2, -O3 (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가장 공격적인 최적화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),</a:t>
            </a:r>
          </a:p>
          <a:p>
            <a:pPr algn="ctr">
              <a:lnSpc>
                <a:spcPct val="120000"/>
              </a:lnSpc>
            </a:pP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-</a:t>
            </a:r>
            <a:r>
              <a:rPr lang="en-US" altLang="ko-KR" spc="-15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Os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(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크기 최적화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), -Og (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디버깅을 위한 최적화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)  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등이 존재</a:t>
            </a:r>
            <a:endParaRPr lang="en-US" altLang="ko-KR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8033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147624" y="98826"/>
            <a:ext cx="691275" cy="586915"/>
            <a:chOff x="75676" y="4070725"/>
            <a:chExt cx="622603" cy="586915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75676" y="4403724"/>
              <a:ext cx="622603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배경지식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01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2C2184E7-6680-8D01-CB09-544B7DD97C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2026" y="1110376"/>
            <a:ext cx="4260378" cy="1465208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35AC91AF-C8F9-9D84-F20C-837C08164A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3894" y="3667776"/>
            <a:ext cx="5105608" cy="232934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C922459-54D8-62E6-119A-51BF84E75BB8}"/>
              </a:ext>
            </a:extLst>
          </p:cNvPr>
          <p:cNvSpPr txBox="1"/>
          <p:nvPr/>
        </p:nvSpPr>
        <p:spPr>
          <a:xfrm>
            <a:off x="5762661" y="3214575"/>
            <a:ext cx="6322772" cy="405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가장 높은 수준의 최적화를 적용한 경우</a:t>
            </a:r>
            <a:endParaRPr lang="en-US" altLang="ko-KR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A13FB9C0-2D11-E7E2-92A3-ED479BEAD2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0895" y="3655853"/>
            <a:ext cx="4426304" cy="116420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9A88DFD-7FB6-A258-0907-5244E769EE96}"/>
              </a:ext>
            </a:extLst>
          </p:cNvPr>
          <p:cNvSpPr txBox="1"/>
          <p:nvPr/>
        </p:nvSpPr>
        <p:spPr>
          <a:xfrm>
            <a:off x="258976" y="3193406"/>
            <a:ext cx="6322772" cy="405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최적화 없이 컴파일 된 경우</a:t>
            </a:r>
            <a:endParaRPr lang="en-US" altLang="ko-KR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2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147624" y="98826"/>
            <a:ext cx="691275" cy="586915"/>
            <a:chOff x="75676" y="4070725"/>
            <a:chExt cx="622603" cy="586915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75676" y="4403724"/>
              <a:ext cx="622603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배경지식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01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3491434" y="938867"/>
            <a:ext cx="505777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Compiler Optimization</a:t>
            </a:r>
            <a:endParaRPr lang="ko-KR" altLang="en-US" sz="4400" dirty="0">
              <a:latin typeface="Tahoma" panose="020B0604030504040204" pitchFamily="34" charset="0"/>
              <a:ea typeface="나눔스퀘어 네오 OTF Regular" panose="00000500000000000000"/>
              <a:cs typeface="Tahoma" panose="020B060403050404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1B2D0D4-1E40-4F86-BD13-686BE88536AC}"/>
              </a:ext>
            </a:extLst>
          </p:cNvPr>
          <p:cNvSpPr txBox="1"/>
          <p:nvPr/>
        </p:nvSpPr>
        <p:spPr>
          <a:xfrm>
            <a:off x="2820963" y="2804040"/>
            <a:ext cx="6398716" cy="2067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높은 수준의 최적화를 진행하는 경우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 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기존의 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source 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코드와</a:t>
            </a:r>
            <a:endParaRPr lang="en-US" altLang="ko-KR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생성되는 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object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코드 간의 차이가 심해지기에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 debug information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의 정확성을 유지하는 것은 굉장히 어렵다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  <a:p>
            <a:pPr algn="ctr">
              <a:lnSpc>
                <a:spcPct val="120000"/>
              </a:lnSpc>
            </a:pPr>
            <a:endParaRPr lang="en-US" altLang="ko-KR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Debug information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정보의 정확성을 최대한 유지하기 위해서 </a:t>
            </a:r>
            <a:endParaRPr lang="en-US" altLang="ko-KR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-Og 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옵션을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(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디버깅을 위한 옵션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) 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사용한다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8794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508001" cy="654026"/>
            <a:chOff x="182923" y="4070725"/>
            <a:chExt cx="457536" cy="65402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45753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목적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02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2689253" y="938867"/>
            <a:ext cx="666213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Debugging</a:t>
            </a:r>
          </a:p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Debug Information</a:t>
            </a:r>
            <a:endParaRPr lang="ko-KR" altLang="en-US" sz="4400" dirty="0">
              <a:latin typeface="Tahoma" panose="020B0604030504040204" pitchFamily="34" charset="0"/>
              <a:ea typeface="나눔스퀘어 네오 OTF Regular" panose="00000500000000000000"/>
              <a:cs typeface="Tahoma" panose="020B060403050404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1B2D0D4-1E40-4F86-BD13-686BE88536AC}"/>
              </a:ext>
            </a:extLst>
          </p:cNvPr>
          <p:cNvSpPr txBox="1"/>
          <p:nvPr/>
        </p:nvSpPr>
        <p:spPr>
          <a:xfrm>
            <a:off x="266700" y="3003461"/>
            <a:ext cx="6398716" cy="1735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컴파일 과정에서 디버깅을 위한 옵션 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–Og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를 사용해도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</a:t>
            </a:r>
          </a:p>
          <a:p>
            <a:pPr algn="ctr">
              <a:lnSpc>
                <a:spcPct val="120000"/>
              </a:lnSpc>
            </a:pP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Debug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information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의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정확도가 낮은 문제가 발생함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  <a:p>
            <a:pPr algn="ctr">
              <a:lnSpc>
                <a:spcPct val="120000"/>
              </a:lnSpc>
            </a:pPr>
            <a:endParaRPr lang="en-US" altLang="ko-KR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이는 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Toolchain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자체의 문제이므로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 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어떤 문제가 발생하는지 확인하기</a:t>
            </a:r>
            <a:endParaRPr lang="en-US" altLang="ko-KR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위해서는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 Debug Trace </a:t>
            </a:r>
            <a:r>
              <a:rPr lang="ko-KR" altLang="en-US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정보가 필요하다</a:t>
            </a:r>
            <a:r>
              <a:rPr lang="en-US" altLang="ko-KR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BFF757CE-607C-338E-BE3A-DC66D46A28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3833" y="2875311"/>
            <a:ext cx="5355116" cy="1991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349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404CF9E-66BE-4D2E-BA8C-F078F0A391B5}"/>
              </a:ext>
            </a:extLst>
          </p:cNvPr>
          <p:cNvGrpSpPr/>
          <p:nvPr/>
        </p:nvGrpSpPr>
        <p:grpSpPr>
          <a:xfrm>
            <a:off x="266700" y="98826"/>
            <a:ext cx="508001" cy="654026"/>
            <a:chOff x="182923" y="4070725"/>
            <a:chExt cx="457536" cy="65402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C68BCB2-AFF0-42EE-B59D-A8B5B5941A46}"/>
                </a:ext>
              </a:extLst>
            </p:cNvPr>
            <p:cNvSpPr txBox="1"/>
            <p:nvPr/>
          </p:nvSpPr>
          <p:spPr>
            <a:xfrm>
              <a:off x="182923" y="4470835"/>
              <a:ext cx="45753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ko-KR" altLang="en-US" sz="1050" dirty="0">
                  <a:latin typeface="나눔스퀘어 네오 OTF Regular" panose="00000500000000000000" pitchFamily="50" charset="-127"/>
                  <a:ea typeface="나눔스퀘어 네오 OTF Regular" panose="00000500000000000000" pitchFamily="50" charset="-127"/>
                </a:rPr>
                <a:t>목적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48393F3-2DF9-4D17-85BA-2330FB9A6785}"/>
                </a:ext>
              </a:extLst>
            </p:cNvPr>
            <p:cNvSpPr txBox="1"/>
            <p:nvPr/>
          </p:nvSpPr>
          <p:spPr>
            <a:xfrm>
              <a:off x="182923" y="4070725"/>
              <a:ext cx="457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ko-KR" sz="2000" dirty="0">
                  <a:solidFill>
                    <a:schemeClr val="bg1">
                      <a:lumMod val="75000"/>
                    </a:schemeClr>
                  </a:solidFill>
                  <a:latin typeface="가나초콜릿" panose="020B0600000101010101" pitchFamily="50" charset="-127"/>
                  <a:ea typeface="가나초콜릿" panose="020B0600000101010101" pitchFamily="50" charset="-127"/>
                </a:rPr>
                <a:t>02</a:t>
              </a:r>
              <a:endParaRPr lang="ko-KR" altLang="en-US" sz="2000" dirty="0">
                <a:solidFill>
                  <a:schemeClr val="bg1">
                    <a:lumMod val="75000"/>
                  </a:schemeClr>
                </a:solidFill>
                <a:latin typeface="가나초콜릿" panose="020B0600000101010101" pitchFamily="50" charset="-127"/>
                <a:ea typeface="가나초콜릿" panose="020B0600000101010101" pitchFamily="50" charset="-127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5BAA10F-5019-49D4-9594-9C4171076556}"/>
              </a:ext>
            </a:extLst>
          </p:cNvPr>
          <p:cNvSpPr txBox="1"/>
          <p:nvPr/>
        </p:nvSpPr>
        <p:spPr>
          <a:xfrm>
            <a:off x="2689253" y="938867"/>
            <a:ext cx="666213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Debugging</a:t>
            </a:r>
          </a:p>
          <a:p>
            <a:pPr algn="ctr"/>
            <a:r>
              <a:rPr lang="en-US" altLang="ko-KR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Debug Information</a:t>
            </a:r>
            <a:endParaRPr lang="ko-KR" altLang="en-US" sz="4400" dirty="0">
              <a:latin typeface="Tahoma" panose="020B0604030504040204" pitchFamily="34" charset="0"/>
              <a:ea typeface="나눔스퀘어 네오 OTF Regular" panose="00000500000000000000"/>
              <a:cs typeface="Tahoma" panose="020B060403050404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1B2D0D4-1E40-4F86-BD13-686BE88536AC}"/>
              </a:ext>
            </a:extLst>
          </p:cNvPr>
          <p:cNvSpPr txBox="1"/>
          <p:nvPr/>
        </p:nvSpPr>
        <p:spPr>
          <a:xfrm>
            <a:off x="2481943" y="2992576"/>
            <a:ext cx="7076758" cy="2656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기존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Toolchain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의 검증 과정은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optimization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을 진행하지 않은 코드와 진행한 코드의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debug trace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를 비교하여 불변식이 일치하지 않은 경우를 식별하는 방식으로 진행되었기에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, 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개발자가 직접 정의해야 했다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  <a:p>
            <a:pPr algn="ctr">
              <a:lnSpc>
                <a:spcPct val="120000"/>
              </a:lnSpc>
            </a:pPr>
            <a:endParaRPr lang="en-US" altLang="ko-KR" sz="20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2000" spc="-150" dirty="0" err="1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불변식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(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검사 요소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)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을 개발자가 직접 정의해서 잘못된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debug trace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를</a:t>
            </a:r>
            <a:endParaRPr lang="en-US" altLang="ko-KR" sz="2000" spc="-150" dirty="0">
              <a:latin typeface="나눔스퀘어 네오 OTF Regular" panose="00000500000000000000" pitchFamily="50" charset="-127"/>
              <a:ea typeface="나눔스퀘어 네오 OTF Regular" panose="00000500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찾아내는 것이 아니라 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Unsupervised Learning</a:t>
            </a:r>
            <a:r>
              <a:rPr lang="ko-KR" altLang="en-US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을 통해서 해결하는 것이 이번 논문의 주요 목표이다</a:t>
            </a:r>
            <a:r>
              <a:rPr lang="en-US" altLang="ko-KR" sz="2000" spc="-150" dirty="0">
                <a:latin typeface="나눔스퀘어 네오 OTF Regular" panose="00000500000000000000" pitchFamily="50" charset="-127"/>
                <a:ea typeface="나눔스퀘어 네오 OTF Regular" panose="00000500000000000000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1738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1944</Words>
  <Application>Microsoft Office PowerPoint</Application>
  <PresentationFormat>와이드스크린</PresentationFormat>
  <Paragraphs>371</Paragraphs>
  <Slides>29</Slides>
  <Notes>28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6" baseType="lpstr">
      <vt:lpstr>Söhne</vt:lpstr>
      <vt:lpstr>가나초콜릿</vt:lpstr>
      <vt:lpstr>나눔스퀘어 네오 OTF Light</vt:lpstr>
      <vt:lpstr>나눔스퀘어 네오 OTF Regular</vt:lpstr>
      <vt:lpstr>Arial</vt:lpstr>
      <vt:lpstr>Tahoma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고은솔</dc:creator>
  <cp:lastModifiedBy>전자전기컴퓨터공학부/전형준</cp:lastModifiedBy>
  <cp:revision>68</cp:revision>
  <dcterms:created xsi:type="dcterms:W3CDTF">2021-05-07T03:11:58Z</dcterms:created>
  <dcterms:modified xsi:type="dcterms:W3CDTF">2024-05-13T05:45:03Z</dcterms:modified>
</cp:coreProperties>
</file>