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363" r:id="rId4"/>
    <p:sldId id="385" r:id="rId5"/>
    <p:sldId id="387" r:id="rId6"/>
    <p:sldId id="386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405" r:id="rId18"/>
    <p:sldId id="403" r:id="rId19"/>
    <p:sldId id="404" r:id="rId20"/>
    <p:sldId id="398" r:id="rId21"/>
    <p:sldId id="384" r:id="rId22"/>
    <p:sldId id="399" r:id="rId23"/>
    <p:sldId id="400" r:id="rId24"/>
    <p:sldId id="401" r:id="rId25"/>
    <p:sldId id="402" r:id="rId26"/>
  </p:sldIdLst>
  <p:sldSz cx="9906000" cy="6858000" type="A4"/>
  <p:notesSz cx="6858000" cy="9144000"/>
  <p:embeddedFontLst>
    <p:embeddedFont>
      <p:font typeface="Cambria Math" panose="02040503050406030204" pitchFamily="18" charset="0"/>
      <p:regular r:id="rId28"/>
    </p:embeddedFont>
    <p:embeddedFont>
      <p:font typeface="Pretendard Light" panose="02000403000000020004" pitchFamily="50" charset="-127"/>
      <p:regular r:id="rId29"/>
    </p:embeddedFont>
    <p:embeddedFont>
      <p:font typeface="맑은 고딕" panose="020B0503020000020004" pitchFamily="50" charset="-127"/>
      <p:regular r:id="rId30"/>
      <p:bold r:id="rId3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94"/>
    <a:srgbClr val="ECEAE6"/>
    <a:srgbClr val="0A4D9B"/>
    <a:srgbClr val="CAD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83433" autoAdjust="0"/>
  </p:normalViewPr>
  <p:slideViewPr>
    <p:cSldViewPr>
      <p:cViewPr varScale="1">
        <p:scale>
          <a:sx n="93" d="100"/>
          <a:sy n="93" d="100"/>
        </p:scale>
        <p:origin x="2064" y="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E0641-5008-417E-946A-607BE829810E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4EAC4-6882-4D5C-AC2C-2EF4643A2A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76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289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ED255-628C-18F1-62F7-73DA627FE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EF5A0EC-E870-B4E9-273E-9D825FC0DF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3982032-56BA-4C2A-6D33-A80144394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따라서 </a:t>
            </a:r>
            <a:r>
              <a:rPr lang="en-US" altLang="ko-KR" dirty="0"/>
              <a:t>low dimension</a:t>
            </a:r>
            <a:r>
              <a:rPr lang="ko-KR" altLang="en-US" dirty="0"/>
              <a:t>으로 </a:t>
            </a:r>
            <a:r>
              <a:rPr lang="en-US" altLang="ko-KR" dirty="0"/>
              <a:t>compressed</a:t>
            </a:r>
            <a:r>
              <a:rPr lang="ko-KR" altLang="en-US" dirty="0"/>
              <a:t>된 값은 </a:t>
            </a:r>
            <a:r>
              <a:rPr lang="en-US" altLang="ko-KR" dirty="0" err="1"/>
              <a:t>RoPE</a:t>
            </a:r>
            <a:r>
              <a:rPr lang="ko-KR" altLang="en-US" dirty="0"/>
              <a:t>가 적용될 수 없기 때문에</a:t>
            </a:r>
            <a:r>
              <a:rPr lang="en-US" altLang="ko-KR" dirty="0"/>
              <a:t>, </a:t>
            </a:r>
            <a:r>
              <a:rPr lang="ko-KR" altLang="en-US" dirty="0"/>
              <a:t>새롭게</a:t>
            </a:r>
            <a:r>
              <a:rPr lang="en-US" altLang="ko-KR" dirty="0"/>
              <a:t>KR</a:t>
            </a:r>
            <a:r>
              <a:rPr lang="ko-KR" altLang="en-US" dirty="0"/>
              <a:t>과 </a:t>
            </a:r>
            <a:r>
              <a:rPr lang="en-US" altLang="ko-KR" dirty="0"/>
              <a:t>QR</a:t>
            </a:r>
            <a:r>
              <a:rPr lang="ko-KR" altLang="en-US" dirty="0"/>
              <a:t>을 통해 위치 정보를 저장합니다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이때</a:t>
            </a:r>
            <a:r>
              <a:rPr lang="en-US" altLang="ko-KR" dirty="0"/>
              <a:t>, KV </a:t>
            </a:r>
            <a:r>
              <a:rPr lang="ko-KR" altLang="en-US" dirty="0"/>
              <a:t>캐시에 추가적으로 </a:t>
            </a:r>
            <a:r>
              <a:rPr lang="en-US" altLang="ko-KR" dirty="0"/>
              <a:t>KR</a:t>
            </a:r>
            <a:r>
              <a:rPr lang="ko-KR" altLang="en-US" dirty="0"/>
              <a:t>을 </a:t>
            </a:r>
            <a:r>
              <a:rPr lang="ko-KR" altLang="en-US" dirty="0" err="1"/>
              <a:t>저장해야하는</a:t>
            </a:r>
            <a:r>
              <a:rPr lang="ko-KR" altLang="en-US" dirty="0"/>
              <a:t> 비용이 발생하지만</a:t>
            </a:r>
            <a:r>
              <a:rPr lang="en-US" altLang="ko-KR" dirty="0"/>
              <a:t>, MLA</a:t>
            </a:r>
            <a:r>
              <a:rPr lang="ko-KR" altLang="en-US" dirty="0"/>
              <a:t>의 주 효과가 더 크기 때문에 이런 방식을 사용하게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추가적으로 </a:t>
            </a:r>
            <a:r>
              <a:rPr lang="en-US" altLang="ko-KR" dirty="0"/>
              <a:t>query </a:t>
            </a:r>
            <a:r>
              <a:rPr lang="ko-KR" altLang="en-US" dirty="0"/>
              <a:t>값에 대해서도 활성화 메모리를 줄이기 위해서 </a:t>
            </a:r>
            <a:r>
              <a:rPr lang="en-US" altLang="ko-KR" dirty="0"/>
              <a:t>query</a:t>
            </a:r>
            <a:r>
              <a:rPr lang="ko-KR" altLang="en-US" dirty="0"/>
              <a:t>에 대해서도 </a:t>
            </a:r>
            <a:r>
              <a:rPr lang="en-US" altLang="ko-KR" dirty="0"/>
              <a:t>low rank </a:t>
            </a:r>
            <a:r>
              <a:rPr lang="ko-KR" altLang="en-US" dirty="0"/>
              <a:t>압축을 진행한다고 하는데</a:t>
            </a:r>
            <a:r>
              <a:rPr lang="en-US" altLang="ko-KR" dirty="0"/>
              <a:t>, </a:t>
            </a:r>
            <a:r>
              <a:rPr lang="ko-KR" altLang="en-US" dirty="0"/>
              <a:t>이 부분은 자세히 확인해보지 못했습니다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CA63C0-BD37-1379-E2F1-4B68C8B91D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9907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E1DA1-CF62-C6B5-FC43-5AD027A6C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F5D1ED8-0A31-E39A-DCB5-5D7408728F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5A2AB6B-52BD-F93F-2A29-216027EC4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위 결과를 통해서 기존의 </a:t>
            </a:r>
            <a:r>
              <a:rPr lang="en-US" altLang="ko-KR" dirty="0"/>
              <a:t>Attention </a:t>
            </a:r>
            <a:r>
              <a:rPr lang="ko-KR" altLang="en-US" dirty="0"/>
              <a:t>방법론들보다 더 적은 </a:t>
            </a:r>
            <a:r>
              <a:rPr lang="en-US" altLang="ko-KR" dirty="0"/>
              <a:t>Token Cache</a:t>
            </a:r>
            <a:r>
              <a:rPr lang="ko-KR" altLang="en-US" dirty="0"/>
              <a:t>를 사용하고</a:t>
            </a:r>
            <a:r>
              <a:rPr lang="en-US" altLang="ko-KR" dirty="0"/>
              <a:t>, MQA</a:t>
            </a:r>
            <a:r>
              <a:rPr lang="ko-KR" altLang="en-US" dirty="0"/>
              <a:t>에 대해서는 </a:t>
            </a:r>
            <a:r>
              <a:rPr lang="en-US" altLang="ko-KR" dirty="0"/>
              <a:t>2.25</a:t>
            </a:r>
            <a:r>
              <a:rPr lang="ko-KR" altLang="en-US" dirty="0"/>
              <a:t>배 많은 토큰을 사용하지만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성능이 훨씬 좋았다고 주장합니다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7A621D-68D0-535E-768D-9221401080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0225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87214-1480-1ADD-FAEA-71EAF8A44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4B9821F-5C6F-E2FF-D035-9D00D736EE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868DEDF-8BC6-4B18-E267-70B7709E5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BCC5B3E-4CCC-8B3A-FAAF-E9D2E5F66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716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E41F4-FAB9-5E07-EC7B-2E92E0B14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183253-9145-505F-1B91-E7D05D726A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398E21B-98D1-A9DF-1417-5E0E2E3DB8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Feed Forward network</a:t>
            </a:r>
            <a:r>
              <a:rPr lang="ko-KR" altLang="en-US" dirty="0"/>
              <a:t>에서는 </a:t>
            </a:r>
            <a:r>
              <a:rPr lang="en-US" altLang="ko-KR" dirty="0"/>
              <a:t>shared expert</a:t>
            </a:r>
            <a:r>
              <a:rPr lang="ko-KR" altLang="en-US" dirty="0"/>
              <a:t>와 세분화된 </a:t>
            </a:r>
            <a:r>
              <a:rPr lang="en-US" altLang="ko-KR" dirty="0"/>
              <a:t>expert</a:t>
            </a:r>
            <a:r>
              <a:rPr lang="ko-KR" altLang="en-US" dirty="0"/>
              <a:t>를 도입하여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각기 다른 분야에 특화된 </a:t>
            </a:r>
            <a:r>
              <a:rPr lang="en-US" altLang="ko-KR" dirty="0" err="1"/>
              <a:t>exper</a:t>
            </a:r>
            <a:r>
              <a:rPr lang="ko-KR" altLang="en-US" dirty="0"/>
              <a:t>를 학습시키면서</a:t>
            </a:r>
            <a:r>
              <a:rPr lang="en-US" altLang="ko-KR" dirty="0"/>
              <a:t>, shared expert</a:t>
            </a:r>
            <a:r>
              <a:rPr lang="ko-KR" altLang="en-US" dirty="0"/>
              <a:t>와 </a:t>
            </a:r>
            <a:r>
              <a:rPr lang="en-US" altLang="ko-KR" dirty="0"/>
              <a:t>routed expert </a:t>
            </a:r>
            <a:r>
              <a:rPr lang="ko-KR" altLang="en-US" dirty="0"/>
              <a:t>사이에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중복을 최대한 줄이는 것을 목표로 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85A4999-B54C-206C-3EF0-9C2ED3FFB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122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6DD63-FF2A-F866-46EE-7BAD63A7E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616E3D3-9C2E-8757-33A3-90926DFD9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96513E1-2E6C-8581-9AAF-BFAA7822C8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 </a:t>
            </a:r>
            <a:r>
              <a:rPr lang="en-US" altLang="ko-KR" dirty="0" err="1"/>
              <a:t>Softmax</a:t>
            </a:r>
            <a:r>
              <a:rPr lang="en-US" altLang="ko-KR" dirty="0"/>
              <a:t> </a:t>
            </a:r>
            <a:r>
              <a:rPr lang="ko-KR" altLang="en-US" dirty="0"/>
              <a:t>함수에서 </a:t>
            </a:r>
            <a:r>
              <a:rPr lang="en-US" altLang="ko-KR" dirty="0" err="1"/>
              <a:t>ut</a:t>
            </a:r>
            <a:r>
              <a:rPr lang="ko-KR" altLang="en-US" dirty="0"/>
              <a:t>와 </a:t>
            </a:r>
            <a:r>
              <a:rPr lang="en-US" altLang="ko-KR" dirty="0" err="1"/>
              <a:t>ei</a:t>
            </a:r>
            <a:r>
              <a:rPr lang="ko-KR" altLang="en-US" dirty="0"/>
              <a:t>의 </a:t>
            </a:r>
            <a:r>
              <a:rPr lang="ko-KR" altLang="en-US" dirty="0" err="1"/>
              <a:t>내적값이</a:t>
            </a:r>
            <a:r>
              <a:rPr lang="ko-KR" altLang="en-US" dirty="0"/>
              <a:t> 들어가는데</a:t>
            </a:r>
            <a:r>
              <a:rPr lang="en-US" altLang="ko-KR" dirty="0"/>
              <a:t>, </a:t>
            </a:r>
            <a:r>
              <a:rPr lang="ko-KR" altLang="en-US" dirty="0"/>
              <a:t>이는 </a:t>
            </a:r>
            <a:r>
              <a:rPr lang="en-US" altLang="ko-KR" dirty="0"/>
              <a:t>FFN</a:t>
            </a:r>
            <a:r>
              <a:rPr lang="ko-KR" altLang="en-US" dirty="0"/>
              <a:t>에 들어온 </a:t>
            </a:r>
            <a:r>
              <a:rPr lang="en-US" altLang="ko-KR" dirty="0"/>
              <a:t>input</a:t>
            </a:r>
            <a:r>
              <a:rPr lang="ko-KR" altLang="en-US" dirty="0"/>
              <a:t>과 </a:t>
            </a:r>
            <a:r>
              <a:rPr lang="en-US" altLang="ko-KR" dirty="0" err="1"/>
              <a:t>i</a:t>
            </a:r>
            <a:r>
              <a:rPr lang="ko-KR" altLang="en-US" dirty="0"/>
              <a:t>번째 </a:t>
            </a:r>
            <a:r>
              <a:rPr lang="en-US" altLang="ko-KR" dirty="0"/>
              <a:t>routed expert</a:t>
            </a:r>
            <a:r>
              <a:rPr lang="ko-KR" altLang="en-US" dirty="0"/>
              <a:t>와의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친밀도를 나타낸다고 생각하면 됩니다</a:t>
            </a:r>
            <a:r>
              <a:rPr lang="en-US" altLang="ko-KR" dirty="0"/>
              <a:t>. Ei</a:t>
            </a:r>
            <a:r>
              <a:rPr lang="ko-KR" altLang="en-US" dirty="0"/>
              <a:t>는 각 </a:t>
            </a:r>
            <a:r>
              <a:rPr lang="en-US" altLang="ko-KR" dirty="0"/>
              <a:t>routed expert</a:t>
            </a:r>
            <a:r>
              <a:rPr lang="ko-KR" altLang="en-US" dirty="0"/>
              <a:t> 벡터의 중심점을 의미하는데</a:t>
            </a:r>
            <a:r>
              <a:rPr lang="en-US" altLang="ko-KR" dirty="0"/>
              <a:t>, </a:t>
            </a:r>
            <a:r>
              <a:rPr lang="ko-KR" altLang="en-US" dirty="0"/>
              <a:t>이 수식을 통해서 어떤 </a:t>
            </a:r>
            <a:r>
              <a:rPr lang="en-US" altLang="ko-KR" dirty="0"/>
              <a:t>routed expert</a:t>
            </a:r>
            <a:r>
              <a:rPr lang="ko-KR" altLang="en-US" dirty="0"/>
              <a:t>와의 연산을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더 잘 진행할 것인지를 결정하게 됩니다</a:t>
            </a:r>
            <a:r>
              <a:rPr lang="en-US" altLang="ko-KR" dirty="0"/>
              <a:t>. </a:t>
            </a:r>
            <a:r>
              <a:rPr lang="ko-KR" altLang="en-US" dirty="0"/>
              <a:t>위 </a:t>
            </a:r>
            <a:r>
              <a:rPr lang="en-US" altLang="ko-KR" dirty="0"/>
              <a:t>gate </a:t>
            </a:r>
            <a:r>
              <a:rPr lang="ko-KR" altLang="en-US" dirty="0"/>
              <a:t>수식에서 확인할 수 있는 것처럼 상위 점수를 갖는 </a:t>
            </a:r>
            <a:r>
              <a:rPr lang="en-US" altLang="ko-KR" dirty="0"/>
              <a:t>expert</a:t>
            </a:r>
            <a:r>
              <a:rPr lang="ko-KR" altLang="en-US" dirty="0"/>
              <a:t>만 활용하도록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이후 </a:t>
            </a:r>
            <a:r>
              <a:rPr lang="en-US" altLang="ko-KR" dirty="0"/>
              <a:t>routed </a:t>
            </a:r>
            <a:r>
              <a:rPr lang="en-US" altLang="ko-KR" dirty="0" err="1"/>
              <a:t>exper</a:t>
            </a:r>
            <a:r>
              <a:rPr lang="ko-KR" altLang="en-US" dirty="0"/>
              <a:t>의 </a:t>
            </a:r>
            <a:r>
              <a:rPr lang="en-US" altLang="ko-KR" dirty="0"/>
              <a:t>weight</a:t>
            </a:r>
            <a:r>
              <a:rPr lang="ko-KR" altLang="en-US" dirty="0"/>
              <a:t>값을 </a:t>
            </a:r>
            <a:r>
              <a:rPr lang="en-US" altLang="ko-KR" dirty="0"/>
              <a:t>normalize</a:t>
            </a:r>
            <a:r>
              <a:rPr lang="ko-KR" altLang="en-US" dirty="0"/>
              <a:t>해서 사용하게 됩니다</a:t>
            </a:r>
            <a:r>
              <a:rPr lang="en-US" altLang="ko-KR" dirty="0"/>
              <a:t>/</a:t>
            </a:r>
          </a:p>
          <a:p>
            <a:endParaRPr lang="en-US" altLang="ko-KR" dirty="0"/>
          </a:p>
          <a:p>
            <a:r>
              <a:rPr lang="en-US" altLang="ko-KR" dirty="0"/>
              <a:t>Shared expert</a:t>
            </a:r>
            <a:r>
              <a:rPr lang="ko-KR" altLang="en-US" dirty="0"/>
              <a:t>의 경우는 모든 경우에 대해서 사용하는 것이기 때문에</a:t>
            </a:r>
            <a:r>
              <a:rPr lang="en-US" altLang="ko-KR" dirty="0"/>
              <a:t>, </a:t>
            </a:r>
            <a:r>
              <a:rPr lang="ko-KR" altLang="en-US" dirty="0"/>
              <a:t>별도의 가중치를 주지 않고 </a:t>
            </a:r>
            <a:r>
              <a:rPr lang="en-US" altLang="ko-KR" dirty="0"/>
              <a:t>sum</a:t>
            </a:r>
            <a:r>
              <a:rPr lang="ko-KR" altLang="en-US" dirty="0"/>
              <a:t>을 진행하게 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4C22399-F709-76EE-915F-EBB2E4BB0B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17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D9362-424C-424C-09CC-36ED041CC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2C1DA59-3734-7B1E-9C37-C039CB1424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E6F54B2-BD8C-050F-FC20-0633AB98F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하지만 </a:t>
            </a:r>
            <a:r>
              <a:rPr lang="en-US" altLang="ko-KR" dirty="0"/>
              <a:t>MOE </a:t>
            </a:r>
            <a:r>
              <a:rPr lang="ko-KR" altLang="en-US" dirty="0"/>
              <a:t>모델에서 </a:t>
            </a:r>
            <a:r>
              <a:rPr lang="en-US" altLang="ko-KR" dirty="0"/>
              <a:t>expert</a:t>
            </a:r>
            <a:r>
              <a:rPr lang="ko-KR" altLang="en-US" dirty="0"/>
              <a:t>의 </a:t>
            </a:r>
            <a:r>
              <a:rPr lang="en-US" altLang="ko-KR" dirty="0" err="1"/>
              <a:t>loadin</a:t>
            </a:r>
            <a:r>
              <a:rPr lang="ko-KR" altLang="en-US" dirty="0"/>
              <a:t>이 </a:t>
            </a:r>
            <a:r>
              <a:rPr lang="en-US" altLang="ko-KR" dirty="0"/>
              <a:t>balance</a:t>
            </a:r>
            <a:r>
              <a:rPr lang="ko-KR" altLang="en-US" dirty="0"/>
              <a:t>하지 않다면 특정 전문가만 집중적으로 사용되고</a:t>
            </a:r>
            <a:r>
              <a:rPr lang="en-US" altLang="ko-KR" dirty="0"/>
              <a:t>, routing</a:t>
            </a:r>
            <a:r>
              <a:rPr lang="ko-KR" altLang="en-US" dirty="0"/>
              <a:t>이 의미가 없어지는 문제가 발생할 수 있어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병렬 연산의 효율성이 감소되고</a:t>
            </a:r>
            <a:r>
              <a:rPr lang="en-US" altLang="ko-KR" dirty="0"/>
              <a:t>, </a:t>
            </a:r>
            <a:r>
              <a:rPr lang="ko-KR" altLang="en-US" dirty="0"/>
              <a:t>앞서 언급했던 전문가들 사이의 정보 분리 효과도 떨어지게 됩니다</a:t>
            </a:r>
            <a:r>
              <a:rPr lang="en-US" altLang="ko-KR" dirty="0"/>
              <a:t>.  Deep</a:t>
            </a:r>
            <a:r>
              <a:rPr lang="ko-KR" altLang="en-US" dirty="0"/>
              <a:t> </a:t>
            </a:r>
            <a:r>
              <a:rPr lang="en-US" altLang="ko-KR" dirty="0"/>
              <a:t>seek</a:t>
            </a:r>
            <a:r>
              <a:rPr lang="ko-KR" altLang="en-US" dirty="0"/>
              <a:t> </a:t>
            </a:r>
            <a:r>
              <a:rPr lang="en-US" altLang="ko-KR" dirty="0"/>
              <a:t>V2</a:t>
            </a:r>
            <a:r>
              <a:rPr lang="ko-KR" altLang="en-US" dirty="0"/>
              <a:t>에서도 해당 문제를 해결하기 위해서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보조 손실을 </a:t>
            </a:r>
            <a:r>
              <a:rPr lang="ko-KR" altLang="en-US" dirty="0" err="1"/>
              <a:t>사용했었지만</a:t>
            </a:r>
            <a:r>
              <a:rPr lang="en-US" altLang="ko-KR" dirty="0"/>
              <a:t>, </a:t>
            </a:r>
            <a:r>
              <a:rPr lang="ko-KR" altLang="en-US" dirty="0"/>
              <a:t>과도한 사용으로 인해 성능이 낮아지는 문제가 발생했습니다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따라서 보조 손실 없이 </a:t>
            </a:r>
            <a:r>
              <a:rPr lang="en-US" altLang="ko-KR" dirty="0"/>
              <a:t>load balancing </a:t>
            </a:r>
            <a:r>
              <a:rPr lang="ko-KR" altLang="en-US" dirty="0"/>
              <a:t>문제를 해결하는 새로운 전략을 도입했다고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D217C50-4B8A-ECAD-A8EF-9CB17B7E8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4293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E798D-2407-F402-B21B-0FCE1E831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F6FA1F9-F080-A099-1320-BD1082485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6BA70A4-3193-0B49-CA91-C6545135C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앞서 본 수식에서 </a:t>
            </a:r>
            <a:r>
              <a:rPr lang="en-US" altLang="ko-KR" dirty="0"/>
              <a:t>g’ </a:t>
            </a:r>
            <a:r>
              <a:rPr lang="ko-KR" altLang="en-US" dirty="0"/>
              <a:t>값을 구하는 과정에서 </a:t>
            </a:r>
            <a:r>
              <a:rPr lang="en-US" altLang="ko-KR" dirty="0"/>
              <a:t>bias </a:t>
            </a:r>
            <a:r>
              <a:rPr lang="ko-KR" altLang="en-US" dirty="0"/>
              <a:t>값을 추가하여 특정 </a:t>
            </a:r>
            <a:r>
              <a:rPr lang="en-US" altLang="ko-KR" dirty="0"/>
              <a:t>expert</a:t>
            </a:r>
            <a:r>
              <a:rPr lang="ko-KR" altLang="en-US" dirty="0"/>
              <a:t>에만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Balancing</a:t>
            </a:r>
            <a:r>
              <a:rPr lang="ko-KR" altLang="en-US" dirty="0"/>
              <a:t>하는 문제를 해결했다고 합니다</a:t>
            </a:r>
            <a:r>
              <a:rPr lang="en-US" altLang="ko-KR" dirty="0"/>
              <a:t>. </a:t>
            </a:r>
            <a:r>
              <a:rPr lang="ko-KR" altLang="en-US" dirty="0"/>
              <a:t>앞선 수식에서의 차이점은</a:t>
            </a:r>
            <a:r>
              <a:rPr lang="en-US" altLang="ko-KR" dirty="0"/>
              <a:t>, </a:t>
            </a:r>
            <a:r>
              <a:rPr lang="ko-KR" altLang="en-US" dirty="0"/>
              <a:t>해당 </a:t>
            </a:r>
            <a:r>
              <a:rPr lang="en-US" altLang="ko-KR" dirty="0"/>
              <a:t>g‘</a:t>
            </a:r>
            <a:r>
              <a:rPr lang="ko-KR" altLang="en-US" dirty="0"/>
              <a:t>는 </a:t>
            </a:r>
            <a:r>
              <a:rPr lang="en-US" altLang="ko-KR" dirty="0"/>
              <a:t>routing </a:t>
            </a:r>
            <a:r>
              <a:rPr lang="ko-KR" altLang="en-US" dirty="0"/>
              <a:t>과정에만 사용되고</a:t>
            </a:r>
            <a:r>
              <a:rPr lang="en-US" altLang="ko-KR" dirty="0"/>
              <a:t>, </a:t>
            </a:r>
            <a:r>
              <a:rPr lang="ko-KR" altLang="en-US" dirty="0"/>
              <a:t>실제로 </a:t>
            </a:r>
            <a:r>
              <a:rPr lang="en-US" altLang="ko-KR" dirty="0"/>
              <a:t>h’</a:t>
            </a:r>
            <a:r>
              <a:rPr lang="ko-KR" altLang="en-US" dirty="0"/>
              <a:t>를 구하는 과정에서는 활용되지 않습니다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해당 </a:t>
            </a:r>
            <a:r>
              <a:rPr lang="en-US" altLang="ko-KR" dirty="0"/>
              <a:t>bias</a:t>
            </a:r>
            <a:r>
              <a:rPr lang="ko-KR" altLang="en-US" dirty="0"/>
              <a:t>값은 </a:t>
            </a:r>
            <a:r>
              <a:rPr lang="ko-KR" altLang="en-US" dirty="0" err="1"/>
              <a:t>하이퍼파라마미터</a:t>
            </a:r>
            <a:r>
              <a:rPr lang="ko-KR" altLang="en-US" dirty="0"/>
              <a:t> 감마를 사용해 훈련 과정에서 각 </a:t>
            </a:r>
            <a:r>
              <a:rPr lang="en-US" altLang="ko-KR" dirty="0"/>
              <a:t>training</a:t>
            </a:r>
            <a:r>
              <a:rPr lang="ko-KR" altLang="en-US" dirty="0"/>
              <a:t> </a:t>
            </a:r>
            <a:r>
              <a:rPr lang="en-US" altLang="ko-KR" dirty="0"/>
              <a:t>step</a:t>
            </a:r>
            <a:r>
              <a:rPr lang="ko-KR" altLang="en-US" dirty="0"/>
              <a:t>마다 업데이트를 해주는 방식으로 사용했다고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F17118-78E1-7880-EE90-EFF139759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1679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F2D78-54A4-0B23-ADD5-5CCEC4908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DDAFA13-7A86-9AF7-1A81-085FCEB779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55ACDBD-E0EC-E768-A754-BEEC3316FD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하지만 </a:t>
            </a:r>
            <a:r>
              <a:rPr lang="en-US" altLang="ko-KR" dirty="0"/>
              <a:t>MOE </a:t>
            </a:r>
            <a:r>
              <a:rPr lang="ko-KR" altLang="en-US" dirty="0"/>
              <a:t>모델에서 </a:t>
            </a:r>
            <a:r>
              <a:rPr lang="en-US" altLang="ko-KR" dirty="0"/>
              <a:t>expert</a:t>
            </a:r>
            <a:r>
              <a:rPr lang="ko-KR" altLang="en-US" dirty="0"/>
              <a:t>의 </a:t>
            </a:r>
            <a:r>
              <a:rPr lang="en-US" altLang="ko-KR" dirty="0" err="1"/>
              <a:t>loadin</a:t>
            </a:r>
            <a:r>
              <a:rPr lang="ko-KR" altLang="en-US" dirty="0"/>
              <a:t>이 </a:t>
            </a:r>
            <a:r>
              <a:rPr lang="en-US" altLang="ko-KR" dirty="0"/>
              <a:t>balance</a:t>
            </a:r>
            <a:r>
              <a:rPr lang="ko-KR" altLang="en-US" dirty="0"/>
              <a:t>하지 않다면 특정 전문가만 집중적으로 사용되고</a:t>
            </a:r>
            <a:r>
              <a:rPr lang="en-US" altLang="ko-KR" dirty="0"/>
              <a:t>, routing</a:t>
            </a:r>
            <a:r>
              <a:rPr lang="ko-KR" altLang="en-US" dirty="0"/>
              <a:t>이 의미가 없어지는 문제가 발생할 수 있어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병렬 연산의 효율성이 감소되고</a:t>
            </a:r>
            <a:r>
              <a:rPr lang="en-US" altLang="ko-KR" dirty="0"/>
              <a:t>, </a:t>
            </a:r>
            <a:r>
              <a:rPr lang="ko-KR" altLang="en-US" dirty="0"/>
              <a:t>앞서 언급했던 전문가들 사이의 정보 분리 효과도 떨어지게 됩니다</a:t>
            </a:r>
            <a:r>
              <a:rPr lang="en-US" altLang="ko-KR" dirty="0"/>
              <a:t>.  Deep</a:t>
            </a:r>
            <a:r>
              <a:rPr lang="ko-KR" altLang="en-US" dirty="0"/>
              <a:t> </a:t>
            </a:r>
            <a:r>
              <a:rPr lang="en-US" altLang="ko-KR" dirty="0"/>
              <a:t>seek</a:t>
            </a:r>
            <a:r>
              <a:rPr lang="ko-KR" altLang="en-US" dirty="0"/>
              <a:t> </a:t>
            </a:r>
            <a:r>
              <a:rPr lang="en-US" altLang="ko-KR" dirty="0"/>
              <a:t>V2</a:t>
            </a:r>
            <a:r>
              <a:rPr lang="ko-KR" altLang="en-US" dirty="0"/>
              <a:t>에서도 해당 문제를 해결하기 위해서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보조 손실을 </a:t>
            </a:r>
            <a:r>
              <a:rPr lang="ko-KR" altLang="en-US" dirty="0" err="1"/>
              <a:t>사용했었지만</a:t>
            </a:r>
            <a:r>
              <a:rPr lang="en-US" altLang="ko-KR" dirty="0"/>
              <a:t>, </a:t>
            </a:r>
            <a:r>
              <a:rPr lang="ko-KR" altLang="en-US" dirty="0"/>
              <a:t>과도한 사용으로 인해 성능이 낮아지는 문제가 발생했습니다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따라서 보조 손실 없이 </a:t>
            </a:r>
            <a:r>
              <a:rPr lang="en-US" altLang="ko-KR" dirty="0"/>
              <a:t>load balancing </a:t>
            </a:r>
            <a:r>
              <a:rPr lang="ko-KR" altLang="en-US" dirty="0"/>
              <a:t>문제를 해결하는 새로운 전략을 도입했다고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FF5FC1D-2721-93D4-EA6E-0F0DB089B1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0394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785E8-A4B8-A15F-C9B5-AD2124547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694757A-8FE8-F85D-0B34-382DE8753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66E1FDF-115E-DC35-6ED7-375AD4BC2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하지만 </a:t>
            </a:r>
            <a:r>
              <a:rPr lang="en-US" altLang="ko-KR" dirty="0"/>
              <a:t>MOE </a:t>
            </a:r>
            <a:r>
              <a:rPr lang="ko-KR" altLang="en-US" dirty="0"/>
              <a:t>모델에서 </a:t>
            </a:r>
            <a:r>
              <a:rPr lang="en-US" altLang="ko-KR" dirty="0"/>
              <a:t>expert</a:t>
            </a:r>
            <a:r>
              <a:rPr lang="ko-KR" altLang="en-US" dirty="0"/>
              <a:t>의 </a:t>
            </a:r>
            <a:r>
              <a:rPr lang="en-US" altLang="ko-KR" dirty="0" err="1"/>
              <a:t>loadin</a:t>
            </a:r>
            <a:r>
              <a:rPr lang="ko-KR" altLang="en-US" dirty="0"/>
              <a:t>이 </a:t>
            </a:r>
            <a:r>
              <a:rPr lang="en-US" altLang="ko-KR" dirty="0"/>
              <a:t>balance</a:t>
            </a:r>
            <a:r>
              <a:rPr lang="ko-KR" altLang="en-US" dirty="0"/>
              <a:t>하지 않다면 특정 전문가만 집중적으로 사용되고</a:t>
            </a:r>
            <a:r>
              <a:rPr lang="en-US" altLang="ko-KR" dirty="0"/>
              <a:t>, routing</a:t>
            </a:r>
            <a:r>
              <a:rPr lang="ko-KR" altLang="en-US" dirty="0"/>
              <a:t>이 의미가 없어지는 문제가 발생할 수 있어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병렬 연산의 효율성이 감소되고</a:t>
            </a:r>
            <a:r>
              <a:rPr lang="en-US" altLang="ko-KR" dirty="0"/>
              <a:t>, </a:t>
            </a:r>
            <a:r>
              <a:rPr lang="ko-KR" altLang="en-US" dirty="0"/>
              <a:t>앞서 언급했던 전문가들 사이의 정보 분리 효과도 떨어지게 됩니다</a:t>
            </a:r>
            <a:r>
              <a:rPr lang="en-US" altLang="ko-KR" dirty="0"/>
              <a:t>.  Deep</a:t>
            </a:r>
            <a:r>
              <a:rPr lang="ko-KR" altLang="en-US" dirty="0"/>
              <a:t> </a:t>
            </a:r>
            <a:r>
              <a:rPr lang="en-US" altLang="ko-KR" dirty="0"/>
              <a:t>seek</a:t>
            </a:r>
            <a:r>
              <a:rPr lang="ko-KR" altLang="en-US" dirty="0"/>
              <a:t> </a:t>
            </a:r>
            <a:r>
              <a:rPr lang="en-US" altLang="ko-KR" dirty="0"/>
              <a:t>V2</a:t>
            </a:r>
            <a:r>
              <a:rPr lang="ko-KR" altLang="en-US" dirty="0"/>
              <a:t>에서도 해당 문제를 해결하기 위해서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보조 손실을 </a:t>
            </a:r>
            <a:r>
              <a:rPr lang="ko-KR" altLang="en-US" dirty="0" err="1"/>
              <a:t>사용했었지만</a:t>
            </a:r>
            <a:r>
              <a:rPr lang="en-US" altLang="ko-KR" dirty="0"/>
              <a:t>, </a:t>
            </a:r>
            <a:r>
              <a:rPr lang="ko-KR" altLang="en-US" dirty="0"/>
              <a:t>과도한 사용으로 인해 성능이 낮아지는 문제가 발생했습니다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따라서 보조 손실 없이 </a:t>
            </a:r>
            <a:r>
              <a:rPr lang="en-US" altLang="ko-KR" dirty="0"/>
              <a:t>load balancing </a:t>
            </a:r>
            <a:r>
              <a:rPr lang="ko-KR" altLang="en-US" dirty="0"/>
              <a:t>문제를 해결하는 새로운 전략을 도입했다고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563EF5A-6B67-CB44-E5B5-496501A20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4578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CA2DA-C5E3-5C6A-0721-C3815BE7B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1962504-9E9B-830B-32FA-94A19BF971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7053B1E-070F-6C94-674C-6A85691FE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앞서 본 수식에서 </a:t>
            </a:r>
            <a:r>
              <a:rPr lang="en-US" altLang="ko-KR" dirty="0"/>
              <a:t>g’ </a:t>
            </a:r>
            <a:r>
              <a:rPr lang="ko-KR" altLang="en-US" dirty="0"/>
              <a:t>값을 구하는 과정에서 </a:t>
            </a:r>
            <a:r>
              <a:rPr lang="en-US" altLang="ko-KR" dirty="0"/>
              <a:t>bias </a:t>
            </a:r>
            <a:r>
              <a:rPr lang="ko-KR" altLang="en-US" dirty="0"/>
              <a:t>값을 추가하여 특정 </a:t>
            </a:r>
            <a:r>
              <a:rPr lang="en-US" altLang="ko-KR" dirty="0"/>
              <a:t>expert</a:t>
            </a:r>
            <a:r>
              <a:rPr lang="ko-KR" altLang="en-US" dirty="0"/>
              <a:t>에만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Balancing</a:t>
            </a:r>
            <a:r>
              <a:rPr lang="ko-KR" altLang="en-US" dirty="0"/>
              <a:t>하는 문제를 해결했다고 합니다</a:t>
            </a:r>
            <a:r>
              <a:rPr lang="en-US" altLang="ko-KR" dirty="0"/>
              <a:t>. </a:t>
            </a:r>
            <a:r>
              <a:rPr lang="ko-KR" altLang="en-US" dirty="0"/>
              <a:t>앞선 수식에서의 차이점은</a:t>
            </a:r>
            <a:r>
              <a:rPr lang="en-US" altLang="ko-KR" dirty="0"/>
              <a:t>, </a:t>
            </a:r>
            <a:r>
              <a:rPr lang="ko-KR" altLang="en-US" dirty="0"/>
              <a:t>해당 </a:t>
            </a:r>
            <a:r>
              <a:rPr lang="en-US" altLang="ko-KR" dirty="0"/>
              <a:t>g‘</a:t>
            </a:r>
            <a:r>
              <a:rPr lang="ko-KR" altLang="en-US" dirty="0"/>
              <a:t>는 </a:t>
            </a:r>
            <a:r>
              <a:rPr lang="en-US" altLang="ko-KR" dirty="0"/>
              <a:t>routing </a:t>
            </a:r>
            <a:r>
              <a:rPr lang="ko-KR" altLang="en-US" dirty="0"/>
              <a:t>과정에만 사용되고</a:t>
            </a:r>
            <a:r>
              <a:rPr lang="en-US" altLang="ko-KR" dirty="0"/>
              <a:t>, </a:t>
            </a:r>
            <a:r>
              <a:rPr lang="ko-KR" altLang="en-US" dirty="0"/>
              <a:t>실제로 </a:t>
            </a:r>
            <a:r>
              <a:rPr lang="en-US" altLang="ko-KR" dirty="0"/>
              <a:t>h’</a:t>
            </a:r>
            <a:r>
              <a:rPr lang="ko-KR" altLang="en-US" dirty="0"/>
              <a:t>를 구하는 과정에서는 활용되지 않습니다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해당 </a:t>
            </a:r>
            <a:r>
              <a:rPr lang="en-US" altLang="ko-KR" dirty="0"/>
              <a:t>bias</a:t>
            </a:r>
            <a:r>
              <a:rPr lang="ko-KR" altLang="en-US" dirty="0"/>
              <a:t>값은 </a:t>
            </a:r>
            <a:r>
              <a:rPr lang="ko-KR" altLang="en-US" dirty="0" err="1"/>
              <a:t>하이퍼파라마미터</a:t>
            </a:r>
            <a:r>
              <a:rPr lang="ko-KR" altLang="en-US" dirty="0"/>
              <a:t> 감마를 사용해 훈련 과정에서 각 </a:t>
            </a:r>
            <a:r>
              <a:rPr lang="en-US" altLang="ko-KR" dirty="0"/>
              <a:t>training</a:t>
            </a:r>
            <a:r>
              <a:rPr lang="ko-KR" altLang="en-US" dirty="0"/>
              <a:t> </a:t>
            </a:r>
            <a:r>
              <a:rPr lang="en-US" altLang="ko-KR" dirty="0"/>
              <a:t>step</a:t>
            </a:r>
            <a:r>
              <a:rPr lang="ko-KR" altLang="en-US" dirty="0"/>
              <a:t>마다 업데이트를 해주는 방식으로 사용했다고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04B5407-C189-7259-BB2F-D6CDCA6F5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0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EBAFC-6E24-DB64-C1A4-6B7F3986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A9DE264-AC19-F795-6B8C-BB82D65179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A75AF37-493F-661B-261E-D2E27B9BC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이 논문에서 다루고자 하는 궁극적인 목표는 </a:t>
            </a:r>
            <a:r>
              <a:rPr lang="en-US" altLang="ko-KR" dirty="0"/>
              <a:t>program code</a:t>
            </a:r>
            <a:r>
              <a:rPr lang="ko-KR" altLang="en-US" dirty="0"/>
              <a:t>의 </a:t>
            </a:r>
            <a:r>
              <a:rPr lang="en-US" altLang="ko-KR" dirty="0"/>
              <a:t>Fault Localization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Fault Localization</a:t>
            </a:r>
            <a:r>
              <a:rPr lang="ko-KR" altLang="en-US" dirty="0"/>
              <a:t>는 논리적 오류가 포함된 코드가 있을 때</a:t>
            </a:r>
            <a:r>
              <a:rPr lang="en-US" altLang="ko-KR" dirty="0"/>
              <a:t>, </a:t>
            </a:r>
            <a:r>
              <a:rPr lang="ko-KR" altLang="en-US" dirty="0"/>
              <a:t>해당 코드의 어느 부분에서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오류가 존재하는 것인지를 찾는 </a:t>
            </a:r>
            <a:r>
              <a:rPr lang="en-US" altLang="ko-KR" dirty="0"/>
              <a:t>task</a:t>
            </a:r>
            <a:r>
              <a:rPr lang="ko-KR" altLang="en-US" dirty="0"/>
              <a:t>를 의미합니다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Fault Localization</a:t>
            </a:r>
            <a:r>
              <a:rPr lang="ko-KR" altLang="en-US" dirty="0"/>
              <a:t>의 범위는 다양한데</a:t>
            </a:r>
            <a:r>
              <a:rPr lang="en-US" altLang="ko-KR" dirty="0"/>
              <a:t>, </a:t>
            </a:r>
            <a:r>
              <a:rPr lang="ko-KR" altLang="en-US" dirty="0"/>
              <a:t>이 논문에서는 </a:t>
            </a:r>
            <a:r>
              <a:rPr lang="en-US" altLang="ko-KR" dirty="0"/>
              <a:t>line</a:t>
            </a:r>
            <a:r>
              <a:rPr lang="ko-KR" altLang="en-US" dirty="0"/>
              <a:t> 단위로 </a:t>
            </a:r>
            <a:r>
              <a:rPr lang="en-US" altLang="ko-KR" dirty="0"/>
              <a:t>Fault localization</a:t>
            </a:r>
            <a:r>
              <a:rPr lang="ko-KR" altLang="en-US" dirty="0"/>
              <a:t>을 찾는 것을</a:t>
            </a:r>
            <a:r>
              <a:rPr lang="en-US" altLang="ko-KR" dirty="0"/>
              <a:t> </a:t>
            </a:r>
            <a:r>
              <a:rPr lang="ko-KR" altLang="en-US" dirty="0"/>
              <a:t>목적으로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아래 코드를 살펴보시면</a:t>
            </a:r>
            <a:r>
              <a:rPr lang="en-US" altLang="ko-KR" dirty="0"/>
              <a:t>, str </a:t>
            </a:r>
            <a:r>
              <a:rPr lang="ko-KR" altLang="en-US" dirty="0"/>
              <a:t>문자열의 길이를 반환하는 </a:t>
            </a:r>
            <a:r>
              <a:rPr lang="en-US" altLang="ko-KR" dirty="0"/>
              <a:t>metho</a:t>
            </a:r>
            <a:r>
              <a:rPr lang="ko-KR" altLang="en-US" dirty="0"/>
              <a:t>가 호출되지만</a:t>
            </a:r>
            <a:r>
              <a:rPr lang="en-US" altLang="ko-KR" dirty="0"/>
              <a:t>, </a:t>
            </a:r>
            <a:r>
              <a:rPr lang="ko-KR" altLang="en-US" dirty="0"/>
              <a:t>해당 </a:t>
            </a:r>
            <a:r>
              <a:rPr lang="en-US" altLang="ko-KR" dirty="0"/>
              <a:t>str</a:t>
            </a:r>
            <a:r>
              <a:rPr lang="ko-KR" altLang="en-US" dirty="0"/>
              <a:t>이 </a:t>
            </a:r>
            <a:r>
              <a:rPr lang="en-US" altLang="ko-KR" dirty="0" err="1"/>
              <a:t>NullText</a:t>
            </a:r>
            <a:r>
              <a:rPr lang="ko-KR" altLang="en-US" dirty="0"/>
              <a:t>라면</a:t>
            </a:r>
            <a:r>
              <a:rPr lang="en-US" altLang="ko-KR" dirty="0"/>
              <a:t>, </a:t>
            </a:r>
            <a:r>
              <a:rPr lang="ko-KR" altLang="en-US" dirty="0"/>
              <a:t>의도하지 않은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결과가 발생할 수 있기 때문에</a:t>
            </a:r>
            <a:r>
              <a:rPr lang="en-US" altLang="ko-KR" dirty="0"/>
              <a:t>, </a:t>
            </a:r>
            <a:r>
              <a:rPr lang="ko-KR" altLang="en-US" dirty="0"/>
              <a:t>해당 지점을 의심할 수 있습니다</a:t>
            </a:r>
            <a:r>
              <a:rPr lang="en-US" altLang="ko-KR" dirty="0"/>
              <a:t>. </a:t>
            </a:r>
            <a:r>
              <a:rPr lang="ko-KR" altLang="en-US" dirty="0"/>
              <a:t>이런 </a:t>
            </a:r>
            <a:r>
              <a:rPr lang="en-US" altLang="ko-KR" dirty="0"/>
              <a:t>task</a:t>
            </a:r>
            <a:r>
              <a:rPr lang="ko-KR" altLang="en-US" dirty="0"/>
              <a:t>가 </a:t>
            </a:r>
            <a:r>
              <a:rPr lang="en-US" altLang="ko-KR" dirty="0"/>
              <a:t>fault localization</a:t>
            </a:r>
            <a:r>
              <a:rPr lang="ko-KR" altLang="en-US" dirty="0"/>
              <a:t>이라고 보면 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E04633-FFEF-C129-8C88-7CBE858FDE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6821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C8328-7702-D0AD-1798-80FC6BE51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81C62BD-FD51-1E8F-5418-2A4BEFAAA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B444889-6D9B-297F-A686-5408343E0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Transformer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기반 모델은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attention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연산을 통해 병렬적으로 시퀀스를 처리한다고는 하지만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 </a:t>
            </a:r>
            <a:r>
              <a:rPr lang="ko-KR" alt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최종적으로 토큰을 생성하는 부분에서는 </a:t>
            </a:r>
            <a:endParaRPr lang="en-US" altLang="ko-KR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순차적으로 토큰을 예측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해 나가는 방법을 사용합니다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결국 생성해야 할 </a:t>
            </a:r>
            <a:r>
              <a:rPr lang="ko-KR" alt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텍스트의 길이가 길어질수록 추론 속도가 느려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질 수 밖에 없습니다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ko-KR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Multi-Token Prediction(MTP)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은 이런 비효율성을 해결하기 위해 </a:t>
            </a:r>
            <a:r>
              <a:rPr lang="ko-KR" alt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여러 개의 토큰을 한 번에 예측하는 방법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입니다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C08733-9C84-E44D-2C62-629E88D586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3581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61270-7C2D-EA81-9DAD-67C5D80B1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D87A2C7-3D64-989D-81B7-F749169AE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2D639D5-D16E-7546-58F0-FEE50ABEA7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기존과 동일하게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input token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에 대해서 먼저 기본적인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single token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prediciton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을 진행합니다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번재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input token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에 대해서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개 이후의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token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을 예측하는 과정을 먼저 살펴보면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i+k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번째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token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embedding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과 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이전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k-1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번째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modul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transformer hidden vector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값과 새로운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t(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i+k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번째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embedding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vecto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의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concat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을 진행하고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Linear Projection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을 수행합니다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이때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첫번째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MTP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모듈의 경우에는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Main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modul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hidden vector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를 사용합니다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C9544D-B93F-AECE-A88C-1ADF824D8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9635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DB917-EEF8-6E92-A39B-E7F69F6C6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AF137C5-600E-1A2D-532F-8D05616E61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40AC5F9-D021-5BF8-92DD-295133171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이후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T-k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번째까지의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token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입력이 한꺼번에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transformer block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에 입력으로 들어가고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해당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hidden vector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중에서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번째 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Hidden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vecto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를 사용하여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pi+k+1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번째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additional token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의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probability </a:t>
            </a:r>
            <a:r>
              <a:rPr lang="en-US" altLang="ko-KR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disrtibution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을 예측합니다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9F6C6B6-FEEC-23E1-1068-0C205A27DF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8629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6695C-705F-F63A-E40B-20F28B786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EE6574C-F71C-9824-EE20-60C7D089D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15726EE-77A2-ADDA-4F06-AF02E86C8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Training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과정에서는 앞서 예측한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token probability distribution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을 사용하여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정답값과의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예측 확률 사용하여 각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번째 모듈에서의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Loss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값을 구하고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전체 평균과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하이퍼파라미터를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사용하여 학습을 진행합니다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Inference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단계에서는 단순하게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main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모델만 사용하여 추론을 진행한다고 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240EE4-3707-13C1-7AC1-36E52C05CF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3249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A351F-503B-37E3-AD2D-D1E89F6AA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180EDC6-6017-88AB-021F-C18CD71A3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A4B3C8E-E294-A638-208C-2A1BD0980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Training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과정에서는 앞서 예측한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token probability distribution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을 사용하여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정답값과의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예측 확률 사용하여 각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k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번째 모듈에서의</a:t>
            </a:r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Loss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값을 구하고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전체 평균과 </a:t>
            </a:r>
            <a:r>
              <a:rPr lang="ko-KR" alt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하이퍼파라미터를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사용하여 학습을 진행합니다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altLang="ko-KR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Inference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단계에서는 단순하게 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main </a:t>
            </a:r>
            <a:r>
              <a:rPr lang="ko-KR" alt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모델만 사용하여 추론을 진행한다고 합니다</a:t>
            </a:r>
            <a:r>
              <a:rPr lang="en-US" altLang="ko-K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F9633A-B227-9B9A-3F91-CE7A733C46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873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C4773-EA42-B7DF-ED96-73D945A30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EE527B8-C752-3883-34A7-C4DAE051F6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7C9FD81-14A1-4BF6-4CD1-AE03152C2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기본 멀티 헤드 연산을 살펴보면</a:t>
            </a:r>
            <a:r>
              <a:rPr lang="en-US" altLang="ko-KR" dirty="0"/>
              <a:t>, </a:t>
            </a:r>
            <a:r>
              <a:rPr lang="ko-KR" altLang="en-US" dirty="0" err="1"/>
              <a:t>디코더에서</a:t>
            </a:r>
            <a:r>
              <a:rPr lang="ko-KR" altLang="en-US" dirty="0"/>
              <a:t> 답변을 생성할 때</a:t>
            </a:r>
            <a:r>
              <a:rPr lang="en-US" altLang="ko-KR" dirty="0"/>
              <a:t>, Query</a:t>
            </a:r>
            <a:r>
              <a:rPr lang="ko-KR" altLang="en-US" dirty="0"/>
              <a:t> 벡터는 마지막 출력 토큰의 </a:t>
            </a:r>
            <a:r>
              <a:rPr lang="ko-KR" altLang="en-US" dirty="0" err="1"/>
              <a:t>임베딩</a:t>
            </a:r>
            <a:r>
              <a:rPr lang="ko-KR" altLang="en-US" dirty="0"/>
              <a:t> 벡터가 사용되고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추론이 진행됨에 따라서 </a:t>
            </a:r>
            <a:r>
              <a:rPr lang="en-US" altLang="ko-KR" dirty="0"/>
              <a:t>K </a:t>
            </a:r>
            <a:r>
              <a:rPr lang="ko-KR" altLang="en-US" dirty="0"/>
              <a:t>벡터와 </a:t>
            </a:r>
            <a:r>
              <a:rPr lang="en-US" altLang="ko-KR" dirty="0"/>
              <a:t>V </a:t>
            </a:r>
            <a:r>
              <a:rPr lang="ko-KR" altLang="en-US" dirty="0"/>
              <a:t>벡터는 이전 토큰들에 대한 정보를 가지기 때문에 불필요한 연산을 방지하기 위해서</a:t>
            </a:r>
            <a:endParaRPr lang="en-US" altLang="ko-KR" dirty="0"/>
          </a:p>
          <a:p>
            <a:r>
              <a:rPr lang="en-US" altLang="ko-KR" dirty="0"/>
              <a:t>Key</a:t>
            </a:r>
            <a:r>
              <a:rPr lang="ko-KR" altLang="en-US" dirty="0"/>
              <a:t>와</a:t>
            </a:r>
            <a:r>
              <a:rPr lang="en-US" altLang="ko-KR" dirty="0"/>
              <a:t> value</a:t>
            </a:r>
            <a:r>
              <a:rPr lang="ko-KR" altLang="en-US" dirty="0"/>
              <a:t>값을 </a:t>
            </a:r>
            <a:r>
              <a:rPr lang="en-US" altLang="ko-KR" dirty="0"/>
              <a:t>cache</a:t>
            </a:r>
            <a:r>
              <a:rPr lang="ko-KR" altLang="en-US" dirty="0"/>
              <a:t>해서 사용하는 구조를 가집니다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KV </a:t>
            </a:r>
            <a:r>
              <a:rPr lang="ko-KR" altLang="en-US" dirty="0"/>
              <a:t>캐시의 크기를 줄이는 과정을 통해서 궁극적으로 추론 비용을 줄이고자 하는 것이 </a:t>
            </a:r>
            <a:r>
              <a:rPr lang="en-US" altLang="ko-KR" dirty="0"/>
              <a:t>MLA</a:t>
            </a:r>
            <a:r>
              <a:rPr lang="ko-KR" altLang="en-US" dirty="0"/>
              <a:t>의 목표입니다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26EF545-BCB1-A58C-BBEE-58000EBCE3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82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98AB8-B7BF-0401-F422-832229E5B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8213CF6-A78F-8497-9A9D-2363F8525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DB24DF0-331A-629F-17D9-E50F8AD36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Multi Head latent </a:t>
            </a:r>
            <a:r>
              <a:rPr lang="en-US" altLang="ko-KR" dirty="0" err="1"/>
              <a:t>attentio</a:t>
            </a:r>
            <a:r>
              <a:rPr lang="ko-KR" altLang="en-US" dirty="0"/>
              <a:t>에서 핵심적인 아이디어는 저장하는 </a:t>
            </a:r>
            <a:r>
              <a:rPr lang="en-US" altLang="ko-KR" dirty="0"/>
              <a:t>Key</a:t>
            </a:r>
            <a:r>
              <a:rPr lang="ko-KR" altLang="en-US" dirty="0"/>
              <a:t>와 </a:t>
            </a:r>
            <a:r>
              <a:rPr lang="en-US" altLang="ko-KR" dirty="0"/>
              <a:t>Value</a:t>
            </a:r>
            <a:r>
              <a:rPr lang="ko-KR" altLang="en-US" dirty="0"/>
              <a:t>값을 원본 그대로 저장하는 것이 아니라</a:t>
            </a:r>
            <a:endParaRPr lang="en-US" altLang="ko-KR" dirty="0"/>
          </a:p>
          <a:p>
            <a:r>
              <a:rPr lang="ko-KR" altLang="en-US" dirty="0"/>
              <a:t>압축된 형태로 저장하고</a:t>
            </a:r>
            <a:r>
              <a:rPr lang="en-US" altLang="ko-KR" dirty="0"/>
              <a:t>, </a:t>
            </a:r>
            <a:r>
              <a:rPr lang="ko-KR" altLang="en-US" dirty="0"/>
              <a:t>필요할 때마다 복원해서 사용하는 과정으로 진행하는 것입니다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아래 그림에서 하나의 </a:t>
            </a:r>
            <a:r>
              <a:rPr lang="en-US" altLang="ko-KR" dirty="0"/>
              <a:t>hidden vector input</a:t>
            </a:r>
            <a:r>
              <a:rPr lang="ko-KR" altLang="en-US" dirty="0"/>
              <a:t>이 들어왔을 때</a:t>
            </a:r>
            <a:r>
              <a:rPr lang="en-US" altLang="ko-KR" dirty="0"/>
              <a:t>, </a:t>
            </a:r>
            <a:r>
              <a:rPr lang="ko-KR" altLang="en-US" dirty="0"/>
              <a:t>쿼리와 </a:t>
            </a:r>
            <a:r>
              <a:rPr lang="en-US" altLang="ko-KR" dirty="0"/>
              <a:t>Key value</a:t>
            </a:r>
            <a:r>
              <a:rPr lang="ko-KR" altLang="en-US" dirty="0"/>
              <a:t>를 만드는 </a:t>
            </a:r>
            <a:r>
              <a:rPr lang="en-US" altLang="ko-KR" dirty="0"/>
              <a:t>2</a:t>
            </a:r>
            <a:r>
              <a:rPr lang="ko-KR" altLang="en-US" dirty="0"/>
              <a:t>가지 잠재 벡터를 사용합니다</a:t>
            </a:r>
            <a:endParaRPr lang="en-US" altLang="ko-KR" dirty="0"/>
          </a:p>
          <a:p>
            <a:r>
              <a:rPr lang="ko-KR" altLang="en-US" dirty="0"/>
              <a:t>먼저 </a:t>
            </a:r>
            <a:r>
              <a:rPr lang="en-US" altLang="ko-KR" dirty="0"/>
              <a:t>CKV</a:t>
            </a:r>
            <a:r>
              <a:rPr lang="ko-KR" altLang="en-US" dirty="0"/>
              <a:t> 벡터는 </a:t>
            </a:r>
            <a:r>
              <a:rPr lang="en-US" altLang="ko-KR" dirty="0"/>
              <a:t>key</a:t>
            </a:r>
            <a:r>
              <a:rPr lang="ko-KR" altLang="en-US" dirty="0"/>
              <a:t>와 </a:t>
            </a:r>
            <a:r>
              <a:rPr lang="en-US" altLang="ko-KR" dirty="0"/>
              <a:t>value</a:t>
            </a:r>
            <a:r>
              <a:rPr lang="ko-KR" altLang="en-US" dirty="0"/>
              <a:t>를 복원하는 데에 사용되고</a:t>
            </a:r>
            <a:r>
              <a:rPr lang="en-US" altLang="ko-KR" dirty="0"/>
              <a:t>, </a:t>
            </a:r>
            <a:r>
              <a:rPr lang="en-US" altLang="ko-KR" dirty="0" err="1"/>
              <a:t>cQ</a:t>
            </a:r>
            <a:r>
              <a:rPr lang="en-US" altLang="ko-KR" dirty="0"/>
              <a:t> </a:t>
            </a:r>
            <a:r>
              <a:rPr lang="ko-KR" altLang="en-US" dirty="0"/>
              <a:t>벡터는 쿼리를 생성하는 데에 사용됩니다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위 그림에서 확인할 수 있는 점은</a:t>
            </a:r>
            <a:r>
              <a:rPr lang="en-US" altLang="ko-KR" dirty="0"/>
              <a:t>, </a:t>
            </a:r>
            <a:r>
              <a:rPr lang="ko-KR" altLang="en-US" dirty="0"/>
              <a:t>전체 </a:t>
            </a:r>
            <a:r>
              <a:rPr lang="en-US" altLang="ko-KR" dirty="0"/>
              <a:t>K</a:t>
            </a:r>
            <a:r>
              <a:rPr lang="ko-KR" altLang="en-US" dirty="0"/>
              <a:t>나 </a:t>
            </a:r>
            <a:r>
              <a:rPr lang="en-US" altLang="ko-KR" dirty="0"/>
              <a:t>V</a:t>
            </a:r>
            <a:r>
              <a:rPr lang="ko-KR" altLang="en-US" dirty="0"/>
              <a:t>값을 저장하는 것이 아니라 잠재변수와 </a:t>
            </a:r>
            <a:r>
              <a:rPr lang="en-US" altLang="ko-KR" dirty="0"/>
              <a:t>KR</a:t>
            </a:r>
            <a:r>
              <a:rPr lang="ko-KR" altLang="en-US" dirty="0" err="1"/>
              <a:t>값만을</a:t>
            </a:r>
            <a:r>
              <a:rPr lang="ko-KR" altLang="en-US" dirty="0"/>
              <a:t> 저장한다는 것입니다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C0939E-4D87-8A6F-04F6-BB8221E9E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40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74D53-3891-1DAC-9FEB-BE03BF599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6C9F443-A9AD-2C21-3EBB-DDA044B47E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1BA92F8-99BE-DFD9-811C-066F74537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hidden vector </a:t>
            </a:r>
            <a:r>
              <a:rPr lang="en-US" altLang="ko-KR" dirty="0" err="1"/>
              <a:t>ht</a:t>
            </a:r>
            <a:r>
              <a:rPr lang="ko-KR" altLang="en-US" dirty="0"/>
              <a:t>가 입력된다면</a:t>
            </a:r>
            <a:r>
              <a:rPr lang="en-US" altLang="ko-KR" dirty="0"/>
              <a:t>, </a:t>
            </a:r>
            <a:r>
              <a:rPr lang="en-US" altLang="ko-KR" dirty="0" err="1"/>
              <a:t>cKV</a:t>
            </a:r>
            <a:r>
              <a:rPr lang="ko-KR" altLang="en-US" dirty="0"/>
              <a:t>라는 </a:t>
            </a:r>
            <a:r>
              <a:rPr lang="en-US" altLang="ko-KR" dirty="0" err="1"/>
              <a:t>matri</a:t>
            </a:r>
            <a:r>
              <a:rPr lang="ko-KR" altLang="en-US" dirty="0" err="1"/>
              <a:t>를</a:t>
            </a:r>
            <a:r>
              <a:rPr lang="ko-KR" altLang="en-US" dirty="0"/>
              <a:t> 생성하게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</a:t>
            </a:r>
            <a:r>
              <a:rPr lang="en-US" altLang="ko-KR" dirty="0"/>
              <a:t>matrix</a:t>
            </a:r>
            <a:r>
              <a:rPr lang="ko-KR" altLang="en-US" dirty="0"/>
              <a:t>는 </a:t>
            </a:r>
            <a:r>
              <a:rPr lang="en-US" altLang="ko-KR" dirty="0"/>
              <a:t>K</a:t>
            </a:r>
            <a:r>
              <a:rPr lang="ko-KR" altLang="en-US" dirty="0"/>
              <a:t>와 </a:t>
            </a:r>
            <a:r>
              <a:rPr lang="en-US" altLang="ko-KR" dirty="0"/>
              <a:t>V</a:t>
            </a:r>
            <a:r>
              <a:rPr lang="ko-KR" altLang="en-US" dirty="0"/>
              <a:t>값이 </a:t>
            </a:r>
            <a:r>
              <a:rPr lang="en-US" altLang="ko-KR" dirty="0" err="1"/>
              <a:t>downprojection</a:t>
            </a:r>
            <a:r>
              <a:rPr lang="ko-KR" altLang="en-US" dirty="0"/>
              <a:t>된 </a:t>
            </a:r>
            <a:r>
              <a:rPr lang="en-US" altLang="ko-KR" dirty="0"/>
              <a:t>matrix</a:t>
            </a:r>
            <a:r>
              <a:rPr lang="ko-KR" altLang="en-US" dirty="0"/>
              <a:t>인데</a:t>
            </a:r>
            <a:r>
              <a:rPr lang="en-US" altLang="ko-KR" dirty="0"/>
              <a:t>, up-projection matrix</a:t>
            </a:r>
            <a:r>
              <a:rPr lang="ko-KR" altLang="en-US" dirty="0"/>
              <a:t>를 곱해준다면 다시 </a:t>
            </a:r>
            <a:r>
              <a:rPr lang="en-US" altLang="ko-KR" dirty="0"/>
              <a:t>Key</a:t>
            </a:r>
            <a:r>
              <a:rPr lang="ko-KR" altLang="en-US" dirty="0"/>
              <a:t>와 </a:t>
            </a:r>
            <a:r>
              <a:rPr lang="en-US" altLang="ko-KR" dirty="0"/>
              <a:t>Value</a:t>
            </a:r>
            <a:r>
              <a:rPr lang="ko-KR" altLang="en-US" dirty="0"/>
              <a:t>를 복원할 수 있게 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압축과 복원 이후의 과정을 진행하면</a:t>
            </a:r>
            <a:r>
              <a:rPr lang="en-US" altLang="ko-KR" dirty="0"/>
              <a:t>, </a:t>
            </a:r>
            <a:r>
              <a:rPr lang="ko-KR" altLang="en-US" dirty="0"/>
              <a:t>성능이 동일하게 느껴질 수 있지만</a:t>
            </a:r>
            <a:r>
              <a:rPr lang="en-US" altLang="ko-KR" dirty="0"/>
              <a:t>, </a:t>
            </a:r>
            <a:r>
              <a:rPr lang="ko-KR" altLang="en-US" dirty="0"/>
              <a:t>실제로 연산을 진행할 때는 </a:t>
            </a:r>
            <a:r>
              <a:rPr lang="en-US" altLang="ko-KR" dirty="0" err="1"/>
              <a:t>matri</a:t>
            </a:r>
            <a:r>
              <a:rPr lang="ko-KR" altLang="en-US" dirty="0"/>
              <a:t>들이 흡수되기 때문에 직접 </a:t>
            </a:r>
            <a:r>
              <a:rPr lang="en-US" altLang="ko-KR" dirty="0"/>
              <a:t>Key</a:t>
            </a:r>
            <a:r>
              <a:rPr lang="ko-KR" altLang="en-US" dirty="0"/>
              <a:t>와 </a:t>
            </a:r>
            <a:r>
              <a:rPr lang="en-US" altLang="ko-KR" dirty="0"/>
              <a:t>Value</a:t>
            </a:r>
            <a:r>
              <a:rPr lang="ko-KR" altLang="en-US" dirty="0"/>
              <a:t>를 복원하지 않고 사용이 가능합니다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40132DD-6F52-31CA-CE0C-6D9F3C2D27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1101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2250F-4530-D0F3-5707-66B72C4D8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D68571-FBA1-FB71-3159-1AD0E8CA99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7CB0033-25FF-4B91-AF54-6B911B317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위 수식을 통해서 더 확실하게 이해할 수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따라서 압축된 정보만을 저장하는 방식으로 </a:t>
            </a:r>
            <a:r>
              <a:rPr lang="en-US" altLang="ko-KR" dirty="0"/>
              <a:t>KV Caching</a:t>
            </a:r>
            <a:r>
              <a:rPr lang="ko-KR" altLang="en-US" dirty="0"/>
              <a:t>을 줄일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AF1790-1561-6F4B-57D1-D461D8ED45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958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80222-08FC-A33B-1EBF-85756BF00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F606D8E-2078-6022-0422-20A9ED0AC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C37EDDA-0BB5-ADFB-2273-6425AF63C8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다만</a:t>
            </a:r>
            <a:r>
              <a:rPr lang="en-US" altLang="ko-KR" dirty="0"/>
              <a:t>, </a:t>
            </a:r>
            <a:r>
              <a:rPr lang="ko-KR" altLang="en-US" dirty="0"/>
              <a:t>위 수식에서 </a:t>
            </a:r>
            <a:r>
              <a:rPr lang="en-US" altLang="ko-KR" dirty="0"/>
              <a:t>R </a:t>
            </a:r>
            <a:r>
              <a:rPr lang="ko-KR" altLang="en-US" dirty="0"/>
              <a:t>벡터를 저장하고 있는데</a:t>
            </a:r>
            <a:r>
              <a:rPr lang="en-US" altLang="ko-KR" dirty="0"/>
              <a:t>, </a:t>
            </a:r>
            <a:r>
              <a:rPr lang="ko-KR" altLang="en-US" dirty="0"/>
              <a:t>이는 위치 정보를 저장하기 위한 과정입니다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Positional embedding</a:t>
            </a:r>
            <a:r>
              <a:rPr lang="ko-KR" altLang="en-US" dirty="0"/>
              <a:t>은 시퀀스 내에서 토큰의 순서 정보를 담아주는 방법인데</a:t>
            </a:r>
            <a:r>
              <a:rPr lang="en-US" altLang="ko-KR" dirty="0"/>
              <a:t>, </a:t>
            </a:r>
            <a:r>
              <a:rPr lang="ko-KR" altLang="en-US" dirty="0"/>
              <a:t>다른 방법론들은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벡터에 값을 더해주는 방식을 사용하는데</a:t>
            </a:r>
            <a:r>
              <a:rPr lang="en-US" altLang="ko-KR" dirty="0"/>
              <a:t>, </a:t>
            </a:r>
            <a:r>
              <a:rPr lang="en-US" altLang="ko-KR" dirty="0" err="1"/>
              <a:t>RoPE</a:t>
            </a:r>
            <a:r>
              <a:rPr lang="en-US" altLang="ko-KR" dirty="0"/>
              <a:t> </a:t>
            </a:r>
            <a:r>
              <a:rPr lang="ko-KR" altLang="en-US" dirty="0"/>
              <a:t>방법은 벡터의 화전 변환을 통해서 </a:t>
            </a:r>
            <a:r>
              <a:rPr lang="en-US" altLang="ko-KR" dirty="0"/>
              <a:t>position embedding</a:t>
            </a:r>
            <a:r>
              <a:rPr lang="ko-KR" altLang="en-US" dirty="0"/>
              <a:t>을 진행하게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E0F5F7C-C7D4-A0DA-33AD-5CD8036C65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648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6EE39-8DCB-FFC0-730A-1025C2BEC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9DBC6D6-63DD-5C1D-CE88-50E1C5079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0DC53D1-9C31-24B2-C0EA-CEADB8664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RoPE</a:t>
            </a:r>
            <a:r>
              <a:rPr lang="en-US" altLang="ko-KR" dirty="0"/>
              <a:t> </a:t>
            </a:r>
            <a:r>
              <a:rPr lang="ko-KR" altLang="en-US" dirty="0"/>
              <a:t>방법은 위치 정보를 벡터 내에 </a:t>
            </a:r>
            <a:r>
              <a:rPr lang="ko-KR" altLang="en-US" dirty="0" err="1"/>
              <a:t>저장히기</a:t>
            </a:r>
            <a:r>
              <a:rPr lang="ko-KR" altLang="en-US" dirty="0"/>
              <a:t> 위한 방식인데</a:t>
            </a:r>
            <a:r>
              <a:rPr lang="en-US" altLang="ko-KR" dirty="0"/>
              <a:t>, </a:t>
            </a:r>
          </a:p>
          <a:p>
            <a:endParaRPr lang="en-US" altLang="ko-KR" dirty="0"/>
          </a:p>
          <a:p>
            <a:r>
              <a:rPr lang="ko-KR" altLang="en-US" dirty="0"/>
              <a:t>벡터의 원소들을 </a:t>
            </a:r>
            <a:r>
              <a:rPr lang="en-US" altLang="ko-KR" dirty="0"/>
              <a:t>2</a:t>
            </a:r>
            <a:r>
              <a:rPr lang="ko-KR" altLang="en-US" dirty="0"/>
              <a:t>개씩 쌍으로 묶어서 각 벡터 값을 </a:t>
            </a:r>
            <a:r>
              <a:rPr lang="en-US" altLang="ko-KR" dirty="0"/>
              <a:t>position</a:t>
            </a:r>
            <a:r>
              <a:rPr lang="ko-KR" altLang="en-US" dirty="0"/>
              <a:t>에 맞게 회전 변환을 하는 것을 의미합니다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위 방법을 사용하면 위치 정보 뿐만 아니라</a:t>
            </a:r>
            <a:r>
              <a:rPr lang="en-US" altLang="ko-KR" dirty="0"/>
              <a:t>, </a:t>
            </a:r>
            <a:r>
              <a:rPr lang="ko-KR" altLang="en-US" dirty="0"/>
              <a:t>단어 간의 </a:t>
            </a:r>
            <a:r>
              <a:rPr lang="ko-KR" altLang="en-US" dirty="0" err="1"/>
              <a:t>임베딩</a:t>
            </a:r>
            <a:r>
              <a:rPr lang="ko-KR" altLang="en-US" dirty="0"/>
              <a:t> 공간 상의 거리까지 유지되는 효과가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870DCB-A1A0-DD5B-520C-60011F1D6A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015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7559A-2A3F-DCE3-7B10-7692B7129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B0B8786-8D0E-8D9D-7DA4-3A1A32845B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33847BA-5DEE-94C2-D17A-452E5CA03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하지만</a:t>
            </a:r>
            <a:r>
              <a:rPr lang="en-US" altLang="ko-KR" dirty="0"/>
              <a:t>, MLA </a:t>
            </a:r>
            <a:r>
              <a:rPr lang="ko-KR" altLang="en-US" dirty="0"/>
              <a:t>방식에서는 압축된 벡터로부터 복원하는 과정을 거쳐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Key</a:t>
            </a:r>
            <a:r>
              <a:rPr lang="ko-KR" altLang="en-US" dirty="0"/>
              <a:t>값을 얻어야 정상적으로 위치를 파악할 수 있다는 문제점이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따라서 기본 </a:t>
            </a:r>
            <a:r>
              <a:rPr lang="en-US" altLang="ko-KR" dirty="0" err="1"/>
              <a:t>ht</a:t>
            </a:r>
            <a:r>
              <a:rPr lang="en-US" altLang="ko-KR" dirty="0"/>
              <a:t> </a:t>
            </a:r>
            <a:r>
              <a:rPr lang="ko-KR" altLang="en-US" dirty="0"/>
              <a:t>벡터로부터 위치 정보 저장을 위한 </a:t>
            </a:r>
            <a:r>
              <a:rPr lang="en-US" altLang="ko-KR" dirty="0"/>
              <a:t>KR</a:t>
            </a:r>
            <a:r>
              <a:rPr lang="ko-KR" altLang="en-US" dirty="0"/>
              <a:t>을 새롭게 만들어 앞서 생성한 정보와 </a:t>
            </a:r>
            <a:r>
              <a:rPr lang="en-US" altLang="ko-KR" dirty="0" err="1"/>
              <a:t>concat</a:t>
            </a:r>
            <a:r>
              <a:rPr lang="ko-KR" altLang="en-US" dirty="0"/>
              <a:t>하여 사용하게 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9BAC484-2813-680D-DA66-EEB21D456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4EAC4-6882-4D5C-AC2C-2EF4643A2A3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739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39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98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10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922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93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18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40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934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68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44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C45B-68AA-48A0-86B7-8E086AFEA91A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32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3C45B-68AA-48A0-86B7-8E086AFEA91A}" type="datetimeFigureOut">
              <a:rPr lang="ko-KR" altLang="en-US" smtClean="0"/>
              <a:t>2025-04-29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7BC-375C-4D92-968B-61198DF26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440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/>
        </p:nvSpPr>
        <p:spPr>
          <a:xfrm>
            <a:off x="-23247" y="0"/>
            <a:ext cx="8043620" cy="6517037"/>
          </a:xfrm>
          <a:custGeom>
            <a:avLst/>
            <a:gdLst>
              <a:gd name="connsiteX0" fmla="*/ 0 w 8043620"/>
              <a:gd name="connsiteY0" fmla="*/ 0 h 6517037"/>
              <a:gd name="connsiteX1" fmla="*/ 8043620 w 8043620"/>
              <a:gd name="connsiteY1" fmla="*/ 0 h 6517037"/>
              <a:gd name="connsiteX2" fmla="*/ 8043620 w 8043620"/>
              <a:gd name="connsiteY2" fmla="*/ 4858719 h 6517037"/>
              <a:gd name="connsiteX3" fmla="*/ 15498 w 8043620"/>
              <a:gd name="connsiteY3" fmla="*/ 6517037 h 6517037"/>
              <a:gd name="connsiteX4" fmla="*/ 0 w 8043620"/>
              <a:gd name="connsiteY4" fmla="*/ 0 h 651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3620" h="6517037">
                <a:moveTo>
                  <a:pt x="0" y="0"/>
                </a:moveTo>
                <a:lnTo>
                  <a:pt x="8043620" y="0"/>
                </a:lnTo>
                <a:lnTo>
                  <a:pt x="8043620" y="4858719"/>
                </a:lnTo>
                <a:lnTo>
                  <a:pt x="15498" y="6517037"/>
                </a:lnTo>
                <a:lnTo>
                  <a:pt x="0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자유형 9"/>
          <p:cNvSpPr/>
          <p:nvPr/>
        </p:nvSpPr>
        <p:spPr>
          <a:xfrm>
            <a:off x="7942881" y="5625885"/>
            <a:ext cx="1968285" cy="1232115"/>
          </a:xfrm>
          <a:custGeom>
            <a:avLst/>
            <a:gdLst>
              <a:gd name="connsiteX0" fmla="*/ 1968285 w 1968285"/>
              <a:gd name="connsiteY0" fmla="*/ 0 h 1232115"/>
              <a:gd name="connsiteX1" fmla="*/ 1968285 w 1968285"/>
              <a:gd name="connsiteY1" fmla="*/ 1232115 h 1232115"/>
              <a:gd name="connsiteX2" fmla="*/ 0 w 1968285"/>
              <a:gd name="connsiteY2" fmla="*/ 1232115 h 1232115"/>
              <a:gd name="connsiteX3" fmla="*/ 0 w 1968285"/>
              <a:gd name="connsiteY3" fmla="*/ 418454 h 1232115"/>
              <a:gd name="connsiteX4" fmla="*/ 1968285 w 1968285"/>
              <a:gd name="connsiteY4" fmla="*/ 0 h 123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285" h="1232115">
                <a:moveTo>
                  <a:pt x="1968285" y="0"/>
                </a:moveTo>
                <a:lnTo>
                  <a:pt x="1968285" y="1232115"/>
                </a:lnTo>
                <a:lnTo>
                  <a:pt x="0" y="1232115"/>
                </a:lnTo>
                <a:lnTo>
                  <a:pt x="0" y="418454"/>
                </a:lnTo>
                <a:lnTo>
                  <a:pt x="1968285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0301" y="6189111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ea typeface="Noto Sans CJK KR Medium" pitchFamily="34" charset="-127"/>
                <a:cs typeface="Arial" panose="020B0604020202020204" pitchFamily="34" charset="0"/>
              </a:rPr>
              <a:t>2025.02.19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ea typeface="Noto Sans CJK KR Medium" pitchFamily="34" charset="-127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197" y="764902"/>
            <a:ext cx="659473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DeekSeek-V3 Technical Report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8EA8F64-71BA-40B5-8617-10246121F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52" y="404664"/>
            <a:ext cx="1052736" cy="10527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CB16ED-3646-2C8C-1E42-AEC349E377AC}"/>
              </a:ext>
            </a:extLst>
          </p:cNvPr>
          <p:cNvSpPr txBox="1"/>
          <p:nvPr/>
        </p:nvSpPr>
        <p:spPr>
          <a:xfrm>
            <a:off x="5700302" y="6081389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전자전기컴퓨터공학부</a:t>
            </a:r>
            <a:endParaRPr lang="en-US" altLang="ko-KR" sz="1400" dirty="0"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  <a:p>
            <a:pPr algn="ctr"/>
            <a:r>
              <a:rPr lang="en-US" altLang="ko-KR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2022440119 </a:t>
            </a:r>
            <a:r>
              <a:rPr lang="ko-KR" altLang="en-US" sz="1400" dirty="0"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전형준</a:t>
            </a:r>
          </a:p>
        </p:txBody>
      </p:sp>
      <p:pic>
        <p:nvPicPr>
          <p:cNvPr id="5" name="그림 4" descr="스크린샷, 그래픽, 일렉트릭 블루, 블루이(가) 표시된 사진&#10;&#10;자동 생성된 설명">
            <a:extLst>
              <a:ext uri="{FF2B5EF4-FFF2-40B4-BE49-F238E27FC236}">
                <a16:creationId xmlns:a16="http://schemas.microsoft.com/office/drawing/2014/main" id="{9A9A557C-23B3-CE7C-DE52-B6BDEBB668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53" y="1457400"/>
            <a:ext cx="1052736" cy="10527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059CC-CDE7-2D25-12F8-7E774A6C1555}"/>
              </a:ext>
            </a:extLst>
          </p:cNvPr>
          <p:cNvSpPr txBox="1"/>
          <p:nvPr/>
        </p:nvSpPr>
        <p:spPr>
          <a:xfrm>
            <a:off x="8459252" y="2505165"/>
            <a:ext cx="105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Arial" panose="020B0604020202020204" pitchFamily="34" charset="0"/>
                <a:ea typeface="Noto Sans CJK KR Medium" pitchFamily="34" charset="-127"/>
                <a:cs typeface="Arial" panose="020B0604020202020204" pitchFamily="34" charset="0"/>
              </a:rPr>
              <a:t>CIDA Lab.</a:t>
            </a:r>
            <a:endParaRPr lang="ko-KR" altLang="en-US" sz="1400" dirty="0">
              <a:latin typeface="Arial" panose="020B0604020202020204" pitchFamily="34" charset="0"/>
              <a:ea typeface="Noto Sans CJK KR Medium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9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42CA9-AB1F-F103-6F70-32C93CEF2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630C695F-845D-F176-DBBA-B0AAB0803122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2A74F-98D4-EEE6-9726-4C8C9799FF7B}"/>
              </a:ext>
            </a:extLst>
          </p:cNvPr>
          <p:cNvSpPr txBox="1"/>
          <p:nvPr/>
        </p:nvSpPr>
        <p:spPr>
          <a:xfrm>
            <a:off x="1568624" y="1332854"/>
            <a:ext cx="67687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result, we must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recompute the keys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all the prefix</a:t>
            </a:r>
          </a:p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tokens during inference, which will significantly hinder the inference efficiency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DEE2475E-7185-7548-DA92-75AB35FA2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258" y="2564904"/>
            <a:ext cx="7411484" cy="35056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6CB56B-09F8-9131-6A38-F1A8B339B57D}"/>
              </a:ext>
            </a:extLst>
          </p:cNvPr>
          <p:cNvSpPr txBox="1"/>
          <p:nvPr/>
        </p:nvSpPr>
        <p:spPr>
          <a:xfrm>
            <a:off x="344488" y="142535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Multi-head Latent Attention (MLA)</a:t>
            </a:r>
          </a:p>
        </p:txBody>
      </p:sp>
    </p:spTree>
    <p:extLst>
      <p:ext uri="{BB962C8B-B14F-4D97-AF65-F5344CB8AC3E}">
        <p14:creationId xmlns:p14="http://schemas.microsoft.com/office/powerpoint/2010/main" val="160776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05CDE-3F4B-3E09-01D0-1A87AD69B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5AF4DB01-8AFD-5E6E-4556-0A8507E1BFF5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4072F00-4A98-3386-3798-76B0E7C09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44" y="409153"/>
            <a:ext cx="8383170" cy="6039693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9447B1A8-C93D-0866-4E73-CEA9F3C29619}"/>
              </a:ext>
            </a:extLst>
          </p:cNvPr>
          <p:cNvSpPr/>
          <p:nvPr/>
        </p:nvSpPr>
        <p:spPr>
          <a:xfrm>
            <a:off x="2792760" y="3573016"/>
            <a:ext cx="3096344" cy="12241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168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24D93-59CE-3D49-A5ED-424B21DB5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3A1744A7-5218-B70F-E080-6388ED61D01A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B711FD1-AE88-08CF-6C80-CA5F435FC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856"/>
            <a:ext cx="9906000" cy="218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22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B023E-1E94-9067-53CB-B34D0863C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5A66760B-2F8E-2332-1FC8-3257408B0162}"/>
              </a:ext>
            </a:extLst>
          </p:cNvPr>
          <p:cNvSpPr txBox="1"/>
          <p:nvPr/>
        </p:nvSpPr>
        <p:spPr>
          <a:xfrm>
            <a:off x="344488" y="45176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 err="1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DeepSeekMOE</a:t>
            </a:r>
            <a:endParaRPr lang="en-US" altLang="ko-KR" sz="2400" dirty="0">
              <a:solidFill>
                <a:srgbClr val="004094"/>
              </a:solidFill>
              <a:latin typeface="Times New Roman" panose="02020603050405020304" pitchFamily="18" charset="0"/>
              <a:ea typeface="Noto Sans CJK KR Medium"/>
              <a:cs typeface="Times New Roman" panose="02020603050405020304" pitchFamily="18" charset="0"/>
            </a:endParaRP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EBBD6276-B591-69F9-1DF2-9E730586268E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6A23473-1654-4D11-3667-1AE29A8B0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668" y="666427"/>
            <a:ext cx="7136664" cy="576064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31184520-4F2D-749B-66E0-0842EF8FEED8}"/>
              </a:ext>
            </a:extLst>
          </p:cNvPr>
          <p:cNvSpPr/>
          <p:nvPr/>
        </p:nvSpPr>
        <p:spPr>
          <a:xfrm>
            <a:off x="3872880" y="720786"/>
            <a:ext cx="4824536" cy="256419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5959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CDCFB-327D-A5C9-0C01-B8A8722CB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0E91CF2A-535D-EC09-F5AD-56CCF7693D15}"/>
              </a:ext>
            </a:extLst>
          </p:cNvPr>
          <p:cNvSpPr txBox="1"/>
          <p:nvPr/>
        </p:nvSpPr>
        <p:spPr>
          <a:xfrm>
            <a:off x="344488" y="45176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 err="1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DeepSeekMOE</a:t>
            </a:r>
            <a:endParaRPr lang="en-US" altLang="ko-KR" sz="2400" dirty="0">
              <a:solidFill>
                <a:srgbClr val="004094"/>
              </a:solidFill>
              <a:latin typeface="Times New Roman" panose="02020603050405020304" pitchFamily="18" charset="0"/>
              <a:ea typeface="Noto Sans CJK KR Medium"/>
              <a:cs typeface="Times New Roman" panose="02020603050405020304" pitchFamily="18" charset="0"/>
            </a:endParaRP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F8946B76-D8CC-341B-BF49-A52EB1A865DE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FA58B67-D1F3-AF16-1060-E137B36F5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784" y="515169"/>
            <a:ext cx="7392432" cy="40582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0E4438-03F5-B6E6-ABBA-19676A95B86A}"/>
              </a:ext>
            </a:extLst>
          </p:cNvPr>
          <p:cNvSpPr txBox="1"/>
          <p:nvPr/>
        </p:nvSpPr>
        <p:spPr>
          <a:xfrm>
            <a:off x="1424608" y="4732971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Segmenting experts into </a:t>
            </a:r>
            <a:r>
              <a:rPr lang="en-US" altLang="ko-KR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finer granularity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higher expert specialization and more accurate knowledge acquisition.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27602B-8131-F048-8F27-EAD408487571}"/>
              </a:ext>
            </a:extLst>
          </p:cNvPr>
          <p:cNvSpPr txBox="1"/>
          <p:nvPr/>
        </p:nvSpPr>
        <p:spPr>
          <a:xfrm>
            <a:off x="1424608" y="5529731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Isolating some </a:t>
            </a:r>
            <a:r>
              <a:rPr lang="en-US" altLang="ko-KR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shared experts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mitigating knowledge</a:t>
            </a:r>
          </a:p>
          <a:p>
            <a:pPr algn="ctr"/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redundancy among routed experts.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876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84295-0A89-5D1B-CC87-7D97F2069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FD9814F1-087D-DBA3-C0EE-60C603536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4" y="4077072"/>
            <a:ext cx="7525800" cy="231489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BD026EE-B2EE-704A-6F4F-2AABA640D0A7}"/>
              </a:ext>
            </a:extLst>
          </p:cNvPr>
          <p:cNvSpPr txBox="1"/>
          <p:nvPr/>
        </p:nvSpPr>
        <p:spPr>
          <a:xfrm>
            <a:off x="370430" y="125992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 err="1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DeepSeekMOE</a:t>
            </a:r>
            <a:endParaRPr lang="en-US" altLang="ko-KR" sz="2400" dirty="0">
              <a:solidFill>
                <a:srgbClr val="004094"/>
              </a:solidFill>
              <a:latin typeface="Times New Roman" panose="02020603050405020304" pitchFamily="18" charset="0"/>
              <a:ea typeface="Noto Sans CJK KR Medium"/>
              <a:cs typeface="Times New Roman" panose="02020603050405020304" pitchFamily="18" charset="0"/>
            </a:endParaRP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641CC91A-F661-1A9C-3F18-3BC994BE4A7D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F9A595D4-9C07-8357-ABBE-B21BC82E7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233" y="1089758"/>
            <a:ext cx="5077534" cy="281026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EB09503-9442-23B3-1AE6-7FD79B3FB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064" y="4077072"/>
            <a:ext cx="4163006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29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49806-3EF2-5DA3-4079-C8FDC5069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6829153-2024-FEB6-82D8-65AE13633C86}"/>
              </a:ext>
            </a:extLst>
          </p:cNvPr>
          <p:cNvSpPr txBox="1"/>
          <p:nvPr/>
        </p:nvSpPr>
        <p:spPr>
          <a:xfrm>
            <a:off x="416496" y="234191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 err="1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DeepSeekMOE</a:t>
            </a:r>
            <a:endParaRPr lang="en-US" altLang="ko-KR" sz="2400" dirty="0">
              <a:solidFill>
                <a:srgbClr val="004094"/>
              </a:solidFill>
              <a:latin typeface="Times New Roman" panose="02020603050405020304" pitchFamily="18" charset="0"/>
              <a:ea typeface="Noto Sans CJK KR Medium"/>
              <a:cs typeface="Times New Roman" panose="02020603050405020304" pitchFamily="18" charset="0"/>
            </a:endParaRP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CFEA3687-E8BD-4A26-0FAE-D88AFCCB9ADF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BFCF4-2F0A-439F-68FC-7C71B7023E12}"/>
              </a:ext>
            </a:extLst>
          </p:cNvPr>
          <p:cNvSpPr txBox="1"/>
          <p:nvPr/>
        </p:nvSpPr>
        <p:spPr>
          <a:xfrm>
            <a:off x="1568624" y="2060848"/>
            <a:ext cx="70567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MoE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models, an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unbalanced expert load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lead to routing collapse (</a:t>
            </a:r>
            <a:r>
              <a:rPr lang="en-US" altLang="ko-K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Shazeer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2017) and diminish computational efficiency in scenarios with expert parallelism.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F5225-8132-4400-6FB9-06CB23DE0DE7}"/>
              </a:ext>
            </a:extLst>
          </p:cNvPr>
          <p:cNvSpPr txBox="1"/>
          <p:nvPr/>
        </p:nvSpPr>
        <p:spPr>
          <a:xfrm>
            <a:off x="1568624" y="3649162"/>
            <a:ext cx="67687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a better trade-off between load balance and model performance, we pioneer an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auxiliary-loss-free load balancing strategy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(Wang et al., 2024a) to ensure load balance.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74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3B57D-D324-A783-10CA-A51571976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11F03E33-4CD0-3308-CE6D-9E5943DD1F15}"/>
              </a:ext>
            </a:extLst>
          </p:cNvPr>
          <p:cNvSpPr txBox="1"/>
          <p:nvPr/>
        </p:nvSpPr>
        <p:spPr>
          <a:xfrm>
            <a:off x="416496" y="234191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Auxiliary-loss-free strategy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CB98AD03-D708-7B66-B3CA-5B25D7A6FC08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40A346-9338-F4E2-B9F5-55A9E9D94E6E}"/>
              </a:ext>
            </a:extLst>
          </p:cNvPr>
          <p:cNvSpPr txBox="1"/>
          <p:nvPr/>
        </p:nvSpPr>
        <p:spPr>
          <a:xfrm>
            <a:off x="1158882" y="3284984"/>
            <a:ext cx="758823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training, we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keep monitoring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expert load on the whole batch of each training step. At the end of each step, we will decrease the bias term by 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𝛾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its corresponding expert is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overloaded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increase it by 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𝛾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its corresponding expert is </a:t>
            </a:r>
            <a:r>
              <a:rPr lang="en-US" altLang="ko-K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underloaded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 </a:t>
            </a:r>
            <a:r>
              <a:rPr lang="ko-K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𝛾 </a:t>
            </a: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hyper-parameter called bias update speed.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1EBD3FF-A606-09BA-E938-D11D98906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179" y="1628800"/>
            <a:ext cx="6925642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94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5D3F3-4478-AE32-1704-9E3DD6800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0BD8E0C1-49FC-A545-25F9-94F6E3B15171}"/>
              </a:ext>
            </a:extLst>
          </p:cNvPr>
          <p:cNvSpPr txBox="1"/>
          <p:nvPr/>
        </p:nvSpPr>
        <p:spPr>
          <a:xfrm>
            <a:off x="416496" y="234191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 err="1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DeepSeekMOE</a:t>
            </a:r>
            <a:endParaRPr lang="en-US" altLang="ko-KR" sz="2400" dirty="0">
              <a:solidFill>
                <a:srgbClr val="004094"/>
              </a:solidFill>
              <a:latin typeface="Times New Roman" panose="02020603050405020304" pitchFamily="18" charset="0"/>
              <a:ea typeface="Noto Sans CJK KR Medium"/>
              <a:cs typeface="Times New Roman" panose="02020603050405020304" pitchFamily="18" charset="0"/>
            </a:endParaRP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2EA362B0-7C0D-51D8-9155-113085D4CE2D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B64CB11-9AAF-8F64-26B9-06947F519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720"/>
            <a:ext cx="9906000" cy="56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5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DF9D7-53CD-28B8-6677-6D96DA9EE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1D8DF78-C159-CFC7-723C-06F474466639}"/>
              </a:ext>
            </a:extLst>
          </p:cNvPr>
          <p:cNvSpPr txBox="1"/>
          <p:nvPr/>
        </p:nvSpPr>
        <p:spPr>
          <a:xfrm>
            <a:off x="416496" y="234191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 err="1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DeepSeekMOE</a:t>
            </a:r>
            <a:endParaRPr lang="en-US" altLang="ko-KR" sz="2400" dirty="0">
              <a:solidFill>
                <a:srgbClr val="004094"/>
              </a:solidFill>
              <a:latin typeface="Times New Roman" panose="02020603050405020304" pitchFamily="18" charset="0"/>
              <a:ea typeface="Noto Sans CJK KR Medium"/>
              <a:cs typeface="Times New Roman" panose="02020603050405020304" pitchFamily="18" charset="0"/>
            </a:endParaRP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3DDD1257-8C25-AA92-3A9C-4C016F80976B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A69FF95-7A7E-97B4-48D8-737EE24A6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1789"/>
            <a:ext cx="9906000" cy="45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7340" y="620689"/>
            <a:ext cx="188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 pitchFamily="34" charset="-127"/>
                <a:cs typeface="Times New Roman" panose="02020603050405020304" pitchFamily="18" charset="0"/>
              </a:rPr>
              <a:t>Table of Contents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71862" y="450207"/>
            <a:ext cx="4751179" cy="2223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Multi-head Latent Attention (MLA)</a:t>
            </a:r>
          </a:p>
          <a:p>
            <a:pPr>
              <a:lnSpc>
                <a:spcPct val="200000"/>
              </a:lnSpc>
            </a:pPr>
            <a:r>
              <a:rPr lang="en-US" altLang="ko-KR" dirty="0" err="1"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DeepSeekMoE</a:t>
            </a:r>
            <a:r>
              <a:rPr lang="en-US" altLang="ko-KR" dirty="0"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 architectures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Auxiliary-loss-free strategy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Multi-token prediction</a:t>
            </a:r>
          </a:p>
        </p:txBody>
      </p:sp>
      <p:sp>
        <p:nvSpPr>
          <p:cNvPr id="2" name="자유형 1"/>
          <p:cNvSpPr/>
          <p:nvPr/>
        </p:nvSpPr>
        <p:spPr>
          <a:xfrm>
            <a:off x="0" y="0"/>
            <a:ext cx="371959" cy="3797085"/>
          </a:xfrm>
          <a:custGeom>
            <a:avLst/>
            <a:gdLst>
              <a:gd name="connsiteX0" fmla="*/ 364210 w 371959"/>
              <a:gd name="connsiteY0" fmla="*/ 0 h 3797085"/>
              <a:gd name="connsiteX1" fmla="*/ 0 w 371959"/>
              <a:gd name="connsiteY1" fmla="*/ 0 h 3797085"/>
              <a:gd name="connsiteX2" fmla="*/ 0 w 371959"/>
              <a:gd name="connsiteY2" fmla="*/ 3797085 h 3797085"/>
              <a:gd name="connsiteX3" fmla="*/ 371959 w 371959"/>
              <a:gd name="connsiteY3" fmla="*/ 3719593 h 3797085"/>
              <a:gd name="connsiteX4" fmla="*/ 364210 w 371959"/>
              <a:gd name="connsiteY4" fmla="*/ 0 h 379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959" h="3797085">
                <a:moveTo>
                  <a:pt x="364210" y="0"/>
                </a:moveTo>
                <a:lnTo>
                  <a:pt x="0" y="0"/>
                </a:lnTo>
                <a:lnTo>
                  <a:pt x="0" y="3797085"/>
                </a:lnTo>
                <a:lnTo>
                  <a:pt x="371959" y="3719593"/>
                </a:lnTo>
                <a:lnTo>
                  <a:pt x="364210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51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0C38A-BFBF-22F2-F48A-419482AF5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115EC403-E7F7-162A-EDC5-B7D3557380ED}"/>
              </a:ext>
            </a:extLst>
          </p:cNvPr>
          <p:cNvSpPr txBox="1"/>
          <p:nvPr/>
        </p:nvSpPr>
        <p:spPr>
          <a:xfrm>
            <a:off x="416496" y="234191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Auxiliary-loss-free strategy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D6776E20-B118-3F58-8719-D1C33BBC423B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F4AD5BE-5B37-8BAE-9A76-27061621B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792"/>
            <a:ext cx="9906000" cy="459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07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EC510-C34E-3145-5A64-87F98C29D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F18E9908-FEEC-4D25-2D43-243413DD319B}"/>
              </a:ext>
            </a:extLst>
          </p:cNvPr>
          <p:cNvSpPr txBox="1"/>
          <p:nvPr/>
        </p:nvSpPr>
        <p:spPr>
          <a:xfrm>
            <a:off x="560512" y="435594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Multi-token prediction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3A8633FB-EA60-71D7-E5A6-C63DF78CBFDC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D14922D-73E2-62F6-D35E-5836BB3EF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3056"/>
            <a:ext cx="9906000" cy="458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27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61C3E-9D17-3DEA-349E-78F9BD3AC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6F3AD21C-090D-33E5-CD78-6C76E7102634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E3E5ABB-FF31-E3C7-AFA1-B69717AD8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115" y="5943998"/>
            <a:ext cx="5472608" cy="5549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1B8616-F025-97BB-15B9-33135F7F5D96}"/>
                  </a:ext>
                </a:extLst>
              </p:cNvPr>
              <p:cNvSpPr txBox="1"/>
              <p:nvPr/>
            </p:nvSpPr>
            <p:spPr>
              <a:xfrm>
                <a:off x="1640632" y="4941168"/>
                <a:ext cx="6870673" cy="998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𝑖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ko-K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input token </a:t>
                </a:r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𝑡𝑖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at the </a:t>
                </a:r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𝑘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ko-K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prediction depth, we first combine the representation of the </a:t>
                </a:r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𝑖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ko-K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token at the (</a:t>
                </a:r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𝑘−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ko-K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sup>
                    </m:sSubSup>
                  </m:oMath>
                </a14:m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𝑑 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embedding of the (</a:t>
                </a:r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𝑖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𝑘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)-</a:t>
                </a:r>
                <a:r>
                  <a:rPr lang="en-US" altLang="ko-K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token </a:t>
                </a:r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𝐸𝑚𝑏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𝑡𝑖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𝑘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∈ Rd</a:t>
                </a:r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1B8616-F025-97BB-15B9-33135F7F5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632" y="4941168"/>
                <a:ext cx="6870673" cy="998928"/>
              </a:xfrm>
              <a:prstGeom prst="rect">
                <a:avLst/>
              </a:prstGeom>
              <a:blipFill>
                <a:blip r:embed="rId4"/>
                <a:stretch>
                  <a:fillRect l="-710" t="-4294" r="-887" b="-98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>
            <a:extLst>
              <a:ext uri="{FF2B5EF4-FFF2-40B4-BE49-F238E27FC236}">
                <a16:creationId xmlns:a16="http://schemas.microsoft.com/office/drawing/2014/main" id="{51139113-8B5C-C459-2FCC-AE48067F84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" r="35461" b="-60"/>
          <a:stretch/>
        </p:blipFill>
        <p:spPr>
          <a:xfrm>
            <a:off x="1756420" y="188640"/>
            <a:ext cx="6393160" cy="45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5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AA35C-62E6-FC84-2D4C-5719E5C4B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8EAFCDFB-1270-F7F0-EFA6-20B165C0C406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6D10D5F-00AE-07A4-8346-4F29E1F964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506" t="3142" r="37927" b="1042"/>
          <a:stretch/>
        </p:blipFill>
        <p:spPr>
          <a:xfrm>
            <a:off x="1645688" y="1628800"/>
            <a:ext cx="2532601" cy="439248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E3734F8-85E0-9AB7-CF65-B1675FAB0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048" y="2625566"/>
            <a:ext cx="3324689" cy="69542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5BB4A29-EA67-F6D5-03E5-BC6D83AE8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944" y="3248980"/>
            <a:ext cx="3038899" cy="724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456971-1724-A206-B19A-E6FA397BD6C7}"/>
              </a:ext>
            </a:extLst>
          </p:cNvPr>
          <p:cNvSpPr txBox="1"/>
          <p:nvPr/>
        </p:nvSpPr>
        <p:spPr>
          <a:xfrm>
            <a:off x="560512" y="435594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Multi-token prediction</a:t>
            </a:r>
          </a:p>
        </p:txBody>
      </p:sp>
    </p:spTree>
    <p:extLst>
      <p:ext uri="{BB962C8B-B14F-4D97-AF65-F5344CB8AC3E}">
        <p14:creationId xmlns:p14="http://schemas.microsoft.com/office/powerpoint/2010/main" val="1314004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A71C8-611E-B94D-4CA9-EE74D9793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8F667DF5-9359-1176-59DE-1AC0980E813C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33208DA-30E8-B054-9A11-8960DB405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76" y="2295367"/>
            <a:ext cx="7973538" cy="11336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4EEE53-B3E2-E176-B973-0472FB708142}"/>
              </a:ext>
            </a:extLst>
          </p:cNvPr>
          <p:cNvSpPr txBox="1"/>
          <p:nvPr/>
        </p:nvSpPr>
        <p:spPr>
          <a:xfrm>
            <a:off x="560512" y="435594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Multi-token prediction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97DC8C-5BD3-8B7D-2DC6-378C376A7EB7}"/>
              </a:ext>
            </a:extLst>
          </p:cNvPr>
          <p:cNvSpPr txBox="1"/>
          <p:nvPr/>
        </p:nvSpPr>
        <p:spPr>
          <a:xfrm>
            <a:off x="1018889" y="1909245"/>
            <a:ext cx="4952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MTP Training Objective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5838F41C-5E65-3D73-584C-AE91738DA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685" y="3229008"/>
            <a:ext cx="3191320" cy="12098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DAFC71-4035-5BE2-72AE-86B127812D3F}"/>
              </a:ext>
            </a:extLst>
          </p:cNvPr>
          <p:cNvSpPr txBox="1"/>
          <p:nvPr/>
        </p:nvSpPr>
        <p:spPr>
          <a:xfrm>
            <a:off x="488504" y="4987334"/>
            <a:ext cx="8928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MTP strategy mainly aims to improve the performance of the main model, so during inference, we can directly </a:t>
            </a:r>
            <a:r>
              <a:rPr lang="en-US" altLang="ko-KR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discard the MTP modules</a:t>
            </a:r>
            <a:endParaRPr lang="ko-KR" altLang="en-US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64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B9D00-9663-C30E-C4C8-3095BF0AE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2C4222D8-44A1-443F-CEC9-E1DA8F0581CB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F02B1-350F-55BD-1887-C1F825357AED}"/>
              </a:ext>
            </a:extLst>
          </p:cNvPr>
          <p:cNvSpPr txBox="1"/>
          <p:nvPr/>
        </p:nvSpPr>
        <p:spPr>
          <a:xfrm>
            <a:off x="560512" y="435594"/>
            <a:ext cx="74665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Multi-token prediction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3F42B6E-4CCC-EBA4-7F32-2DEB1E7B9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906000" cy="46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8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D33AF-1B6B-78C2-5FE1-27FE99F12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F75D2347-71EE-68FA-787E-434808859177}"/>
              </a:ext>
            </a:extLst>
          </p:cNvPr>
          <p:cNvSpPr txBox="1"/>
          <p:nvPr/>
        </p:nvSpPr>
        <p:spPr>
          <a:xfrm>
            <a:off x="344488" y="45176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Multi-head Latent Attention (MLA)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09FA96CB-8C22-EF26-AE13-7A6DB556B5D2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E897F59-A2D2-644D-B3BD-475647F54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668" y="666427"/>
            <a:ext cx="713666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2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718EB-F9B6-C193-9F58-9DDAB1E7C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BA0B3557-C2D6-93EF-AA48-3F27334565BB}"/>
              </a:ext>
            </a:extLst>
          </p:cNvPr>
          <p:cNvSpPr txBox="1"/>
          <p:nvPr/>
        </p:nvSpPr>
        <p:spPr>
          <a:xfrm>
            <a:off x="344488" y="142535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Multi-head Latent Attention (MLA)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054C6FF2-64B3-67AE-EF2B-3EF726EB28D3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Demonstration of the caching mechanism in the FasterTransformer library">
            <a:extLst>
              <a:ext uri="{FF2B5EF4-FFF2-40B4-BE49-F238E27FC236}">
                <a16:creationId xmlns:a16="http://schemas.microsoft.com/office/drawing/2014/main" id="{9C05F316-F99A-DE54-D16B-06CB3E4D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836712"/>
            <a:ext cx="7056784" cy="536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BBD64A-0FAA-5CAC-FEA1-97C70E499E6A}"/>
              </a:ext>
            </a:extLst>
          </p:cNvPr>
          <p:cNvSpPr txBox="1"/>
          <p:nvPr/>
        </p:nvSpPr>
        <p:spPr>
          <a:xfrm>
            <a:off x="7663" y="6576965"/>
            <a:ext cx="9777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https://developer.nvidia.com/blog/accelerated-inference-for-large-transformer-models-using-nvidia-fastertransformer-and-nvidia-triton-inference-server/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3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0258B-1C75-A4FC-17D6-27B66EB44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A67B884A-F071-20E0-E1E7-9DC77A8E90CE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6290A-9F35-EAF9-2EBC-62EF364C0A10}"/>
              </a:ext>
            </a:extLst>
          </p:cNvPr>
          <p:cNvSpPr txBox="1"/>
          <p:nvPr/>
        </p:nvSpPr>
        <p:spPr>
          <a:xfrm>
            <a:off x="7663" y="6576965"/>
            <a:ext cx="9777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https://developer.nvidia.com/blog/accelerated-inference-for-large-transformer-models-using-nvidia-fastertransformer-and-nvidia-triton-inference-server/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EDD6AFD-4631-F9B5-35B6-20D4268AC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44" y="409153"/>
            <a:ext cx="8383170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6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B48E9-4AEE-0C9C-A399-4F3E4E01C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83C7A80A-D9D5-D8D0-2ACC-7E74A4BCA81A}"/>
              </a:ext>
            </a:extLst>
          </p:cNvPr>
          <p:cNvSpPr txBox="1"/>
          <p:nvPr/>
        </p:nvSpPr>
        <p:spPr>
          <a:xfrm>
            <a:off x="344488" y="142535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Multi-head Latent Attention (MLA)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81C5E5CA-5A2B-1885-3523-4033CD1BECC6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67D13CB-4E20-3355-3A0F-AD7B60C12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908720"/>
            <a:ext cx="6200254" cy="536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BABEF7-C714-B043-2D64-154673E553F9}"/>
              </a:ext>
            </a:extLst>
          </p:cNvPr>
          <p:cNvSpPr txBox="1"/>
          <p:nvPr/>
        </p:nvSpPr>
        <p:spPr>
          <a:xfrm>
            <a:off x="5385048" y="1988840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embedding dimension</a:t>
            </a:r>
          </a:p>
          <a:p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n_h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number of attention heads</a:t>
            </a:r>
          </a:p>
          <a:p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d_h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dimension per head</a:t>
            </a: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CKV = compressed latent vector for</a:t>
            </a:r>
            <a:b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key, values</a:t>
            </a:r>
          </a:p>
          <a:p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d_c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KV compression dimension</a:t>
            </a: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WDKV = down projection matrix</a:t>
            </a: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WUK, WUV = up projection matrix</a:t>
            </a:r>
          </a:p>
        </p:txBody>
      </p:sp>
    </p:spTree>
    <p:extLst>
      <p:ext uri="{BB962C8B-B14F-4D97-AF65-F5344CB8AC3E}">
        <p14:creationId xmlns:p14="http://schemas.microsoft.com/office/powerpoint/2010/main" val="289510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FE3A9-6270-FD1F-08B1-FFBF11AC9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19CC1882-8FCF-F89F-ABB3-37A6992DB6A4}"/>
              </a:ext>
            </a:extLst>
          </p:cNvPr>
          <p:cNvSpPr txBox="1"/>
          <p:nvPr/>
        </p:nvSpPr>
        <p:spPr>
          <a:xfrm>
            <a:off x="344488" y="142535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Multi-head Latent Attention (MLA)</a:t>
            </a:r>
          </a:p>
        </p:txBody>
      </p:sp>
      <p:sp>
        <p:nvSpPr>
          <p:cNvPr id="2" name="자유형 1">
            <a:extLst>
              <a:ext uri="{FF2B5EF4-FFF2-40B4-BE49-F238E27FC236}">
                <a16:creationId xmlns:a16="http://schemas.microsoft.com/office/drawing/2014/main" id="{06ED630C-66FC-0C2E-ED5A-50F04FB7E4F9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22F596B-04F2-25F2-52D2-791343DD0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0" y="2636912"/>
            <a:ext cx="3839111" cy="102884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DEA2815-4C45-BBA1-175E-4B66C2EC4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18" y="3642461"/>
            <a:ext cx="3762900" cy="77163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5D2FD52-8101-6F93-994B-172B2FA4B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080" y="1417542"/>
            <a:ext cx="3077004" cy="121937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8D5A023-56F5-0D04-3B20-ED0101E51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157" y="2541649"/>
            <a:ext cx="4648849" cy="79068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A52129A-1C33-4784-B937-F7F1F01061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710" y="3096981"/>
            <a:ext cx="3705742" cy="114316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9CF1016-C8B1-E578-3604-1493ED84E8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1592" y="4179861"/>
            <a:ext cx="3848637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19843-F1BE-F1F0-31A0-AB1F18CDA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F92FEECA-DBD7-580E-3158-B50AED9A7FC0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519B22E-3842-37E9-9300-35453C208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44" y="409153"/>
            <a:ext cx="8383170" cy="6039693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E934C6CF-F45E-28E5-86E6-7DECE5C17B05}"/>
              </a:ext>
            </a:extLst>
          </p:cNvPr>
          <p:cNvSpPr/>
          <p:nvPr/>
        </p:nvSpPr>
        <p:spPr>
          <a:xfrm>
            <a:off x="2792760" y="3573016"/>
            <a:ext cx="3096344" cy="12241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641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0B9C6-920E-C798-89DF-C9875E2F9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1">
            <a:extLst>
              <a:ext uri="{FF2B5EF4-FFF2-40B4-BE49-F238E27FC236}">
                <a16:creationId xmlns:a16="http://schemas.microsoft.com/office/drawing/2014/main" id="{06681A5B-101F-407C-9194-CA8D3648847E}"/>
              </a:ext>
            </a:extLst>
          </p:cNvPr>
          <p:cNvSpPr/>
          <p:nvPr/>
        </p:nvSpPr>
        <p:spPr>
          <a:xfrm>
            <a:off x="0" y="0"/>
            <a:ext cx="162732" cy="1332854"/>
          </a:xfrm>
          <a:custGeom>
            <a:avLst/>
            <a:gdLst>
              <a:gd name="connsiteX0" fmla="*/ 162732 w 162732"/>
              <a:gd name="connsiteY0" fmla="*/ 0 h 1332854"/>
              <a:gd name="connsiteX1" fmla="*/ 0 w 162732"/>
              <a:gd name="connsiteY1" fmla="*/ 0 h 1332854"/>
              <a:gd name="connsiteX2" fmla="*/ 0 w 162732"/>
              <a:gd name="connsiteY2" fmla="*/ 1332854 h 1332854"/>
              <a:gd name="connsiteX3" fmla="*/ 162732 w 162732"/>
              <a:gd name="connsiteY3" fmla="*/ 1301858 h 1332854"/>
              <a:gd name="connsiteX4" fmla="*/ 162732 w 162732"/>
              <a:gd name="connsiteY4" fmla="*/ 0 h 133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32" h="1332854">
                <a:moveTo>
                  <a:pt x="162732" y="0"/>
                </a:moveTo>
                <a:lnTo>
                  <a:pt x="0" y="0"/>
                </a:lnTo>
                <a:lnTo>
                  <a:pt x="0" y="1332854"/>
                </a:lnTo>
                <a:lnTo>
                  <a:pt x="162732" y="1301858"/>
                </a:lnTo>
                <a:lnTo>
                  <a:pt x="162732" y="0"/>
                </a:lnTo>
                <a:close/>
              </a:path>
            </a:pathLst>
          </a:custGeom>
          <a:solidFill>
            <a:srgbClr val="004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A5FA8C8-BCEC-16F6-C220-41EB1C233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67" y="908720"/>
            <a:ext cx="8526065" cy="4782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D0FDC5-2B8D-21A9-E304-235439D96676}"/>
              </a:ext>
            </a:extLst>
          </p:cNvPr>
          <p:cNvSpPr txBox="1"/>
          <p:nvPr/>
        </p:nvSpPr>
        <p:spPr>
          <a:xfrm>
            <a:off x="344488" y="142535"/>
            <a:ext cx="746652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400" dirty="0">
                <a:solidFill>
                  <a:srgbClr val="004094"/>
                </a:solidFill>
                <a:latin typeface="Times New Roman" panose="02020603050405020304" pitchFamily="18" charset="0"/>
                <a:ea typeface="Noto Sans CJK KR Medium"/>
                <a:cs typeface="Times New Roman" panose="02020603050405020304" pitchFamily="18" charset="0"/>
              </a:rPr>
              <a:t>Multi-head Latent Attention (MLA)</a:t>
            </a:r>
          </a:p>
        </p:txBody>
      </p:sp>
    </p:spTree>
    <p:extLst>
      <p:ext uri="{BB962C8B-B14F-4D97-AF65-F5344CB8AC3E}">
        <p14:creationId xmlns:p14="http://schemas.microsoft.com/office/powerpoint/2010/main" val="2916583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4476</TotalTime>
  <Words>1715</Words>
  <Application>Microsoft Office PowerPoint</Application>
  <PresentationFormat>A4 용지(210x297mm)</PresentationFormat>
  <Paragraphs>195</Paragraphs>
  <Slides>25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Times New Roman</vt:lpstr>
      <vt:lpstr>Pretendard Light</vt:lpstr>
      <vt:lpstr>Arial</vt:lpstr>
      <vt:lpstr>맑은 고딕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전형준</cp:lastModifiedBy>
  <cp:revision>171</cp:revision>
  <dcterms:created xsi:type="dcterms:W3CDTF">2018-09-05T05:11:29Z</dcterms:created>
  <dcterms:modified xsi:type="dcterms:W3CDTF">2025-04-29T08:10:25Z</dcterms:modified>
</cp:coreProperties>
</file>