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8" r:id="rId3"/>
    <p:sldId id="294" r:id="rId4"/>
    <p:sldId id="340" r:id="rId5"/>
    <p:sldId id="341" r:id="rId6"/>
    <p:sldId id="360" r:id="rId7"/>
    <p:sldId id="361" r:id="rId8"/>
    <p:sldId id="362" r:id="rId9"/>
    <p:sldId id="363" r:id="rId10"/>
    <p:sldId id="344" r:id="rId11"/>
    <p:sldId id="364" r:id="rId12"/>
    <p:sldId id="365" r:id="rId13"/>
    <p:sldId id="366" r:id="rId14"/>
    <p:sldId id="367" r:id="rId15"/>
    <p:sldId id="368" r:id="rId16"/>
    <p:sldId id="369" r:id="rId17"/>
    <p:sldId id="370" r:id="rId18"/>
    <p:sldId id="352" r:id="rId19"/>
    <p:sldId id="353" r:id="rId20"/>
    <p:sldId id="354" r:id="rId21"/>
    <p:sldId id="355" r:id="rId22"/>
    <p:sldId id="357" r:id="rId23"/>
    <p:sldId id="358" r:id="rId24"/>
    <p:sldId id="359" r:id="rId25"/>
  </p:sldIdLst>
  <p:sldSz cx="9906000" cy="6858000" type="A4"/>
  <p:notesSz cx="6858000" cy="9144000"/>
  <p:embeddedFontLst>
    <p:embeddedFont>
      <p:font typeface="Cambria Math" panose="02040503050406030204" pitchFamily="18" charset="0"/>
      <p:regular r:id="rId27"/>
    </p:embeddedFont>
    <p:embeddedFont>
      <p:font typeface="Tahoma" panose="020B0604030504040204" pitchFamily="34" charset="0"/>
      <p:regular r:id="rId28"/>
      <p:bold r:id="rId29"/>
    </p:embeddedFont>
    <p:embeddedFont>
      <p:font typeface="맑은 고딕" panose="020B0503020000020004" pitchFamily="50" charset="-127"/>
      <p:regular r:id="rId30"/>
      <p:bold r:id="rId31"/>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4094"/>
    <a:srgbClr val="ECEAE6"/>
    <a:srgbClr val="0A4D9B"/>
    <a:srgbClr val="CAD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81993" autoAdjust="0"/>
  </p:normalViewPr>
  <p:slideViewPr>
    <p:cSldViewPr>
      <p:cViewPr varScale="1">
        <p:scale>
          <a:sx n="91" d="100"/>
          <a:sy n="91" d="100"/>
        </p:scale>
        <p:origin x="2130" y="9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5E0641-5008-417E-946A-607BE829810E}" type="datetimeFigureOut">
              <a:rPr lang="ko-KR" altLang="en-US" smtClean="0"/>
              <a:t>2024-08-14</a:t>
            </a:fld>
            <a:endParaRPr lang="ko-KR" altLang="en-US"/>
          </a:p>
        </p:txBody>
      </p:sp>
      <p:sp>
        <p:nvSpPr>
          <p:cNvPr id="4" name="슬라이드 이미지 개체 틀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4EAC4-6882-4D5C-AC2C-2EF4643A2A36}" type="slidenum">
              <a:rPr lang="ko-KR" altLang="en-US" smtClean="0"/>
              <a:t>‹#›</a:t>
            </a:fld>
            <a:endParaRPr lang="ko-KR" altLang="en-US"/>
          </a:p>
        </p:txBody>
      </p:sp>
    </p:spTree>
    <p:extLst>
      <p:ext uri="{BB962C8B-B14F-4D97-AF65-F5344CB8AC3E}">
        <p14:creationId xmlns:p14="http://schemas.microsoft.com/office/powerpoint/2010/main" val="102076807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6864EAC4-6882-4D5C-AC2C-2EF4643A2A36}" type="slidenum">
              <a:rPr lang="ko-KR" altLang="en-US" smtClean="0"/>
              <a:t>1</a:t>
            </a:fld>
            <a:endParaRPr lang="ko-KR" altLang="en-US"/>
          </a:p>
        </p:txBody>
      </p:sp>
    </p:spTree>
    <p:extLst>
      <p:ext uri="{BB962C8B-B14F-4D97-AF65-F5344CB8AC3E}">
        <p14:creationId xmlns:p14="http://schemas.microsoft.com/office/powerpoint/2010/main" val="994289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가장 첫번째 단계인 </a:t>
            </a:r>
            <a:r>
              <a:rPr lang="en-US" altLang="ko-KR" dirty="0"/>
              <a:t>Parse </a:t>
            </a:r>
            <a:r>
              <a:rPr lang="ko-KR" altLang="en-US" dirty="0"/>
              <a:t>단계는 기존의 </a:t>
            </a:r>
            <a:r>
              <a:rPr lang="en-US" altLang="ko-KR" dirty="0"/>
              <a:t>Solver</a:t>
            </a:r>
            <a:r>
              <a:rPr lang="ko-KR" altLang="en-US" dirty="0"/>
              <a:t>를 사용하는 방식과 동일하게 </a:t>
            </a:r>
            <a:r>
              <a:rPr lang="en-US" altLang="ko-KR" dirty="0"/>
              <a:t>LLM</a:t>
            </a:r>
            <a:r>
              <a:rPr lang="ko-KR" altLang="en-US" dirty="0"/>
              <a:t>을 사용해서 자연어로 작성된 질의</a:t>
            </a:r>
            <a:r>
              <a:rPr lang="en-US" altLang="ko-KR" dirty="0"/>
              <a:t>Q</a:t>
            </a:r>
            <a:r>
              <a:rPr lang="ko-KR" altLang="en-US" dirty="0"/>
              <a:t>와 제약조건 파이를 변수들과 해당 변수들 간의 관계를 통해 </a:t>
            </a:r>
            <a:r>
              <a:rPr lang="en-US" altLang="ko-KR" dirty="0"/>
              <a:t>SAT </a:t>
            </a:r>
            <a:r>
              <a:rPr lang="ko-KR" altLang="en-US" dirty="0"/>
              <a:t>문제로 </a:t>
            </a:r>
            <a:r>
              <a:rPr lang="ko-KR" altLang="en-US" dirty="0" err="1"/>
              <a:t>포맷팅합니다</a:t>
            </a:r>
            <a:r>
              <a:rPr lang="en-US" altLang="ko-KR" dirty="0"/>
              <a:t>.</a:t>
            </a:r>
          </a:p>
          <a:p>
            <a:endParaRPr lang="en-US" altLang="ko-KR" dirty="0"/>
          </a:p>
        </p:txBody>
      </p:sp>
      <p:sp>
        <p:nvSpPr>
          <p:cNvPr id="4" name="슬라이드 번호 개체 틀 3"/>
          <p:cNvSpPr>
            <a:spLocks noGrp="1"/>
          </p:cNvSpPr>
          <p:nvPr>
            <p:ph type="sldNum" sz="quarter" idx="5"/>
          </p:nvPr>
        </p:nvSpPr>
        <p:spPr/>
        <p:txBody>
          <a:bodyPr/>
          <a:lstStyle/>
          <a:p>
            <a:fld id="{6864EAC4-6882-4D5C-AC2C-2EF4643A2A36}" type="slidenum">
              <a:rPr lang="ko-KR" altLang="en-US" smtClean="0"/>
              <a:t>11</a:t>
            </a:fld>
            <a:endParaRPr lang="ko-KR" altLang="en-US"/>
          </a:p>
        </p:txBody>
      </p:sp>
    </p:spTree>
    <p:extLst>
      <p:ext uri="{BB962C8B-B14F-4D97-AF65-F5344CB8AC3E}">
        <p14:creationId xmlns:p14="http://schemas.microsoft.com/office/powerpoint/2010/main" val="960567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위 자연어 질의에 대한 </a:t>
            </a:r>
            <a:r>
              <a:rPr lang="en-US" altLang="ko-KR" dirty="0"/>
              <a:t>Parse </a:t>
            </a:r>
            <a:r>
              <a:rPr lang="ko-KR" altLang="en-US" dirty="0"/>
              <a:t>결과는 아래와 같습니다</a:t>
            </a:r>
            <a:r>
              <a:rPr lang="en-US" altLang="ko-KR" dirty="0"/>
              <a:t>. </a:t>
            </a:r>
            <a:r>
              <a:rPr lang="ko-KR" altLang="en-US" dirty="0"/>
              <a:t>적절한 변수와 해당 변수들끼리 논리 연산자를 사용하여 제약 조건을 작성하고</a:t>
            </a:r>
            <a:r>
              <a:rPr lang="en-US" altLang="ko-KR" dirty="0"/>
              <a:t>,</a:t>
            </a:r>
          </a:p>
          <a:p>
            <a:r>
              <a:rPr lang="ko-KR" altLang="en-US" dirty="0"/>
              <a:t>해당 제약 조건을 </a:t>
            </a:r>
            <a:r>
              <a:rPr lang="en-US" altLang="ko-KR" dirty="0"/>
              <a:t>CNF</a:t>
            </a:r>
            <a:r>
              <a:rPr lang="ko-KR" altLang="en-US" dirty="0"/>
              <a:t>표기로 변환하여 최종적인 제약식을 생성하게 됩니다</a:t>
            </a:r>
            <a:r>
              <a:rPr lang="en-US" altLang="ko-KR" dirty="0"/>
              <a:t>. </a:t>
            </a:r>
            <a:r>
              <a:rPr lang="ko-KR" altLang="en-US" dirty="0"/>
              <a:t>결국 자연어로 작성되었던 파이는 이와 같이 논리 합들의 논리 곱 형태로 표현되게 되고</a:t>
            </a:r>
            <a:r>
              <a:rPr lang="en-US" altLang="ko-KR" dirty="0"/>
              <a:t>, </a:t>
            </a:r>
            <a:r>
              <a:rPr lang="ko-KR" altLang="en-US" dirty="0"/>
              <a:t>이 파이를 참이 되게 하는 변수 값들을 찾는 것으로 이 자연어 질의가 </a:t>
            </a:r>
            <a:r>
              <a:rPr lang="ko-KR" altLang="en-US" dirty="0" err="1"/>
              <a:t>파싱되게</a:t>
            </a:r>
            <a:r>
              <a:rPr lang="ko-KR" altLang="en-US" dirty="0"/>
              <a:t> 됩니다</a:t>
            </a:r>
            <a:r>
              <a:rPr lang="en-US" altLang="ko-KR" dirty="0"/>
              <a:t>. </a:t>
            </a:r>
            <a:r>
              <a:rPr lang="en-US" altLang="ko-KR" sz="1800" b="0" i="0" u="none" strike="noStrike" baseline="0" dirty="0">
                <a:latin typeface="Tahoma" panose="020B0604030504040204" pitchFamily="34" charset="0"/>
              </a:rPr>
              <a:t>conjunctive normal forms (CNFs),</a:t>
            </a:r>
            <a:endParaRPr lang="en-US" altLang="ko-KR" dirty="0"/>
          </a:p>
        </p:txBody>
      </p:sp>
      <p:sp>
        <p:nvSpPr>
          <p:cNvPr id="4" name="슬라이드 번호 개체 틀 3"/>
          <p:cNvSpPr>
            <a:spLocks noGrp="1"/>
          </p:cNvSpPr>
          <p:nvPr>
            <p:ph type="sldNum" sz="quarter" idx="5"/>
          </p:nvPr>
        </p:nvSpPr>
        <p:spPr/>
        <p:txBody>
          <a:bodyPr/>
          <a:lstStyle/>
          <a:p>
            <a:fld id="{6864EAC4-6882-4D5C-AC2C-2EF4643A2A36}" type="slidenum">
              <a:rPr lang="ko-KR" altLang="en-US" smtClean="0"/>
              <a:t>12</a:t>
            </a:fld>
            <a:endParaRPr lang="ko-KR" altLang="en-US"/>
          </a:p>
        </p:txBody>
      </p:sp>
    </p:spTree>
    <p:extLst>
      <p:ext uri="{BB962C8B-B14F-4D97-AF65-F5344CB8AC3E}">
        <p14:creationId xmlns:p14="http://schemas.microsoft.com/office/powerpoint/2010/main" val="1070201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자연어 문장을 </a:t>
            </a:r>
            <a:r>
              <a:rPr lang="en-US" altLang="ko-KR" dirty="0"/>
              <a:t>SAT </a:t>
            </a:r>
            <a:r>
              <a:rPr lang="ko-KR" altLang="en-US" dirty="0"/>
              <a:t>포맷 자세히 </a:t>
            </a:r>
            <a:r>
              <a:rPr lang="en-US" altLang="ko-KR" dirty="0"/>
              <a:t>CNF </a:t>
            </a:r>
            <a:r>
              <a:rPr lang="ko-KR" altLang="en-US" dirty="0"/>
              <a:t>포맷으로 변환한 이후에</a:t>
            </a:r>
            <a:r>
              <a:rPr lang="en-US" altLang="ko-KR" dirty="0"/>
              <a:t>, </a:t>
            </a:r>
            <a:r>
              <a:rPr lang="ko-KR" altLang="en-US" dirty="0"/>
              <a:t>저자들은 이 </a:t>
            </a:r>
            <a:r>
              <a:rPr lang="en-US" altLang="ko-KR" dirty="0"/>
              <a:t>Parse</a:t>
            </a:r>
            <a:r>
              <a:rPr lang="ko-KR" altLang="en-US" dirty="0"/>
              <a:t>를 완료한 </a:t>
            </a:r>
            <a:r>
              <a:rPr lang="en-US" altLang="ko-KR" dirty="0"/>
              <a:t>LLM</a:t>
            </a:r>
            <a:r>
              <a:rPr lang="ko-KR" altLang="en-US" dirty="0"/>
              <a:t>들을 사용하여 정답이 될 가능성이 높은 해를 작성하는 것이 가능하다는 것을 발견했다고 주장합니다</a:t>
            </a:r>
            <a:r>
              <a:rPr lang="en-US" altLang="ko-KR" dirty="0"/>
              <a:t>.</a:t>
            </a:r>
          </a:p>
          <a:p>
            <a:r>
              <a:rPr lang="ko-KR" altLang="en-US" dirty="0"/>
              <a:t>이는 별다른 과정 없이 자연어 질의를 통해서 초기 답변을 생성하는 것이 가능하다고 합니다</a:t>
            </a:r>
            <a:r>
              <a:rPr lang="en-US" altLang="ko-KR" dirty="0"/>
              <a:t>.</a:t>
            </a:r>
          </a:p>
        </p:txBody>
      </p:sp>
      <p:sp>
        <p:nvSpPr>
          <p:cNvPr id="4" name="슬라이드 번호 개체 틀 3"/>
          <p:cNvSpPr>
            <a:spLocks noGrp="1"/>
          </p:cNvSpPr>
          <p:nvPr>
            <p:ph type="sldNum" sz="quarter" idx="5"/>
          </p:nvPr>
        </p:nvSpPr>
        <p:spPr/>
        <p:txBody>
          <a:bodyPr/>
          <a:lstStyle/>
          <a:p>
            <a:fld id="{6864EAC4-6882-4D5C-AC2C-2EF4643A2A36}" type="slidenum">
              <a:rPr lang="ko-KR" altLang="en-US" smtClean="0"/>
              <a:t>13</a:t>
            </a:fld>
            <a:endParaRPr lang="ko-KR" altLang="en-US"/>
          </a:p>
        </p:txBody>
      </p:sp>
    </p:spTree>
    <p:extLst>
      <p:ext uri="{BB962C8B-B14F-4D97-AF65-F5344CB8AC3E}">
        <p14:creationId xmlns:p14="http://schemas.microsoft.com/office/powerpoint/2010/main" val="3206867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이 예시는 이전 </a:t>
            </a:r>
            <a:r>
              <a:rPr lang="en-US" altLang="ko-KR" dirty="0"/>
              <a:t>Parse</a:t>
            </a:r>
            <a:r>
              <a:rPr lang="ko-KR" altLang="en-US" dirty="0"/>
              <a:t>단계와 동일한 문제에 대한 예시인데</a:t>
            </a:r>
            <a:r>
              <a:rPr lang="en-US" altLang="ko-KR" dirty="0"/>
              <a:t>, </a:t>
            </a:r>
            <a:r>
              <a:rPr lang="ko-KR" altLang="en-US" dirty="0"/>
              <a:t>하이라이트 된 부분을 보시면 위와 같이 간단히 자연어로 질의를 진행하고</a:t>
            </a:r>
            <a:r>
              <a:rPr lang="en-US" altLang="ko-KR" dirty="0"/>
              <a:t>, </a:t>
            </a:r>
            <a:r>
              <a:rPr lang="ko-KR" altLang="en-US" dirty="0"/>
              <a:t>해당 방식으로 질의했을 때 </a:t>
            </a:r>
            <a:r>
              <a:rPr lang="en-US" altLang="ko-KR" dirty="0"/>
              <a:t>LLM</a:t>
            </a:r>
            <a:r>
              <a:rPr lang="ko-KR" altLang="en-US" dirty="0"/>
              <a:t>이 제공하는 값을 정답이 될 가능성이 존재하는 값으로</a:t>
            </a:r>
            <a:r>
              <a:rPr lang="en-US" altLang="ko-KR" dirty="0"/>
              <a:t>, </a:t>
            </a:r>
            <a:r>
              <a:rPr lang="ko-KR" altLang="en-US" dirty="0"/>
              <a:t>즉 초기치로 사용한다고 합니다</a:t>
            </a:r>
            <a:r>
              <a:rPr lang="en-US" altLang="ko-KR" dirty="0"/>
              <a:t>. </a:t>
            </a:r>
            <a:r>
              <a:rPr lang="ko-KR" altLang="en-US" dirty="0"/>
              <a:t>논문에서는 이 초기치 생성에 관해서 </a:t>
            </a:r>
            <a:r>
              <a:rPr lang="en-US" altLang="ko-KR" dirty="0"/>
              <a:t>LLM </a:t>
            </a:r>
            <a:r>
              <a:rPr lang="ko-KR" altLang="en-US" dirty="0"/>
              <a:t>자체의 </a:t>
            </a:r>
            <a:r>
              <a:rPr lang="en-US" altLang="ko-KR" dirty="0"/>
              <a:t>Context Learning</a:t>
            </a:r>
            <a:r>
              <a:rPr lang="ko-KR" altLang="en-US" dirty="0"/>
              <a:t>만으로는 논리적 추론 과정에서 오류가 발생했던 것처럼 </a:t>
            </a:r>
            <a:r>
              <a:rPr lang="en-US" altLang="ko-KR" dirty="0"/>
              <a:t>LLM</a:t>
            </a:r>
            <a:r>
              <a:rPr lang="ko-KR" altLang="en-US" dirty="0"/>
              <a:t>이 생각하기에는 정답이지만</a:t>
            </a:r>
            <a:r>
              <a:rPr lang="en-US" altLang="ko-KR" dirty="0"/>
              <a:t>, </a:t>
            </a:r>
            <a:r>
              <a:rPr lang="ko-KR" altLang="en-US" dirty="0"/>
              <a:t>실제로는 오류가 포함되어 있을 수 있어 마지막 </a:t>
            </a:r>
            <a:r>
              <a:rPr lang="en-US" altLang="ko-KR" dirty="0"/>
              <a:t>3</a:t>
            </a:r>
            <a:r>
              <a:rPr lang="ko-KR" altLang="en-US" dirty="0"/>
              <a:t>번째 단계인 정제 단계가 필요하다고 주장합니다</a:t>
            </a:r>
            <a:r>
              <a:rPr lang="en-US" altLang="ko-KR" dirty="0"/>
              <a:t>. </a:t>
            </a:r>
            <a:r>
              <a:rPr lang="ko-KR" altLang="en-US" dirty="0"/>
              <a:t>실제로 여기에서도 생성한 초기 결과치에서도 </a:t>
            </a:r>
            <a:r>
              <a:rPr lang="en-US" altLang="ko-KR" dirty="0"/>
              <a:t>1</a:t>
            </a:r>
            <a:r>
              <a:rPr lang="ko-KR" altLang="en-US" dirty="0"/>
              <a:t>번이 잘못되었음을 확인할 수 있습니다</a:t>
            </a:r>
            <a:r>
              <a:rPr lang="en-US" altLang="ko-KR" dirty="0"/>
              <a:t>.</a:t>
            </a:r>
          </a:p>
        </p:txBody>
      </p:sp>
      <p:sp>
        <p:nvSpPr>
          <p:cNvPr id="4" name="슬라이드 번호 개체 틀 3"/>
          <p:cNvSpPr>
            <a:spLocks noGrp="1"/>
          </p:cNvSpPr>
          <p:nvPr>
            <p:ph type="sldNum" sz="quarter" idx="5"/>
          </p:nvPr>
        </p:nvSpPr>
        <p:spPr/>
        <p:txBody>
          <a:bodyPr/>
          <a:lstStyle/>
          <a:p>
            <a:fld id="{6864EAC4-6882-4D5C-AC2C-2EF4643A2A36}" type="slidenum">
              <a:rPr lang="ko-KR" altLang="en-US" smtClean="0"/>
              <a:t>14</a:t>
            </a:fld>
            <a:endParaRPr lang="ko-KR" altLang="en-US"/>
          </a:p>
        </p:txBody>
      </p:sp>
    </p:spTree>
    <p:extLst>
      <p:ext uri="{BB962C8B-B14F-4D97-AF65-F5344CB8AC3E}">
        <p14:creationId xmlns:p14="http://schemas.microsoft.com/office/powerpoint/2010/main" val="3270183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마지막 정제 단계에서는 앞에서 생성한 초기 </a:t>
            </a:r>
            <a:r>
              <a:rPr lang="en-US" altLang="ko-KR" dirty="0"/>
              <a:t>solution</a:t>
            </a:r>
            <a:r>
              <a:rPr lang="ko-KR" altLang="en-US" dirty="0"/>
              <a:t>을 정제하여 모든 조건을 만족시키도록 하는 것이 목적이기 때문에</a:t>
            </a:r>
            <a:r>
              <a:rPr lang="en-US" altLang="ko-KR" dirty="0"/>
              <a:t>, </a:t>
            </a:r>
            <a:r>
              <a:rPr lang="ko-KR" altLang="en-US" dirty="0"/>
              <a:t>기존에 조건을 만족했냐 </a:t>
            </a:r>
            <a:r>
              <a:rPr lang="ko-KR" altLang="en-US" dirty="0" err="1"/>
              <a:t>안했느냐만을</a:t>
            </a:r>
            <a:r>
              <a:rPr lang="ko-KR" altLang="en-US" dirty="0"/>
              <a:t> 판단하던 </a:t>
            </a:r>
            <a:r>
              <a:rPr lang="en-US" altLang="ko-KR" dirty="0"/>
              <a:t>SAT </a:t>
            </a:r>
            <a:r>
              <a:rPr lang="en-US" altLang="ko-KR" dirty="0" err="1"/>
              <a:t>proble</a:t>
            </a:r>
            <a:r>
              <a:rPr lang="ko-KR" altLang="en-US" dirty="0"/>
              <a:t>에서 몇 개의 절이 </a:t>
            </a:r>
            <a:r>
              <a:rPr lang="ko-KR" altLang="en-US" dirty="0" err="1"/>
              <a:t>만족되었느냐까지</a:t>
            </a:r>
            <a:r>
              <a:rPr lang="ko-KR" altLang="en-US" dirty="0"/>
              <a:t> 판단이 가능하도록 해서 최적화 형태로 사용할 수 있도록 </a:t>
            </a:r>
            <a:r>
              <a:rPr lang="en-US" altLang="ko-KR" dirty="0"/>
              <a:t>SAT </a:t>
            </a:r>
            <a:r>
              <a:rPr lang="ko-KR" altLang="en-US" dirty="0"/>
              <a:t>문제를 </a:t>
            </a:r>
            <a:r>
              <a:rPr lang="en-US" altLang="ko-KR" dirty="0" err="1"/>
              <a:t>MaxSAT</a:t>
            </a:r>
            <a:r>
              <a:rPr lang="en-US" altLang="ko-KR" dirty="0"/>
              <a:t> </a:t>
            </a:r>
            <a:r>
              <a:rPr lang="ko-KR" altLang="en-US" dirty="0"/>
              <a:t>문제로 변환해주게 됩니다</a:t>
            </a:r>
            <a:r>
              <a:rPr lang="en-US" altLang="ko-KR" dirty="0"/>
              <a:t>.</a:t>
            </a:r>
          </a:p>
          <a:p>
            <a:endParaRPr lang="en-US" altLang="ko-KR" dirty="0"/>
          </a:p>
          <a:p>
            <a:r>
              <a:rPr lang="ko-KR" altLang="en-US" dirty="0"/>
              <a:t>이를 위해서 새로운 계수 개념을 도입하는데</a:t>
            </a:r>
            <a:r>
              <a:rPr lang="en-US" altLang="ko-KR" dirty="0"/>
              <a:t>, </a:t>
            </a:r>
            <a:r>
              <a:rPr lang="ko-KR" altLang="en-US" dirty="0"/>
              <a:t>이 계수는 각 절에서 각 변수의 조건에 대한 정보입니다</a:t>
            </a:r>
            <a:r>
              <a:rPr lang="en-US" altLang="ko-KR" dirty="0"/>
              <a:t>. </a:t>
            </a:r>
            <a:r>
              <a:rPr lang="ko-KR" altLang="en-US" dirty="0"/>
              <a:t>이번 논문에서 다루고자 하는 문제들은 전부 이진 탐색 문제들이기 때문에</a:t>
            </a:r>
            <a:r>
              <a:rPr lang="en-US" altLang="ko-KR" dirty="0"/>
              <a:t>, </a:t>
            </a:r>
            <a:r>
              <a:rPr lang="ko-KR" altLang="en-US" dirty="0"/>
              <a:t>변수들이 가질 수 있는 값이 </a:t>
            </a:r>
            <a:r>
              <a:rPr lang="en-US" altLang="ko-KR" dirty="0"/>
              <a:t>-1 </a:t>
            </a:r>
            <a:r>
              <a:rPr lang="ko-KR" altLang="en-US" dirty="0"/>
              <a:t>이거나 </a:t>
            </a:r>
            <a:r>
              <a:rPr lang="en-US" altLang="ko-KR" dirty="0"/>
              <a:t>1</a:t>
            </a:r>
            <a:r>
              <a:rPr lang="ko-KR" altLang="en-US" dirty="0"/>
              <a:t>로 생각할 수 있습니다</a:t>
            </a:r>
            <a:r>
              <a:rPr lang="en-US" altLang="ko-KR" dirty="0"/>
              <a:t>. </a:t>
            </a:r>
            <a:r>
              <a:rPr lang="ko-KR" altLang="en-US" dirty="0"/>
              <a:t>그리고 </a:t>
            </a:r>
            <a:r>
              <a:rPr lang="en-US" altLang="ko-KR" dirty="0" err="1"/>
              <a:t>cij</a:t>
            </a:r>
            <a:r>
              <a:rPr lang="ko-KR" altLang="en-US" dirty="0"/>
              <a:t>라고 하는 것은 </a:t>
            </a:r>
            <a:r>
              <a:rPr lang="en-US" altLang="ko-KR" dirty="0" err="1"/>
              <a:t>i</a:t>
            </a:r>
            <a:r>
              <a:rPr lang="ko-KR" altLang="en-US" dirty="0"/>
              <a:t>번째 변수가 </a:t>
            </a:r>
            <a:r>
              <a:rPr lang="en-US" altLang="ko-KR" dirty="0"/>
              <a:t>j</a:t>
            </a:r>
            <a:r>
              <a:rPr lang="ko-KR" altLang="en-US" dirty="0"/>
              <a:t>번째 절에서 어떤 조건인지를 나타내는 것인데</a:t>
            </a:r>
            <a:r>
              <a:rPr lang="en-US" altLang="ko-KR" dirty="0"/>
              <a:t>, </a:t>
            </a:r>
            <a:r>
              <a:rPr lang="ko-KR" altLang="en-US" dirty="0"/>
              <a:t>아래 예시에서 보시면 첫번째 절에서 첫번째 변수가 참이여야 하므로 </a:t>
            </a:r>
            <a:r>
              <a:rPr lang="en-US" altLang="ko-KR" dirty="0"/>
              <a:t>c11</a:t>
            </a:r>
            <a:r>
              <a:rPr lang="ko-KR" altLang="en-US" dirty="0"/>
              <a:t>은 </a:t>
            </a:r>
            <a:r>
              <a:rPr lang="en-US" altLang="ko-KR" dirty="0"/>
              <a:t>1, </a:t>
            </a:r>
            <a:r>
              <a:rPr lang="ko-KR" altLang="en-US" dirty="0"/>
              <a:t>첫번째 절에서 </a:t>
            </a:r>
            <a:r>
              <a:rPr lang="ko-KR" altLang="en-US" dirty="0" err="1"/>
              <a:t>두번재</a:t>
            </a:r>
            <a:r>
              <a:rPr lang="ko-KR" altLang="en-US" dirty="0"/>
              <a:t> 변수가 </a:t>
            </a:r>
            <a:r>
              <a:rPr lang="ko-KR" altLang="en-US" dirty="0" err="1"/>
              <a:t>거짓이어야므로</a:t>
            </a:r>
            <a:r>
              <a:rPr lang="ko-KR" altLang="en-US" dirty="0"/>
              <a:t> </a:t>
            </a:r>
            <a:r>
              <a:rPr lang="en-US" altLang="ko-KR" dirty="0"/>
              <a:t>c21</a:t>
            </a:r>
            <a:r>
              <a:rPr lang="ko-KR" altLang="en-US" dirty="0"/>
              <a:t>은 </a:t>
            </a:r>
            <a:r>
              <a:rPr lang="en-US" altLang="ko-KR" dirty="0"/>
              <a:t>-1 </a:t>
            </a:r>
            <a:r>
              <a:rPr lang="ko-KR" altLang="en-US" dirty="0"/>
              <a:t>등등으로 표현이 가능해집니다</a:t>
            </a:r>
            <a:r>
              <a:rPr lang="en-US" altLang="ko-KR" dirty="0"/>
              <a:t>.</a:t>
            </a:r>
          </a:p>
        </p:txBody>
      </p:sp>
      <p:sp>
        <p:nvSpPr>
          <p:cNvPr id="4" name="슬라이드 번호 개체 틀 3"/>
          <p:cNvSpPr>
            <a:spLocks noGrp="1"/>
          </p:cNvSpPr>
          <p:nvPr>
            <p:ph type="sldNum" sz="quarter" idx="5"/>
          </p:nvPr>
        </p:nvSpPr>
        <p:spPr/>
        <p:txBody>
          <a:bodyPr/>
          <a:lstStyle/>
          <a:p>
            <a:fld id="{6864EAC4-6882-4D5C-AC2C-2EF4643A2A36}" type="slidenum">
              <a:rPr lang="ko-KR" altLang="en-US" smtClean="0"/>
              <a:t>15</a:t>
            </a:fld>
            <a:endParaRPr lang="ko-KR" altLang="en-US"/>
          </a:p>
        </p:txBody>
      </p:sp>
    </p:spTree>
    <p:extLst>
      <p:ext uri="{BB962C8B-B14F-4D97-AF65-F5344CB8AC3E}">
        <p14:creationId xmlns:p14="http://schemas.microsoft.com/office/powerpoint/2010/main" val="3584582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따라서 </a:t>
            </a:r>
            <a:r>
              <a:rPr lang="en-US" altLang="ko-KR" dirty="0"/>
              <a:t>CNF </a:t>
            </a:r>
            <a:r>
              <a:rPr lang="ko-KR" altLang="en-US" dirty="0"/>
              <a:t>표기에서 이 식과 같이 </a:t>
            </a:r>
            <a:r>
              <a:rPr lang="en-US" altLang="ko-KR" dirty="0" err="1"/>
              <a:t>MaxSAT</a:t>
            </a:r>
            <a:r>
              <a:rPr lang="en-US" altLang="ko-KR" dirty="0"/>
              <a:t> </a:t>
            </a:r>
            <a:r>
              <a:rPr lang="ko-KR" altLang="en-US" dirty="0"/>
              <a:t>형태로 변환이 가능해지고</a:t>
            </a:r>
            <a:r>
              <a:rPr lang="en-US" altLang="ko-KR" dirty="0"/>
              <a:t>, </a:t>
            </a:r>
            <a:r>
              <a:rPr lang="ko-KR" altLang="en-US" dirty="0"/>
              <a:t>변환 이전과 이후가 완전히 동일한 의미를 가지게 됩니다</a:t>
            </a:r>
            <a:r>
              <a:rPr lang="en-US" altLang="ko-KR" dirty="0"/>
              <a:t>. </a:t>
            </a:r>
          </a:p>
          <a:p>
            <a:endParaRPr lang="en-US" altLang="ko-KR" dirty="0"/>
          </a:p>
          <a:p>
            <a:r>
              <a:rPr lang="ko-KR" altLang="en-US" dirty="0"/>
              <a:t>결과적으로 이 논문에서는 모든 절을 만족하도록 하는 것이 목표이므로</a:t>
            </a:r>
            <a:r>
              <a:rPr lang="en-US" altLang="ko-KR" dirty="0"/>
              <a:t>, </a:t>
            </a:r>
            <a:r>
              <a:rPr lang="ko-KR" altLang="en-US" dirty="0"/>
              <a:t>현재 변수 값 매핑이 얼마나 정확한지</a:t>
            </a:r>
            <a:r>
              <a:rPr lang="en-US" altLang="ko-KR" dirty="0"/>
              <a:t>, </a:t>
            </a:r>
            <a:r>
              <a:rPr lang="ko-KR" altLang="en-US" dirty="0"/>
              <a:t>다시 말해 얼마나 조건을 만족하는지를 확인해야 하므로</a:t>
            </a:r>
            <a:r>
              <a:rPr lang="en-US" altLang="ko-KR" dirty="0"/>
              <a:t>, Loss</a:t>
            </a:r>
            <a:r>
              <a:rPr lang="ko-KR" altLang="en-US" dirty="0"/>
              <a:t>를 정의합니다</a:t>
            </a:r>
            <a:r>
              <a:rPr lang="en-US" altLang="ko-KR" dirty="0"/>
              <a:t>. </a:t>
            </a:r>
            <a:r>
              <a:rPr lang="ko-KR" altLang="en-US" dirty="0"/>
              <a:t>여기서 </a:t>
            </a:r>
            <a:r>
              <a:rPr lang="en-US" altLang="ko-KR" dirty="0" err="1"/>
              <a:t>mj</a:t>
            </a:r>
            <a:r>
              <a:rPr lang="ko-KR" altLang="en-US" dirty="0"/>
              <a:t>라고 하는 값은 </a:t>
            </a:r>
            <a:r>
              <a:rPr lang="en-US" altLang="ko-KR" dirty="0"/>
              <a:t>j</a:t>
            </a:r>
            <a:r>
              <a:rPr lang="ko-KR" altLang="en-US" dirty="0"/>
              <a:t>번째 절에 있는 변수의 개수이므로</a:t>
            </a:r>
            <a:r>
              <a:rPr lang="en-US" altLang="ko-KR" dirty="0"/>
              <a:t>, </a:t>
            </a:r>
            <a:r>
              <a:rPr lang="ko-KR" altLang="en-US" dirty="0"/>
              <a:t>만약 계수와 변수의 값이 동일하게 되면 </a:t>
            </a:r>
            <a:r>
              <a:rPr lang="en-US" altLang="ko-KR" dirty="0"/>
              <a:t>Loss </a:t>
            </a:r>
            <a:r>
              <a:rPr lang="en-US" altLang="ko-KR" dirty="0" err="1"/>
              <a:t>functio</a:t>
            </a:r>
            <a:r>
              <a:rPr lang="ko-KR" altLang="en-US" dirty="0"/>
              <a:t>은 </a:t>
            </a:r>
            <a:r>
              <a:rPr lang="en-US" altLang="ko-KR" dirty="0"/>
              <a:t>0, </a:t>
            </a:r>
            <a:r>
              <a:rPr lang="ko-KR" altLang="en-US" dirty="0"/>
              <a:t>계수와 변수의 값이 전부 다 다르게 되면 </a:t>
            </a:r>
            <a:r>
              <a:rPr lang="en-US" altLang="ko-KR" dirty="0"/>
              <a:t>Loss function</a:t>
            </a:r>
            <a:r>
              <a:rPr lang="ko-KR" altLang="en-US" dirty="0"/>
              <a:t>은 </a:t>
            </a:r>
            <a:r>
              <a:rPr lang="en-US" altLang="ko-KR" dirty="0"/>
              <a:t>1</a:t>
            </a:r>
            <a:r>
              <a:rPr lang="ko-KR" altLang="en-US" dirty="0"/>
              <a:t>이 되며 각 절에서 참의 값이 많아질수록 </a:t>
            </a:r>
            <a:r>
              <a:rPr lang="en-US" altLang="ko-KR" dirty="0"/>
              <a:t>0</a:t>
            </a:r>
            <a:r>
              <a:rPr lang="ko-KR" altLang="en-US" dirty="0"/>
              <a:t>에 수렴하도록 하는 손실함수가 구해집니다</a:t>
            </a:r>
            <a:r>
              <a:rPr lang="en-US" altLang="ko-KR" dirty="0"/>
              <a:t>. </a:t>
            </a:r>
          </a:p>
        </p:txBody>
      </p:sp>
      <p:sp>
        <p:nvSpPr>
          <p:cNvPr id="4" name="슬라이드 번호 개체 틀 3"/>
          <p:cNvSpPr>
            <a:spLocks noGrp="1"/>
          </p:cNvSpPr>
          <p:nvPr>
            <p:ph type="sldNum" sz="quarter" idx="5"/>
          </p:nvPr>
        </p:nvSpPr>
        <p:spPr/>
        <p:txBody>
          <a:bodyPr/>
          <a:lstStyle/>
          <a:p>
            <a:fld id="{6864EAC4-6882-4D5C-AC2C-2EF4643A2A36}" type="slidenum">
              <a:rPr lang="ko-KR" altLang="en-US" smtClean="0"/>
              <a:t>16</a:t>
            </a:fld>
            <a:endParaRPr lang="ko-KR" altLang="en-US"/>
          </a:p>
        </p:txBody>
      </p:sp>
    </p:spTree>
    <p:extLst>
      <p:ext uri="{BB962C8B-B14F-4D97-AF65-F5344CB8AC3E}">
        <p14:creationId xmlns:p14="http://schemas.microsoft.com/office/powerpoint/2010/main" val="1835085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이론적으로는 </a:t>
            </a:r>
            <a:r>
              <a:rPr lang="en-US" altLang="ko-KR" dirty="0"/>
              <a:t>SAT</a:t>
            </a:r>
            <a:r>
              <a:rPr lang="ko-KR" altLang="en-US" dirty="0"/>
              <a:t>문제를 풀 때에는 이산변수를 사용하지만</a:t>
            </a:r>
            <a:r>
              <a:rPr lang="en-US" altLang="ko-KR" dirty="0"/>
              <a:t>, </a:t>
            </a:r>
            <a:r>
              <a:rPr lang="ko-KR" altLang="en-US" dirty="0"/>
              <a:t>실제 </a:t>
            </a:r>
            <a:r>
              <a:rPr lang="en-US" altLang="ko-KR" dirty="0"/>
              <a:t>Layer</a:t>
            </a:r>
            <a:r>
              <a:rPr lang="ko-KR" altLang="en-US" dirty="0"/>
              <a:t>를 사용할 때에는 실수형 값을 사용해야 하므로</a:t>
            </a:r>
            <a:r>
              <a:rPr lang="en-US" altLang="ko-KR" dirty="0"/>
              <a:t>, </a:t>
            </a:r>
            <a:r>
              <a:rPr lang="ko-KR" altLang="en-US" dirty="0"/>
              <a:t>앞에서 봤던 식을 연속형 변수로 확장한 식입니다</a:t>
            </a:r>
            <a:r>
              <a:rPr lang="en-US" altLang="ko-KR" dirty="0"/>
              <a:t>. </a:t>
            </a:r>
            <a:r>
              <a:rPr lang="ko-KR" altLang="en-US" dirty="0"/>
              <a:t>따라서 최종적인 </a:t>
            </a:r>
            <a:r>
              <a:rPr lang="en-US" altLang="ko-KR" dirty="0"/>
              <a:t>Loss function</a:t>
            </a:r>
            <a:r>
              <a:rPr lang="ko-KR" altLang="en-US" dirty="0"/>
              <a:t>은 전역최적해가 존재하는 형태이며</a:t>
            </a:r>
            <a:r>
              <a:rPr lang="en-US" altLang="ko-KR" dirty="0"/>
              <a:t>, vi</a:t>
            </a:r>
            <a:r>
              <a:rPr lang="ko-KR" altLang="en-US" dirty="0"/>
              <a:t>번째 변수에 대한 기울기는 이와 같이 표현할 수 있습니다</a:t>
            </a:r>
            <a:r>
              <a:rPr lang="en-US" altLang="ko-KR" dirty="0"/>
              <a:t>.</a:t>
            </a:r>
          </a:p>
          <a:p>
            <a:endParaRPr lang="en-US" altLang="ko-KR" dirty="0"/>
          </a:p>
          <a:p>
            <a:r>
              <a:rPr lang="ko-KR" altLang="en-US" dirty="0"/>
              <a:t>따라서 </a:t>
            </a:r>
            <a:r>
              <a:rPr lang="en-US" altLang="ko-KR" dirty="0" err="1"/>
              <a:t>MaxSAT</a:t>
            </a:r>
            <a:r>
              <a:rPr lang="en-US" altLang="ko-KR" dirty="0"/>
              <a:t> </a:t>
            </a:r>
            <a:r>
              <a:rPr lang="ko-KR" altLang="en-US" dirty="0"/>
              <a:t>조건</a:t>
            </a:r>
            <a:r>
              <a:rPr lang="en-US" altLang="ko-KR" dirty="0"/>
              <a:t>, </a:t>
            </a:r>
            <a:r>
              <a:rPr lang="ko-KR" altLang="en-US" dirty="0"/>
              <a:t>그리고 </a:t>
            </a:r>
            <a:r>
              <a:rPr lang="ko-KR" altLang="en-US" dirty="0" err="1"/>
              <a:t>변수값들이</a:t>
            </a:r>
            <a:r>
              <a:rPr lang="ko-KR" altLang="en-US" dirty="0"/>
              <a:t> 존재하게 된다면</a:t>
            </a:r>
            <a:r>
              <a:rPr lang="en-US" altLang="ko-KR" dirty="0"/>
              <a:t>, </a:t>
            </a:r>
            <a:r>
              <a:rPr lang="ko-KR" altLang="en-US" dirty="0"/>
              <a:t>각 변수에 대한 기울기와 각 절에 대한 손실함수를 사용할 수 있게 됩니다</a:t>
            </a:r>
            <a:r>
              <a:rPr lang="en-US" altLang="ko-KR" dirty="0"/>
              <a:t>.</a:t>
            </a:r>
          </a:p>
        </p:txBody>
      </p:sp>
      <p:sp>
        <p:nvSpPr>
          <p:cNvPr id="4" name="슬라이드 번호 개체 틀 3"/>
          <p:cNvSpPr>
            <a:spLocks noGrp="1"/>
          </p:cNvSpPr>
          <p:nvPr>
            <p:ph type="sldNum" sz="quarter" idx="5"/>
          </p:nvPr>
        </p:nvSpPr>
        <p:spPr/>
        <p:txBody>
          <a:bodyPr/>
          <a:lstStyle/>
          <a:p>
            <a:fld id="{6864EAC4-6882-4D5C-AC2C-2EF4643A2A36}" type="slidenum">
              <a:rPr lang="ko-KR" altLang="en-US" smtClean="0"/>
              <a:t>17</a:t>
            </a:fld>
            <a:endParaRPr lang="ko-KR" altLang="en-US"/>
          </a:p>
        </p:txBody>
      </p:sp>
    </p:spTree>
    <p:extLst>
      <p:ext uri="{BB962C8B-B14F-4D97-AF65-F5344CB8AC3E}">
        <p14:creationId xmlns:p14="http://schemas.microsoft.com/office/powerpoint/2010/main" val="1556040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새롭게 정의한 </a:t>
            </a:r>
            <a:r>
              <a:rPr lang="en-US" altLang="ko-KR" dirty="0"/>
              <a:t>Logic Layer </a:t>
            </a:r>
            <a:r>
              <a:rPr lang="en-US" altLang="ko-KR" dirty="0" err="1"/>
              <a:t>DiLA</a:t>
            </a:r>
            <a:r>
              <a:rPr lang="ko-KR" altLang="en-US" dirty="0"/>
              <a:t>는 논문에 따르면 </a:t>
            </a:r>
            <a:r>
              <a:rPr lang="en-US" altLang="ko-KR" dirty="0"/>
              <a:t>Fully Connected Layer</a:t>
            </a:r>
            <a:r>
              <a:rPr lang="ko-KR" altLang="en-US" dirty="0"/>
              <a:t>와 유사하지만 몇가지 차이점이 존재한다고 합니다</a:t>
            </a:r>
            <a:r>
              <a:rPr lang="en-US" altLang="ko-KR" dirty="0"/>
              <a:t>. </a:t>
            </a:r>
            <a:r>
              <a:rPr lang="ko-KR" altLang="en-US" dirty="0"/>
              <a:t>가장 먼저 </a:t>
            </a:r>
            <a:r>
              <a:rPr lang="en-US" altLang="ko-KR" dirty="0" err="1"/>
              <a:t>DiLA</a:t>
            </a:r>
            <a:r>
              <a:rPr lang="ko-KR" altLang="en-US" dirty="0"/>
              <a:t>는 </a:t>
            </a:r>
            <a:r>
              <a:rPr lang="en-US" altLang="ko-KR" dirty="0" err="1"/>
              <a:t>MaxSAT</a:t>
            </a:r>
            <a:r>
              <a:rPr lang="en-US" altLang="ko-KR" dirty="0"/>
              <a:t> </a:t>
            </a:r>
            <a:r>
              <a:rPr lang="ko-KR" altLang="en-US" dirty="0"/>
              <a:t>포맷으로 변경하는 과정에서 </a:t>
            </a:r>
            <a:r>
              <a:rPr lang="ko-KR" altLang="en-US" dirty="0" err="1"/>
              <a:t>계수값을</a:t>
            </a:r>
            <a:r>
              <a:rPr lang="ko-KR" altLang="en-US" dirty="0"/>
              <a:t> 전부 결정했기 때문에 파라미터에 해당하는 값은 전부 고정이 된 상태이고</a:t>
            </a:r>
            <a:r>
              <a:rPr lang="en-US" altLang="ko-KR" dirty="0"/>
              <a:t>, </a:t>
            </a:r>
            <a:r>
              <a:rPr lang="ko-KR" altLang="en-US" dirty="0"/>
              <a:t>각 절이 변수에 일부분만 연결되어 있다는 점이 </a:t>
            </a:r>
            <a:r>
              <a:rPr lang="en-US" altLang="ko-KR" dirty="0"/>
              <a:t>FC Layer</a:t>
            </a:r>
            <a:r>
              <a:rPr lang="ko-KR" altLang="en-US" dirty="0"/>
              <a:t>와 다르다고 합니다</a:t>
            </a:r>
            <a:r>
              <a:rPr lang="en-US" altLang="ko-KR" dirty="0"/>
              <a:t>.</a:t>
            </a:r>
          </a:p>
          <a:p>
            <a:endParaRPr lang="en-US" altLang="ko-KR" dirty="0"/>
          </a:p>
          <a:p>
            <a:r>
              <a:rPr lang="ko-KR" altLang="en-US" dirty="0"/>
              <a:t>이 </a:t>
            </a:r>
            <a:r>
              <a:rPr lang="en-US" altLang="ko-KR" dirty="0"/>
              <a:t>Logic Layer</a:t>
            </a:r>
            <a:r>
              <a:rPr lang="ko-KR" altLang="en-US" dirty="0"/>
              <a:t>의 순전파와 역전파를 통해 모든 절들을 만족시키는 변수의 값을 찾게 됩니다</a:t>
            </a:r>
            <a:r>
              <a:rPr lang="en-US" altLang="ko-KR" dirty="0"/>
              <a:t>.</a:t>
            </a:r>
            <a:endParaRPr lang="ko-KR" altLang="en-US" dirty="0"/>
          </a:p>
        </p:txBody>
      </p:sp>
      <p:sp>
        <p:nvSpPr>
          <p:cNvPr id="4" name="슬라이드 번호 개체 틀 3"/>
          <p:cNvSpPr>
            <a:spLocks noGrp="1"/>
          </p:cNvSpPr>
          <p:nvPr>
            <p:ph type="sldNum" sz="quarter" idx="5"/>
          </p:nvPr>
        </p:nvSpPr>
        <p:spPr/>
        <p:txBody>
          <a:bodyPr/>
          <a:lstStyle/>
          <a:p>
            <a:fld id="{6864EAC4-6882-4D5C-AC2C-2EF4643A2A36}" type="slidenum">
              <a:rPr lang="ko-KR" altLang="en-US" smtClean="0"/>
              <a:t>18</a:t>
            </a:fld>
            <a:endParaRPr lang="ko-KR" altLang="en-US"/>
          </a:p>
        </p:txBody>
      </p:sp>
    </p:spTree>
    <p:extLst>
      <p:ext uri="{BB962C8B-B14F-4D97-AF65-F5344CB8AC3E}">
        <p14:creationId xmlns:p14="http://schemas.microsoft.com/office/powerpoint/2010/main" val="969856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a:t>DiLA</a:t>
            </a:r>
            <a:r>
              <a:rPr lang="ko-KR" altLang="en-US" dirty="0"/>
              <a:t>의 </a:t>
            </a:r>
            <a:r>
              <a:rPr lang="en-US" altLang="ko-KR" dirty="0"/>
              <a:t>Refinement</a:t>
            </a:r>
            <a:r>
              <a:rPr lang="ko-KR" altLang="en-US" dirty="0"/>
              <a:t>과정은 </a:t>
            </a:r>
            <a:r>
              <a:rPr lang="en-US" altLang="ko-KR" dirty="0"/>
              <a:t>2step</a:t>
            </a:r>
            <a:r>
              <a:rPr lang="ko-KR" altLang="en-US" dirty="0"/>
              <a:t>을 반복적으로 진행하게 되는데</a:t>
            </a:r>
            <a:r>
              <a:rPr lang="en-US" altLang="ko-KR" dirty="0"/>
              <a:t>, </a:t>
            </a:r>
            <a:r>
              <a:rPr lang="ko-KR" altLang="en-US" dirty="0"/>
              <a:t>이 과정에서 최종적으로 구하고자 하는 값은 </a:t>
            </a:r>
            <a:r>
              <a:rPr lang="en-US" altLang="ko-KR" dirty="0"/>
              <a:t>v</a:t>
            </a:r>
            <a:r>
              <a:rPr lang="ko-KR" altLang="en-US" dirty="0"/>
              <a:t>라는 변수들의 값이므로</a:t>
            </a:r>
            <a:r>
              <a:rPr lang="en-US" altLang="ko-KR" dirty="0"/>
              <a:t>, step</a:t>
            </a:r>
            <a:r>
              <a:rPr lang="ko-KR" altLang="en-US" dirty="0"/>
              <a:t>을 반복하면서 </a:t>
            </a:r>
            <a:r>
              <a:rPr lang="en-US" altLang="ko-KR" dirty="0"/>
              <a:t>v</a:t>
            </a:r>
            <a:r>
              <a:rPr lang="ko-KR" altLang="en-US" dirty="0"/>
              <a:t>값을 업데이트해주고</a:t>
            </a:r>
            <a:r>
              <a:rPr lang="en-US" altLang="ko-KR" dirty="0"/>
              <a:t>, </a:t>
            </a:r>
            <a:r>
              <a:rPr lang="ko-KR" altLang="en-US" dirty="0"/>
              <a:t>조건들을 전부 만족하는지 확인하는 과정을 거치게 됩니다</a:t>
            </a:r>
            <a:r>
              <a:rPr lang="en-US" altLang="ko-KR" dirty="0"/>
              <a:t>.</a:t>
            </a:r>
          </a:p>
          <a:p>
            <a:endParaRPr lang="en-US" altLang="ko-KR" dirty="0"/>
          </a:p>
          <a:p>
            <a:r>
              <a:rPr lang="ko-KR" altLang="en-US" dirty="0"/>
              <a:t>가장 먼저 순전파에서는 지금 현재 가지고 있는 변수들의 값을 통해서 주어진 조건식들을 모두 만족하는지를 판단하는 것입니다</a:t>
            </a:r>
            <a:r>
              <a:rPr lang="en-US" altLang="ko-KR" dirty="0"/>
              <a:t>. 1</a:t>
            </a:r>
            <a:r>
              <a:rPr lang="ko-KR" altLang="en-US" dirty="0"/>
              <a:t>번 라인을 보시면 앞서 말씀드린 것처럼 </a:t>
            </a:r>
            <a:r>
              <a:rPr lang="en-US" altLang="ko-KR" dirty="0"/>
              <a:t>Logic Layer</a:t>
            </a:r>
            <a:r>
              <a:rPr lang="ko-KR" altLang="en-US" dirty="0"/>
              <a:t>에는 연속형 값이 </a:t>
            </a:r>
            <a:r>
              <a:rPr lang="en-US" altLang="ko-KR" dirty="0" err="1"/>
              <a:t>mappin</a:t>
            </a:r>
            <a:r>
              <a:rPr lang="ko-KR" altLang="en-US" dirty="0"/>
              <a:t>되어 있기 때문에 부호를 확인하여 각 변수들을 이진화 해주고 이 값들을 통해서 만약 조건식을 만족하면 최종식이 해당하는 </a:t>
            </a:r>
            <a:r>
              <a:rPr lang="ko-KR" altLang="en-US" dirty="0" err="1"/>
              <a:t>이산값들을</a:t>
            </a:r>
            <a:r>
              <a:rPr lang="ko-KR" altLang="en-US" dirty="0"/>
              <a:t> 가지게 하고</a:t>
            </a:r>
            <a:r>
              <a:rPr lang="en-US" altLang="ko-KR" dirty="0"/>
              <a:t>, </a:t>
            </a:r>
            <a:r>
              <a:rPr lang="ko-KR" altLang="en-US" dirty="0"/>
              <a:t>아니라면 역전파를 수행하도록 하게 됩니다</a:t>
            </a:r>
            <a:r>
              <a:rPr lang="en-US" altLang="ko-KR" dirty="0"/>
              <a:t>.</a:t>
            </a:r>
            <a:endParaRPr lang="ko-KR" altLang="en-US" dirty="0"/>
          </a:p>
        </p:txBody>
      </p:sp>
      <p:sp>
        <p:nvSpPr>
          <p:cNvPr id="4" name="슬라이드 번호 개체 틀 3"/>
          <p:cNvSpPr>
            <a:spLocks noGrp="1"/>
          </p:cNvSpPr>
          <p:nvPr>
            <p:ph type="sldNum" sz="quarter" idx="5"/>
          </p:nvPr>
        </p:nvSpPr>
        <p:spPr/>
        <p:txBody>
          <a:bodyPr/>
          <a:lstStyle/>
          <a:p>
            <a:fld id="{6864EAC4-6882-4D5C-AC2C-2EF4643A2A36}" type="slidenum">
              <a:rPr lang="ko-KR" altLang="en-US" smtClean="0"/>
              <a:t>19</a:t>
            </a:fld>
            <a:endParaRPr lang="ko-KR" altLang="en-US"/>
          </a:p>
        </p:txBody>
      </p:sp>
    </p:spTree>
    <p:extLst>
      <p:ext uri="{BB962C8B-B14F-4D97-AF65-F5344CB8AC3E}">
        <p14:creationId xmlns:p14="http://schemas.microsoft.com/office/powerpoint/2010/main" val="3824420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위 의사코드가 </a:t>
            </a:r>
            <a:r>
              <a:rPr lang="ko-KR" altLang="en-US" dirty="0" err="1"/>
              <a:t>역전파</a:t>
            </a:r>
            <a:r>
              <a:rPr lang="ko-KR" altLang="en-US" dirty="0"/>
              <a:t> 과정을 의미하는데</a:t>
            </a:r>
            <a:r>
              <a:rPr lang="en-US" altLang="ko-KR" dirty="0"/>
              <a:t>, </a:t>
            </a:r>
            <a:r>
              <a:rPr lang="ko-KR" altLang="en-US" dirty="0"/>
              <a:t>만약 이전 </a:t>
            </a:r>
            <a:r>
              <a:rPr lang="ko-KR" altLang="en-US" dirty="0" err="1"/>
              <a:t>순전파</a:t>
            </a:r>
            <a:r>
              <a:rPr lang="ko-KR" altLang="en-US" dirty="0"/>
              <a:t> 과정에서 단 하나라도 절을 만족하지 않는 경우가 존재한다면</a:t>
            </a:r>
            <a:r>
              <a:rPr lang="en-US" altLang="ko-KR" dirty="0"/>
              <a:t>, </a:t>
            </a:r>
            <a:r>
              <a:rPr lang="ko-KR" altLang="en-US" dirty="0"/>
              <a:t>이전의 순전파와 동일하게 </a:t>
            </a:r>
            <a:r>
              <a:rPr lang="ko-KR" altLang="en-US" dirty="0" err="1"/>
              <a:t>이산값으로</a:t>
            </a:r>
            <a:r>
              <a:rPr lang="ko-KR" altLang="en-US" dirty="0"/>
              <a:t> 변수를 할당해주고</a:t>
            </a:r>
            <a:r>
              <a:rPr lang="en-US" altLang="ko-KR" dirty="0"/>
              <a:t>, 5</a:t>
            </a:r>
            <a:r>
              <a:rPr lang="ko-KR" altLang="en-US" dirty="0"/>
              <a:t>번째 줄 처럼 실패한 구절 속 인덱스를 추출하게 됩니다</a:t>
            </a:r>
            <a:r>
              <a:rPr lang="en-US" altLang="ko-KR" dirty="0"/>
              <a:t>.</a:t>
            </a:r>
          </a:p>
          <a:p>
            <a:endParaRPr lang="en-US" altLang="ko-KR" dirty="0"/>
          </a:p>
          <a:p>
            <a:r>
              <a:rPr lang="ko-KR" altLang="en-US" dirty="0"/>
              <a:t>이후 추출된 변수들 중에서 기울기가 가장 큰 변수를 업데이트하거나</a:t>
            </a:r>
            <a:r>
              <a:rPr lang="en-US" altLang="ko-KR" dirty="0"/>
              <a:t>, </a:t>
            </a:r>
            <a:r>
              <a:rPr lang="ko-KR" altLang="en-US" dirty="0"/>
              <a:t>모든 변수의 기울기가 </a:t>
            </a:r>
            <a:r>
              <a:rPr lang="en-US" altLang="ko-KR" dirty="0"/>
              <a:t>0</a:t>
            </a:r>
            <a:r>
              <a:rPr lang="ko-KR" altLang="en-US" dirty="0"/>
              <a:t>이라면 랜덤 변수의 부호를 바꿀 수 있는 값을 업데이트 해주게 됩니다</a:t>
            </a:r>
            <a:r>
              <a:rPr lang="en-US" altLang="ko-KR" dirty="0"/>
              <a:t>. </a:t>
            </a:r>
          </a:p>
          <a:p>
            <a:endParaRPr lang="en-US" altLang="ko-KR" dirty="0"/>
          </a:p>
          <a:p>
            <a:r>
              <a:rPr lang="ko-KR" altLang="en-US" dirty="0"/>
              <a:t>이와 같은 과정을 반복하면 순전파를 통해 조건 만족 여부를 결정하고 역전파를 통해 변수의 값을 업데이트해 나가며 성립되지 않는 구절의 개수를 점점 줄여 결국 모든 조건식이 성립되도록 하게 됩니다</a:t>
            </a:r>
            <a:r>
              <a:rPr lang="en-US" altLang="ko-KR" dirty="0"/>
              <a:t>.</a:t>
            </a:r>
          </a:p>
          <a:p>
            <a:endParaRPr lang="en-US" altLang="ko-KR" dirty="0"/>
          </a:p>
        </p:txBody>
      </p:sp>
      <p:sp>
        <p:nvSpPr>
          <p:cNvPr id="4" name="슬라이드 번호 개체 틀 3"/>
          <p:cNvSpPr>
            <a:spLocks noGrp="1"/>
          </p:cNvSpPr>
          <p:nvPr>
            <p:ph type="sldNum" sz="quarter" idx="5"/>
          </p:nvPr>
        </p:nvSpPr>
        <p:spPr/>
        <p:txBody>
          <a:bodyPr/>
          <a:lstStyle/>
          <a:p>
            <a:fld id="{6864EAC4-6882-4D5C-AC2C-2EF4643A2A36}" type="slidenum">
              <a:rPr lang="ko-KR" altLang="en-US" smtClean="0"/>
              <a:t>20</a:t>
            </a:fld>
            <a:endParaRPr lang="ko-KR" altLang="en-US"/>
          </a:p>
        </p:txBody>
      </p:sp>
    </p:spTree>
    <p:extLst>
      <p:ext uri="{BB962C8B-B14F-4D97-AF65-F5344CB8AC3E}">
        <p14:creationId xmlns:p14="http://schemas.microsoft.com/office/powerpoint/2010/main" val="260580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논문에서</a:t>
            </a:r>
            <a:r>
              <a:rPr lang="en-US" altLang="ko-KR" dirty="0"/>
              <a:t>.</a:t>
            </a:r>
            <a:r>
              <a:rPr lang="ko-KR" altLang="en-US" dirty="0"/>
              <a:t> </a:t>
            </a:r>
            <a:r>
              <a:rPr lang="ko-KR" altLang="en-US" dirty="0" err="1"/>
              <a:t>말하고자하는</a:t>
            </a:r>
            <a:r>
              <a:rPr lang="en-US" altLang="ko-KR" dirty="0"/>
              <a:t>.</a:t>
            </a:r>
            <a:r>
              <a:rPr lang="ko-KR" altLang="en-US" dirty="0"/>
              <a:t> </a:t>
            </a:r>
            <a:r>
              <a:rPr lang="ko-KR" altLang="en-US" dirty="0" err="1"/>
              <a:t>논리적추론은자연어로작성된논리추론과제를해결하는것을의미합니다</a:t>
            </a:r>
            <a:r>
              <a:rPr lang="en-US" altLang="ko-KR" dirty="0"/>
              <a:t>.</a:t>
            </a:r>
            <a:endParaRPr lang="ko-KR" altLang="en-US" dirty="0"/>
          </a:p>
          <a:p>
            <a:endParaRPr lang="ko-KR" altLang="en-US" dirty="0"/>
          </a:p>
          <a:p>
            <a:r>
              <a:rPr lang="ko-KR" altLang="en-US" dirty="0"/>
              <a:t>아래 자연어문장을  우리가 기호</a:t>
            </a:r>
            <a:r>
              <a:rPr lang="en-US" altLang="ko-KR" dirty="0"/>
              <a:t>,</a:t>
            </a:r>
            <a:r>
              <a:rPr lang="ko-KR" altLang="en-US" dirty="0"/>
              <a:t> </a:t>
            </a:r>
            <a:r>
              <a:rPr lang="ko-KR" altLang="en-US" dirty="0" err="1"/>
              <a:t>논리연산자등등을통해서간단하게나타낼</a:t>
            </a:r>
            <a:r>
              <a:rPr lang="ko-KR" altLang="en-US" dirty="0"/>
              <a:t> </a:t>
            </a:r>
            <a:r>
              <a:rPr lang="ko-KR" altLang="en-US" dirty="0" err="1"/>
              <a:t>수있는데</a:t>
            </a:r>
            <a:r>
              <a:rPr lang="en-US" altLang="ko-KR" dirty="0"/>
              <a:t>, </a:t>
            </a:r>
            <a:r>
              <a:rPr lang="ko-KR" altLang="en-US" dirty="0"/>
              <a:t>이는</a:t>
            </a:r>
            <a:r>
              <a:rPr lang="en-US" altLang="ko-KR" dirty="0"/>
              <a:t>, </a:t>
            </a:r>
            <a:r>
              <a:rPr lang="ko-KR" altLang="en-US" dirty="0"/>
              <a:t>오른쪽과 같은 형태가 됩니다</a:t>
            </a:r>
            <a:r>
              <a:rPr lang="en-US" altLang="ko-KR" dirty="0"/>
              <a:t>.</a:t>
            </a:r>
          </a:p>
          <a:p>
            <a:endParaRPr lang="ko-KR" altLang="en-US" dirty="0"/>
          </a:p>
          <a:p>
            <a:r>
              <a:rPr lang="ko-KR" altLang="en-US" dirty="0"/>
              <a:t>단순하게 오른쪽과 같이 기호식과 논리연산자들의 조합으로 이루어진 것이 아니라</a:t>
            </a:r>
            <a:endParaRPr lang="en-US" altLang="ko-KR" dirty="0"/>
          </a:p>
          <a:p>
            <a:endParaRPr lang="en-US" altLang="ko-KR" dirty="0"/>
          </a:p>
          <a:p>
            <a:r>
              <a:rPr lang="ko-KR" altLang="en-US" dirty="0"/>
              <a:t>실제 사람이 추론하는 형태처럼 자연어로 작성된 문제에서 모든 조건을 만족하는 값을 어떻게 잘 찾을 수 있을지가 이번 논문의 연구 주제입니다</a:t>
            </a:r>
            <a:r>
              <a:rPr lang="en-US" altLang="ko-KR" dirty="0"/>
              <a:t>.</a:t>
            </a:r>
            <a:endParaRPr lang="ko-KR" altLang="en-US" dirty="0"/>
          </a:p>
        </p:txBody>
      </p:sp>
      <p:sp>
        <p:nvSpPr>
          <p:cNvPr id="4" name="슬라이드 번호 개체 틀 3"/>
          <p:cNvSpPr>
            <a:spLocks noGrp="1"/>
          </p:cNvSpPr>
          <p:nvPr>
            <p:ph type="sldNum" sz="quarter" idx="5"/>
          </p:nvPr>
        </p:nvSpPr>
        <p:spPr/>
        <p:txBody>
          <a:bodyPr/>
          <a:lstStyle/>
          <a:p>
            <a:fld id="{6864EAC4-6882-4D5C-AC2C-2EF4643A2A36}" type="slidenum">
              <a:rPr lang="ko-KR" altLang="en-US" smtClean="0"/>
              <a:t>3</a:t>
            </a:fld>
            <a:endParaRPr lang="ko-KR" altLang="en-US"/>
          </a:p>
        </p:txBody>
      </p:sp>
    </p:spTree>
    <p:extLst>
      <p:ext uri="{BB962C8B-B14F-4D97-AF65-F5344CB8AC3E}">
        <p14:creationId xmlns:p14="http://schemas.microsoft.com/office/powerpoint/2010/main" val="2689843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dirty="0">
                <a:latin typeface="맑은 고딕" panose="020B0503020000020004" pitchFamily="50" charset="-127"/>
                <a:ea typeface="맑은 고딕" panose="020B0503020000020004" pitchFamily="50" charset="-127"/>
              </a:rPr>
              <a:t>이 논문에서 실험에 사용한 </a:t>
            </a:r>
            <a:r>
              <a:rPr lang="en-US" altLang="ko-KR" dirty="0">
                <a:latin typeface="맑은 고딕" panose="020B0503020000020004" pitchFamily="50" charset="-127"/>
                <a:ea typeface="맑은 고딕" panose="020B0503020000020004" pitchFamily="50" charset="-127"/>
              </a:rPr>
              <a:t>Task</a:t>
            </a:r>
            <a:r>
              <a:rPr lang="ko-KR" altLang="en-US" dirty="0">
                <a:latin typeface="맑은 고딕" panose="020B0503020000020004" pitchFamily="50" charset="-127"/>
                <a:ea typeface="맑은 고딕" panose="020B0503020000020004" pitchFamily="50" charset="-127"/>
              </a:rPr>
              <a:t>는 총 </a:t>
            </a:r>
            <a:r>
              <a:rPr lang="en-US" altLang="ko-KR" dirty="0">
                <a:latin typeface="맑은 고딕" panose="020B0503020000020004" pitchFamily="50" charset="-127"/>
                <a:ea typeface="맑은 고딕" panose="020B0503020000020004" pitchFamily="50" charset="-127"/>
              </a:rPr>
              <a:t>3</a:t>
            </a:r>
            <a:r>
              <a:rPr lang="ko-KR" altLang="en-US" dirty="0">
                <a:latin typeface="맑은 고딕" panose="020B0503020000020004" pitchFamily="50" charset="-127"/>
                <a:ea typeface="맑은 고딕" panose="020B0503020000020004" pitchFamily="50" charset="-127"/>
              </a:rPr>
              <a:t>가지 입니다</a:t>
            </a:r>
            <a:r>
              <a:rPr lang="en-US" altLang="ko-KR" dirty="0">
                <a:latin typeface="맑은 고딕" panose="020B0503020000020004" pitchFamily="50" charset="-127"/>
                <a:ea typeface="맑은 고딕" panose="020B0503020000020004" pitchFamily="50" charset="-127"/>
              </a:rPr>
              <a:t>.</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latin typeface="맑은 고딕" panose="020B0503020000020004" pitchFamily="50" charset="-127"/>
              <a:ea typeface="맑은 고딕" panose="020B0503020000020004" pitchFamily="50" charset="-127"/>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latin typeface="맑은 고딕" panose="020B0503020000020004" pitchFamily="50" charset="-127"/>
              <a:ea typeface="맑은 고딕" panose="020B0503020000020004" pitchFamily="50" charset="-127"/>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latin typeface="맑은 고딕" panose="020B0503020000020004" pitchFamily="50" charset="-127"/>
                <a:ea typeface="맑은 고딕" panose="020B0503020000020004" pitchFamily="50" charset="-127"/>
              </a:rPr>
              <a:t>Logical Deduction Problem : </a:t>
            </a:r>
            <a:r>
              <a:rPr lang="ko-KR" altLang="en-US" dirty="0">
                <a:latin typeface="맑은 고딕" panose="020B0503020000020004" pitchFamily="50" charset="-127"/>
                <a:ea typeface="맑은 고딕" panose="020B0503020000020004" pitchFamily="50" charset="-127"/>
              </a:rPr>
              <a:t>객체들의 순서를 유추하는 문제</a:t>
            </a:r>
            <a:endParaRPr lang="en-US" altLang="ko-KR" dirty="0">
              <a:latin typeface="맑은 고딕" panose="020B0503020000020004" pitchFamily="50" charset="-127"/>
              <a:ea typeface="맑은 고딕" panose="020B0503020000020004" pitchFamily="50" charset="-127"/>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latin typeface="맑은 고딕" panose="020B0503020000020004" pitchFamily="50" charset="-127"/>
                <a:ea typeface="맑은 고딕" panose="020B0503020000020004" pitchFamily="50" charset="-127"/>
              </a:rPr>
              <a:t>Boolean Satisfiability Problem : </a:t>
            </a:r>
            <a:r>
              <a:rPr lang="ko-KR" altLang="en-US" dirty="0">
                <a:latin typeface="맑은 고딕" panose="020B0503020000020004" pitchFamily="50" charset="-127"/>
                <a:ea typeface="맑은 고딕" panose="020B0503020000020004" pitchFamily="50" charset="-127"/>
              </a:rPr>
              <a:t>모든 제약 조건을 만족하는 변수 할당을 찾는 문제</a:t>
            </a:r>
            <a:endParaRPr lang="en-US" altLang="ko-KR" dirty="0">
              <a:latin typeface="맑은 고딕" panose="020B0503020000020004" pitchFamily="50" charset="-127"/>
              <a:ea typeface="맑은 고딕" panose="020B0503020000020004" pitchFamily="50" charset="-127"/>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latin typeface="맑은 고딕" panose="020B0503020000020004" pitchFamily="50" charset="-127"/>
                <a:ea typeface="맑은 고딕" panose="020B0503020000020004" pitchFamily="50" charset="-127"/>
              </a:rPr>
              <a:t>Graph Coloring Problem : </a:t>
            </a:r>
            <a:r>
              <a:rPr lang="ko-KR" altLang="en-US" dirty="0">
                <a:latin typeface="맑은 고딕" panose="020B0503020000020004" pitchFamily="50" charset="-127"/>
                <a:ea typeface="맑은 고딕" panose="020B0503020000020004" pitchFamily="50" charset="-127"/>
              </a:rPr>
              <a:t>인접한 두 정점이 같은 색을 가지지 않도록 그래프를 색칠하는 문제</a:t>
            </a:r>
            <a:endParaRPr lang="en-US" altLang="ko-KR" dirty="0">
              <a:latin typeface="맑은 고딕" panose="020B0503020000020004" pitchFamily="50" charset="-127"/>
              <a:ea typeface="맑은 고딕" panose="020B0503020000020004" pitchFamily="50" charset="-127"/>
            </a:endParaRPr>
          </a:p>
          <a:p>
            <a:endParaRPr lang="ko-KR" altLang="en-US" dirty="0"/>
          </a:p>
        </p:txBody>
      </p:sp>
      <p:sp>
        <p:nvSpPr>
          <p:cNvPr id="4" name="슬라이드 번호 개체 틀 3"/>
          <p:cNvSpPr>
            <a:spLocks noGrp="1"/>
          </p:cNvSpPr>
          <p:nvPr>
            <p:ph type="sldNum" sz="quarter" idx="5"/>
          </p:nvPr>
        </p:nvSpPr>
        <p:spPr/>
        <p:txBody>
          <a:bodyPr/>
          <a:lstStyle/>
          <a:p>
            <a:fld id="{6864EAC4-6882-4D5C-AC2C-2EF4643A2A36}" type="slidenum">
              <a:rPr lang="ko-KR" altLang="en-US" smtClean="0"/>
              <a:t>21</a:t>
            </a:fld>
            <a:endParaRPr lang="ko-KR" altLang="en-US"/>
          </a:p>
        </p:txBody>
      </p:sp>
    </p:spTree>
    <p:extLst>
      <p:ext uri="{BB962C8B-B14F-4D97-AF65-F5344CB8AC3E}">
        <p14:creationId xmlns:p14="http://schemas.microsoft.com/office/powerpoint/2010/main" val="29818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b="1" dirty="0"/>
              <a:t>실험 결과를 요약해보자면</a:t>
            </a:r>
            <a:r>
              <a:rPr lang="en-US" altLang="ko-KR" b="1" dirty="0"/>
              <a:t>, </a:t>
            </a:r>
            <a:r>
              <a:rPr lang="ko-KR" altLang="en-US" b="1" dirty="0"/>
              <a:t>먼저 </a:t>
            </a:r>
            <a:r>
              <a:rPr lang="en-US" altLang="ko-KR" b="1" dirty="0" err="1"/>
              <a:t>CoT</a:t>
            </a:r>
            <a:r>
              <a:rPr lang="en-US" altLang="ko-KR" b="1" dirty="0"/>
              <a:t> </a:t>
            </a:r>
            <a:r>
              <a:rPr lang="ko-KR" altLang="en-US" b="1" dirty="0"/>
              <a:t>방법론을 사용한 경우</a:t>
            </a:r>
            <a:r>
              <a:rPr lang="en-US" altLang="ko-KR" b="1" dirty="0"/>
              <a:t>, </a:t>
            </a:r>
            <a:r>
              <a:rPr lang="ko-KR" altLang="en-US" b="1" dirty="0"/>
              <a:t>쉬운 </a:t>
            </a:r>
            <a:r>
              <a:rPr lang="en-US" altLang="ko-KR" b="1" dirty="0"/>
              <a:t>Task</a:t>
            </a:r>
            <a:r>
              <a:rPr lang="ko-KR" altLang="en-US" b="1" dirty="0"/>
              <a:t>임에도 불구하고 정확도가 굉장히 낮은 모습을 보여 논리적 추론이 제대로 진행되지 못하는 보습을 볼 수 있었습니다</a:t>
            </a:r>
            <a:r>
              <a:rPr lang="en-US" altLang="ko-KR" b="1" dirty="0"/>
              <a:t>.</a:t>
            </a:r>
          </a:p>
          <a:p>
            <a:endParaRPr lang="en-US" altLang="ko-KR" b="1" dirty="0"/>
          </a:p>
          <a:p>
            <a:r>
              <a:rPr lang="ko-KR" altLang="en-US" dirty="0"/>
              <a:t>이후 외부 </a:t>
            </a:r>
            <a:r>
              <a:rPr lang="en-US" altLang="ko-KR" dirty="0"/>
              <a:t>Solver</a:t>
            </a:r>
            <a:r>
              <a:rPr lang="ko-KR" altLang="en-US" dirty="0"/>
              <a:t>를 사용하는 </a:t>
            </a:r>
            <a:r>
              <a:rPr lang="en-US" altLang="ko-KR" dirty="0"/>
              <a:t>Logic-LM</a:t>
            </a:r>
            <a:r>
              <a:rPr lang="ko-KR" altLang="en-US" dirty="0"/>
              <a:t>의 경우 이 논문에서 제시한 것과 같이 전부 </a:t>
            </a:r>
            <a:r>
              <a:rPr lang="en-US" altLang="ko-KR" dirty="0"/>
              <a:t>100%</a:t>
            </a:r>
            <a:r>
              <a:rPr lang="ko-KR" altLang="en-US" dirty="0"/>
              <a:t>의 정확도를 보이지만</a:t>
            </a:r>
            <a:r>
              <a:rPr lang="en-US" altLang="ko-KR" dirty="0"/>
              <a:t>, </a:t>
            </a:r>
            <a:r>
              <a:rPr lang="ko-KR" altLang="en-US" dirty="0"/>
              <a:t>난이도가 더 어려워질수록 제대로 추론 시간이 </a:t>
            </a:r>
            <a:r>
              <a:rPr lang="en-US" altLang="ko-KR" dirty="0" err="1"/>
              <a:t>DiLA</a:t>
            </a:r>
            <a:r>
              <a:rPr lang="ko-KR" altLang="en-US" dirty="0"/>
              <a:t>에 비해 차이가 점점 </a:t>
            </a:r>
            <a:r>
              <a:rPr lang="ko-KR" altLang="en-US" dirty="0" err="1"/>
              <a:t>많아짐을</a:t>
            </a:r>
            <a:r>
              <a:rPr lang="ko-KR" altLang="en-US" dirty="0"/>
              <a:t> 확인할 수 있었습니다</a:t>
            </a:r>
            <a:r>
              <a:rPr lang="en-US" altLang="ko-KR" dirty="0"/>
              <a:t>.</a:t>
            </a:r>
            <a:endParaRPr lang="ko-KR" altLang="en-US" dirty="0"/>
          </a:p>
        </p:txBody>
      </p:sp>
      <p:sp>
        <p:nvSpPr>
          <p:cNvPr id="4" name="슬라이드 번호 개체 틀 3"/>
          <p:cNvSpPr>
            <a:spLocks noGrp="1"/>
          </p:cNvSpPr>
          <p:nvPr>
            <p:ph type="sldNum" sz="quarter" idx="5"/>
          </p:nvPr>
        </p:nvSpPr>
        <p:spPr/>
        <p:txBody>
          <a:bodyPr/>
          <a:lstStyle/>
          <a:p>
            <a:fld id="{6864EAC4-6882-4D5C-AC2C-2EF4643A2A36}" type="slidenum">
              <a:rPr lang="ko-KR" altLang="en-US" smtClean="0"/>
              <a:t>22</a:t>
            </a:fld>
            <a:endParaRPr lang="ko-KR" altLang="en-US"/>
          </a:p>
        </p:txBody>
      </p:sp>
    </p:spTree>
    <p:extLst>
      <p:ext uri="{BB962C8B-B14F-4D97-AF65-F5344CB8AC3E}">
        <p14:creationId xmlns:p14="http://schemas.microsoft.com/office/powerpoint/2010/main" val="2445246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외부 </a:t>
            </a:r>
            <a:r>
              <a:rPr lang="en-US" altLang="ko-KR" dirty="0"/>
              <a:t>Solver</a:t>
            </a:r>
            <a:r>
              <a:rPr lang="ko-KR" altLang="en-US" dirty="0"/>
              <a:t>를 사용한 것과 </a:t>
            </a:r>
            <a:r>
              <a:rPr lang="en-US" altLang="ko-KR" dirty="0" err="1"/>
              <a:t>DiLA</a:t>
            </a:r>
            <a:r>
              <a:rPr lang="en-US" altLang="ko-KR" dirty="0"/>
              <a:t> </a:t>
            </a:r>
            <a:r>
              <a:rPr lang="ko-KR" altLang="en-US" dirty="0"/>
              <a:t>방법론을 사용한 것과의 차이는 두번째 테이블에서 더 두드러지게 나타납니다</a:t>
            </a:r>
            <a:r>
              <a:rPr lang="en-US" altLang="ko-KR" dirty="0"/>
              <a:t>. </a:t>
            </a:r>
          </a:p>
          <a:p>
            <a:endParaRPr lang="en-US" altLang="ko-KR" dirty="0"/>
          </a:p>
          <a:p>
            <a:r>
              <a:rPr lang="ko-KR" altLang="en-US" dirty="0"/>
              <a:t>위 </a:t>
            </a:r>
            <a:r>
              <a:rPr lang="en-US" altLang="ko-KR" dirty="0"/>
              <a:t>Table</a:t>
            </a:r>
            <a:r>
              <a:rPr lang="ko-KR" altLang="en-US" dirty="0"/>
              <a:t>은 실제 현업 수준의 난이도 있는 논리적 추론 문제에 대한 </a:t>
            </a:r>
            <a:r>
              <a:rPr lang="en-US" altLang="ko-KR" dirty="0"/>
              <a:t>External Solver </a:t>
            </a:r>
            <a:r>
              <a:rPr lang="ko-KR" altLang="en-US" dirty="0"/>
              <a:t>방식과 </a:t>
            </a:r>
            <a:r>
              <a:rPr lang="en-US" altLang="ko-KR" dirty="0" err="1"/>
              <a:t>DiLA</a:t>
            </a:r>
            <a:r>
              <a:rPr lang="en-US" altLang="ko-KR" dirty="0"/>
              <a:t> </a:t>
            </a:r>
            <a:r>
              <a:rPr lang="ko-KR" altLang="en-US" dirty="0"/>
              <a:t>방식의 </a:t>
            </a:r>
            <a:r>
              <a:rPr lang="en-US" altLang="ko-KR" dirty="0"/>
              <a:t>Runtime </a:t>
            </a:r>
            <a:r>
              <a:rPr lang="ko-KR" altLang="en-US" dirty="0"/>
              <a:t>차이를 비교한 것입니다</a:t>
            </a:r>
            <a:r>
              <a:rPr lang="en-US" altLang="ko-KR" dirty="0"/>
              <a:t>.</a:t>
            </a:r>
          </a:p>
          <a:p>
            <a:endParaRPr lang="en-US" altLang="ko-KR" dirty="0"/>
          </a:p>
          <a:p>
            <a:r>
              <a:rPr lang="en-US" altLang="ko-KR" dirty="0"/>
              <a:t>Z3</a:t>
            </a:r>
            <a:r>
              <a:rPr lang="ko-KR" altLang="en-US" dirty="0"/>
              <a:t>나 </a:t>
            </a:r>
            <a:r>
              <a:rPr lang="en-US" altLang="ko-KR" dirty="0" err="1"/>
              <a:t>Kissat</a:t>
            </a:r>
            <a:r>
              <a:rPr lang="ko-KR" altLang="en-US" dirty="0"/>
              <a:t>와 같은 외부 </a:t>
            </a:r>
            <a:r>
              <a:rPr lang="en-US" altLang="ko-KR" dirty="0"/>
              <a:t>Solver</a:t>
            </a:r>
            <a:r>
              <a:rPr lang="ko-KR" altLang="en-US" dirty="0"/>
              <a:t>를 사용하는 경우 </a:t>
            </a:r>
            <a:r>
              <a:rPr lang="en-US" altLang="ko-KR" dirty="0"/>
              <a:t>Timeout</a:t>
            </a:r>
            <a:r>
              <a:rPr lang="ko-KR" altLang="en-US" dirty="0"/>
              <a:t>이 발생하여 결과가 도출되지 못한 것을 확인할 수 있지만</a:t>
            </a:r>
            <a:r>
              <a:rPr lang="en-US" altLang="ko-KR" dirty="0"/>
              <a:t>, </a:t>
            </a:r>
            <a:r>
              <a:rPr lang="ko-KR" altLang="en-US" dirty="0"/>
              <a:t>이 논문에서 제시한 </a:t>
            </a:r>
            <a:r>
              <a:rPr lang="en-US" altLang="ko-KR" dirty="0" err="1"/>
              <a:t>DiLA</a:t>
            </a:r>
            <a:r>
              <a:rPr lang="en-US" altLang="ko-KR" dirty="0"/>
              <a:t> </a:t>
            </a:r>
            <a:r>
              <a:rPr lang="ko-KR" altLang="en-US" dirty="0"/>
              <a:t>논문의 경우 현저히 짧은 수준으로 정답을 도출할 수 있음을 확인했습니다</a:t>
            </a:r>
            <a:r>
              <a:rPr lang="en-US" altLang="ko-KR" dirty="0"/>
              <a:t>.</a:t>
            </a:r>
            <a:endParaRPr lang="ko-KR" altLang="en-US" dirty="0"/>
          </a:p>
        </p:txBody>
      </p:sp>
      <p:sp>
        <p:nvSpPr>
          <p:cNvPr id="4" name="슬라이드 번호 개체 틀 3"/>
          <p:cNvSpPr>
            <a:spLocks noGrp="1"/>
          </p:cNvSpPr>
          <p:nvPr>
            <p:ph type="sldNum" sz="quarter" idx="5"/>
          </p:nvPr>
        </p:nvSpPr>
        <p:spPr/>
        <p:txBody>
          <a:bodyPr/>
          <a:lstStyle/>
          <a:p>
            <a:fld id="{6864EAC4-6882-4D5C-AC2C-2EF4643A2A36}" type="slidenum">
              <a:rPr lang="ko-KR" altLang="en-US" smtClean="0"/>
              <a:t>23</a:t>
            </a:fld>
            <a:endParaRPr lang="ko-KR" altLang="en-US"/>
          </a:p>
        </p:txBody>
      </p:sp>
    </p:spTree>
    <p:extLst>
      <p:ext uri="{BB962C8B-B14F-4D97-AF65-F5344CB8AC3E}">
        <p14:creationId xmlns:p14="http://schemas.microsoft.com/office/powerpoint/2010/main" val="2920894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실험 부분에서 사용된 데이터셋이 자연어를 </a:t>
            </a:r>
            <a:r>
              <a:rPr lang="en-US" altLang="ko-KR" dirty="0"/>
              <a:t>SAT </a:t>
            </a:r>
            <a:r>
              <a:rPr lang="ko-KR" altLang="en-US" dirty="0"/>
              <a:t>형식으로 </a:t>
            </a:r>
            <a:r>
              <a:rPr lang="ko-KR" altLang="en-US" dirty="0" err="1"/>
              <a:t>파싱하기</a:t>
            </a:r>
            <a:r>
              <a:rPr lang="ko-KR" altLang="en-US" dirty="0"/>
              <a:t> 쉽게 되어있음</a:t>
            </a:r>
            <a:r>
              <a:rPr lang="en-US" altLang="ko-KR" dirty="0"/>
              <a:t>. </a:t>
            </a:r>
            <a:r>
              <a:rPr lang="ko-KR" altLang="en-US" dirty="0"/>
              <a:t>해가 존재하는 방식에 대해선 빠르고 정확하게 솔루션을 도출하지만</a:t>
            </a:r>
            <a:r>
              <a:rPr lang="en-US" altLang="ko-KR" dirty="0"/>
              <a:t>, </a:t>
            </a:r>
            <a:r>
              <a:rPr lang="ko-KR" altLang="en-US" dirty="0"/>
              <a:t>해가 존재하지 않는 경우에 대해서는 다루지 않았음</a:t>
            </a:r>
            <a:r>
              <a:rPr lang="en-US" altLang="ko-KR" dirty="0"/>
              <a:t>.</a:t>
            </a:r>
            <a:endParaRPr lang="ko-KR" altLang="en-US" dirty="0"/>
          </a:p>
        </p:txBody>
      </p:sp>
      <p:sp>
        <p:nvSpPr>
          <p:cNvPr id="4" name="슬라이드 번호 개체 틀 3"/>
          <p:cNvSpPr>
            <a:spLocks noGrp="1"/>
          </p:cNvSpPr>
          <p:nvPr>
            <p:ph type="sldNum" sz="quarter" idx="5"/>
          </p:nvPr>
        </p:nvSpPr>
        <p:spPr/>
        <p:txBody>
          <a:bodyPr/>
          <a:lstStyle/>
          <a:p>
            <a:fld id="{6864EAC4-6882-4D5C-AC2C-2EF4643A2A36}" type="slidenum">
              <a:rPr lang="ko-KR" altLang="en-US" smtClean="0"/>
              <a:t>24</a:t>
            </a:fld>
            <a:endParaRPr lang="ko-KR" altLang="en-US"/>
          </a:p>
        </p:txBody>
      </p:sp>
    </p:spTree>
    <p:extLst>
      <p:ext uri="{BB962C8B-B14F-4D97-AF65-F5344CB8AC3E}">
        <p14:creationId xmlns:p14="http://schemas.microsoft.com/office/powerpoint/2010/main" val="4130174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b="1" dirty="0"/>
              <a:t>논리적추론성능을향상시키기 위해기존에도수많은노력들이있었는데</a:t>
            </a:r>
            <a:r>
              <a:rPr lang="en-US" altLang="ko-KR" b="1" dirty="0"/>
              <a:t>,</a:t>
            </a:r>
            <a:r>
              <a:rPr lang="ko-KR" altLang="en-US" b="1" dirty="0"/>
              <a:t> 그중하나가 </a:t>
            </a:r>
            <a:r>
              <a:rPr lang="en-US" altLang="ko-KR" b="1" dirty="0"/>
              <a:t>chain of thoughts</a:t>
            </a:r>
            <a:r>
              <a:rPr lang="ko-KR" altLang="en-US" b="1" dirty="0"/>
              <a:t>방식이다</a:t>
            </a:r>
            <a:r>
              <a:rPr lang="en-US" altLang="ko-KR" b="1" dirty="0"/>
              <a:t>.</a:t>
            </a:r>
            <a:endParaRPr lang="ko-KR" altLang="en-US" b="1" dirty="0"/>
          </a:p>
          <a:p>
            <a:endParaRPr lang="ko-KR" altLang="en-US" b="1" dirty="0"/>
          </a:p>
          <a:p>
            <a:r>
              <a:rPr lang="ko-KR" altLang="en-US" b="1" dirty="0"/>
              <a:t>이는중간과정을출력하면서추론을진행하도록 해 </a:t>
            </a:r>
            <a:r>
              <a:rPr lang="en-US" altLang="ko-KR" b="1" dirty="0"/>
              <a:t>LLM</a:t>
            </a:r>
            <a:r>
              <a:rPr lang="ko-KR" altLang="en-US" b="1" dirty="0"/>
              <a:t>이 보다 더 복잡한 추론을 할 수 있도록 해주는 방법입니다</a:t>
            </a:r>
            <a:r>
              <a:rPr lang="en-US" altLang="ko-KR" b="1" dirty="0"/>
              <a:t>.</a:t>
            </a:r>
          </a:p>
        </p:txBody>
      </p:sp>
      <p:sp>
        <p:nvSpPr>
          <p:cNvPr id="4" name="슬라이드 번호 개체 틀 3"/>
          <p:cNvSpPr>
            <a:spLocks noGrp="1"/>
          </p:cNvSpPr>
          <p:nvPr>
            <p:ph type="sldNum" sz="quarter" idx="5"/>
          </p:nvPr>
        </p:nvSpPr>
        <p:spPr/>
        <p:txBody>
          <a:bodyPr/>
          <a:lstStyle/>
          <a:p>
            <a:fld id="{6864EAC4-6882-4D5C-AC2C-2EF4643A2A36}" type="slidenum">
              <a:rPr lang="ko-KR" altLang="en-US" smtClean="0"/>
              <a:t>4</a:t>
            </a:fld>
            <a:endParaRPr lang="ko-KR" altLang="en-US"/>
          </a:p>
        </p:txBody>
      </p:sp>
    </p:spTree>
    <p:extLst>
      <p:ext uri="{BB962C8B-B14F-4D97-AF65-F5344CB8AC3E}">
        <p14:creationId xmlns:p14="http://schemas.microsoft.com/office/powerpoint/2010/main" val="170204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b="1" dirty="0"/>
              <a:t>다들 잘 아시겠지만</a:t>
            </a:r>
            <a:r>
              <a:rPr lang="en-US" altLang="ko-KR" b="1" dirty="0"/>
              <a:t>, </a:t>
            </a:r>
            <a:r>
              <a:rPr lang="ko-KR" altLang="en-US" b="1" dirty="0"/>
              <a:t>간단하게 집고 넘어가자면</a:t>
            </a:r>
            <a:r>
              <a:rPr lang="en-US" altLang="ko-KR" b="1" dirty="0"/>
              <a:t>, </a:t>
            </a:r>
            <a:r>
              <a:rPr lang="ko-KR" altLang="en-US" b="1" dirty="0"/>
              <a:t>일반적인 </a:t>
            </a:r>
            <a:r>
              <a:rPr lang="en-US" altLang="ko-KR" b="1" dirty="0"/>
              <a:t>in context learning</a:t>
            </a:r>
            <a:r>
              <a:rPr lang="ko-KR" altLang="en-US" b="1" dirty="0"/>
              <a:t>의경우추론을위한문맥</a:t>
            </a:r>
            <a:r>
              <a:rPr lang="en-US" altLang="ko-KR" b="1" dirty="0"/>
              <a:t>,</a:t>
            </a:r>
            <a:r>
              <a:rPr lang="ko-KR" altLang="en-US" b="1" dirty="0"/>
              <a:t> 추론질의</a:t>
            </a:r>
            <a:r>
              <a:rPr lang="en-US" altLang="ko-KR" b="1" dirty="0"/>
              <a:t>,</a:t>
            </a:r>
            <a:r>
              <a:rPr lang="ko-KR" altLang="en-US" b="1" dirty="0"/>
              <a:t> 그리고필요에 따라 </a:t>
            </a:r>
            <a:r>
              <a:rPr lang="en-US" altLang="ko-KR" b="1" dirty="0"/>
              <a:t>option</a:t>
            </a:r>
            <a:r>
              <a:rPr lang="ko-KR" altLang="en-US" b="1" dirty="0"/>
              <a:t>이주어지게되는데</a:t>
            </a:r>
            <a:r>
              <a:rPr lang="en-US" altLang="ko-KR" b="1" dirty="0"/>
              <a:t>,</a:t>
            </a:r>
            <a:r>
              <a:rPr lang="ko-KR" altLang="en-US" b="1" dirty="0"/>
              <a:t> </a:t>
            </a:r>
            <a:r>
              <a:rPr lang="en-US" altLang="ko-KR" b="1" dirty="0"/>
              <a:t>CoT</a:t>
            </a:r>
            <a:r>
              <a:rPr lang="ko-KR" altLang="en-US" b="1" dirty="0"/>
              <a:t>방법에서는추가적으로추론과정까지출력하도록 해 추론 성능을 끌어올리는 방식입니다</a:t>
            </a:r>
            <a:r>
              <a:rPr lang="en-US" altLang="ko-KR" b="1" dirty="0"/>
              <a:t>.</a:t>
            </a:r>
            <a:r>
              <a:rPr lang="ko-KR" altLang="en-US" b="1" dirty="0"/>
              <a:t>		</a:t>
            </a:r>
            <a:endParaRPr lang="en-US" altLang="ko-KR" b="1" dirty="0"/>
          </a:p>
        </p:txBody>
      </p:sp>
      <p:sp>
        <p:nvSpPr>
          <p:cNvPr id="4" name="슬라이드 번호 개체 틀 3"/>
          <p:cNvSpPr>
            <a:spLocks noGrp="1"/>
          </p:cNvSpPr>
          <p:nvPr>
            <p:ph type="sldNum" sz="quarter" idx="5"/>
          </p:nvPr>
        </p:nvSpPr>
        <p:spPr/>
        <p:txBody>
          <a:bodyPr/>
          <a:lstStyle/>
          <a:p>
            <a:fld id="{6864EAC4-6882-4D5C-AC2C-2EF4643A2A36}" type="slidenum">
              <a:rPr lang="ko-KR" altLang="en-US" smtClean="0"/>
              <a:t>5</a:t>
            </a:fld>
            <a:endParaRPr lang="ko-KR" altLang="en-US"/>
          </a:p>
        </p:txBody>
      </p:sp>
    </p:spTree>
    <p:extLst>
      <p:ext uri="{BB962C8B-B14F-4D97-AF65-F5344CB8AC3E}">
        <p14:creationId xmlns:p14="http://schemas.microsoft.com/office/powerpoint/2010/main" val="1811824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b="1" dirty="0"/>
              <a:t>다만</a:t>
            </a:r>
            <a:r>
              <a:rPr lang="en-US" altLang="ko-KR" b="1" dirty="0"/>
              <a:t>, </a:t>
            </a:r>
            <a:r>
              <a:rPr lang="ko-KR" altLang="en-US" b="1" dirty="0"/>
              <a:t>이런 </a:t>
            </a:r>
            <a:r>
              <a:rPr lang="en-US" altLang="ko-KR" b="1" dirty="0" err="1"/>
              <a:t>CoT</a:t>
            </a:r>
            <a:r>
              <a:rPr lang="en-US" altLang="ko-KR" b="1" dirty="0"/>
              <a:t> </a:t>
            </a:r>
            <a:r>
              <a:rPr lang="ko-KR" altLang="en-US" b="1" dirty="0"/>
              <a:t>방식을 사용해도 여전히 언어모델의 논리적 추론 과정에서 문제점이 </a:t>
            </a:r>
            <a:r>
              <a:rPr lang="ko-KR" altLang="en-US" b="1" dirty="0" err="1"/>
              <a:t>존재햇습니다</a:t>
            </a:r>
            <a:r>
              <a:rPr lang="en-US" altLang="ko-KR" b="1" dirty="0"/>
              <a:t>.</a:t>
            </a:r>
          </a:p>
          <a:p>
            <a:endParaRPr lang="en-US" altLang="ko-KR" b="1" dirty="0"/>
          </a:p>
          <a:p>
            <a:r>
              <a:rPr lang="ko-KR" altLang="en-US" b="1" dirty="0"/>
              <a:t>가장 대표적으로 신뢰할 수 없는 추론을 진행해</a:t>
            </a:r>
            <a:r>
              <a:rPr lang="en-US" altLang="ko-KR" b="1" dirty="0"/>
              <a:t>, </a:t>
            </a:r>
            <a:r>
              <a:rPr lang="ko-KR" altLang="en-US" b="1" dirty="0"/>
              <a:t>언어모델이 기존에 </a:t>
            </a:r>
            <a:r>
              <a:rPr lang="ko-KR" altLang="en-US" b="1" dirty="0" err="1"/>
              <a:t>추론했었던</a:t>
            </a:r>
            <a:r>
              <a:rPr lang="ko-KR" altLang="en-US" b="1" dirty="0"/>
              <a:t> 생각의 고리들과 상충되는 추론을 진행하는 문제가 있었습니다</a:t>
            </a:r>
            <a:r>
              <a:rPr lang="en-US" altLang="ko-KR" b="1" dirty="0"/>
              <a:t>.</a:t>
            </a:r>
          </a:p>
          <a:p>
            <a:endParaRPr lang="en-US" altLang="ko-KR" b="1" dirty="0"/>
          </a:p>
          <a:p>
            <a:r>
              <a:rPr lang="ko-KR" altLang="en-US" b="1" dirty="0"/>
              <a:t>왼쪽의 예시에서 보시면 </a:t>
            </a:r>
            <a:r>
              <a:rPr lang="en-US" altLang="ko-KR" b="1" dirty="0"/>
              <a:t>2</a:t>
            </a:r>
            <a:r>
              <a:rPr lang="ko-KR" altLang="en-US" b="1" dirty="0"/>
              <a:t>번에서 </a:t>
            </a:r>
            <a:r>
              <a:rPr lang="en-US" altLang="ko-KR" b="1" dirty="0"/>
              <a:t>1</a:t>
            </a:r>
            <a:r>
              <a:rPr lang="ko-KR" altLang="en-US" b="1" dirty="0"/>
              <a:t>번 </a:t>
            </a:r>
            <a:r>
              <a:rPr lang="en-US" altLang="ko-KR" b="1" dirty="0"/>
              <a:t>vertex</a:t>
            </a:r>
            <a:r>
              <a:rPr lang="ko-KR" altLang="en-US" b="1" dirty="0"/>
              <a:t>에 </a:t>
            </a:r>
            <a:r>
              <a:rPr lang="en-US" altLang="ko-KR" b="1" dirty="0"/>
              <a:t>2</a:t>
            </a:r>
            <a:r>
              <a:rPr lang="ko-KR" altLang="en-US" b="1" dirty="0"/>
              <a:t>번이 </a:t>
            </a:r>
            <a:r>
              <a:rPr lang="ko-KR" altLang="en-US" b="1" dirty="0" err="1"/>
              <a:t>칠해져잇지만</a:t>
            </a:r>
            <a:r>
              <a:rPr lang="en-US" altLang="ko-KR" b="1" dirty="0"/>
              <a:t>, </a:t>
            </a:r>
            <a:r>
              <a:rPr lang="ko-KR" altLang="en-US" b="1" dirty="0"/>
              <a:t>인접한 </a:t>
            </a:r>
            <a:r>
              <a:rPr lang="en-US" altLang="ko-KR" b="1" dirty="0"/>
              <a:t>4</a:t>
            </a:r>
            <a:r>
              <a:rPr lang="ko-KR" altLang="en-US" b="1" dirty="0"/>
              <a:t>번에서도 </a:t>
            </a:r>
            <a:r>
              <a:rPr lang="en-US" altLang="ko-KR" b="1" dirty="0"/>
              <a:t>2</a:t>
            </a:r>
            <a:r>
              <a:rPr lang="ko-KR" altLang="en-US" b="1" dirty="0"/>
              <a:t>번이 칠해지는 등의 </a:t>
            </a:r>
            <a:r>
              <a:rPr lang="en-US" altLang="ko-KR" b="1" dirty="0"/>
              <a:t>Input</a:t>
            </a:r>
            <a:r>
              <a:rPr lang="ko-KR" altLang="en-US" b="1" dirty="0"/>
              <a:t>의 조건을 다 만족하지 않는 결과를 도출하게 됩니다</a:t>
            </a:r>
            <a:r>
              <a:rPr lang="en-US" altLang="ko-KR" b="1" dirty="0"/>
              <a:t>.</a:t>
            </a:r>
          </a:p>
        </p:txBody>
      </p:sp>
      <p:sp>
        <p:nvSpPr>
          <p:cNvPr id="4" name="슬라이드 번호 개체 틀 3"/>
          <p:cNvSpPr>
            <a:spLocks noGrp="1"/>
          </p:cNvSpPr>
          <p:nvPr>
            <p:ph type="sldNum" sz="quarter" idx="5"/>
          </p:nvPr>
        </p:nvSpPr>
        <p:spPr/>
        <p:txBody>
          <a:bodyPr/>
          <a:lstStyle/>
          <a:p>
            <a:fld id="{6864EAC4-6882-4D5C-AC2C-2EF4643A2A36}" type="slidenum">
              <a:rPr lang="ko-KR" altLang="en-US" smtClean="0"/>
              <a:t>6</a:t>
            </a:fld>
            <a:endParaRPr lang="ko-KR" altLang="en-US"/>
          </a:p>
        </p:txBody>
      </p:sp>
    </p:spTree>
    <p:extLst>
      <p:ext uri="{BB962C8B-B14F-4D97-AF65-F5344CB8AC3E}">
        <p14:creationId xmlns:p14="http://schemas.microsoft.com/office/powerpoint/2010/main" val="1811824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1" dirty="0"/>
              <a:t>LLM</a:t>
            </a:r>
            <a:r>
              <a:rPr lang="ko-KR" altLang="en-US" b="1" dirty="0"/>
              <a:t>의 논리적 추론 성능에 한계가 있다는 점으로 인해서 최근의 연구들은 외부 </a:t>
            </a:r>
            <a:r>
              <a:rPr lang="en-US" altLang="ko-KR" b="1" dirty="0"/>
              <a:t>Solver</a:t>
            </a:r>
            <a:r>
              <a:rPr lang="ko-KR" altLang="en-US" b="1" dirty="0"/>
              <a:t>를 사용해서 논리 추론을 진행하는 방식을 사용했습니다</a:t>
            </a:r>
            <a:r>
              <a:rPr lang="en-US" altLang="ko-KR" b="1" dirty="0"/>
              <a:t>.</a:t>
            </a:r>
          </a:p>
          <a:p>
            <a:r>
              <a:rPr lang="ko-KR" altLang="en-US" b="1" dirty="0"/>
              <a:t>즉</a:t>
            </a:r>
            <a:r>
              <a:rPr lang="en-US" altLang="ko-KR" b="1" dirty="0"/>
              <a:t>, </a:t>
            </a:r>
            <a:r>
              <a:rPr lang="ko-KR" altLang="en-US" b="1" dirty="0"/>
              <a:t>자연어로 작성된 문제를 기호 표기로 </a:t>
            </a:r>
            <a:r>
              <a:rPr lang="en-US" altLang="ko-KR" b="1" dirty="0"/>
              <a:t>parsing</a:t>
            </a:r>
            <a:r>
              <a:rPr lang="ko-KR" altLang="en-US" b="1" dirty="0"/>
              <a:t>한 뒤</a:t>
            </a:r>
            <a:r>
              <a:rPr lang="en-US" altLang="ko-KR" b="1" dirty="0"/>
              <a:t>, </a:t>
            </a:r>
            <a:r>
              <a:rPr lang="ko-KR" altLang="en-US" b="1" dirty="0"/>
              <a:t>외부 </a:t>
            </a:r>
            <a:r>
              <a:rPr lang="en-US" altLang="ko-KR" b="1" dirty="0"/>
              <a:t>solver</a:t>
            </a:r>
            <a:r>
              <a:rPr lang="ko-KR" altLang="en-US" b="1" dirty="0"/>
              <a:t>를 사용해서 기호 표기로 나타낸 논리 추론 문제를 해결하는 방식으로 진행해왔습니다</a:t>
            </a:r>
            <a:r>
              <a:rPr lang="en-US" altLang="ko-KR" b="1" dirty="0"/>
              <a:t>.</a:t>
            </a:r>
          </a:p>
        </p:txBody>
      </p:sp>
      <p:sp>
        <p:nvSpPr>
          <p:cNvPr id="4" name="슬라이드 번호 개체 틀 3"/>
          <p:cNvSpPr>
            <a:spLocks noGrp="1"/>
          </p:cNvSpPr>
          <p:nvPr>
            <p:ph type="sldNum" sz="quarter" idx="5"/>
          </p:nvPr>
        </p:nvSpPr>
        <p:spPr/>
        <p:txBody>
          <a:bodyPr/>
          <a:lstStyle/>
          <a:p>
            <a:fld id="{6864EAC4-6882-4D5C-AC2C-2EF4643A2A36}" type="slidenum">
              <a:rPr lang="ko-KR" altLang="en-US" smtClean="0"/>
              <a:t>7</a:t>
            </a:fld>
            <a:endParaRPr lang="ko-KR" altLang="en-US"/>
          </a:p>
        </p:txBody>
      </p:sp>
    </p:spTree>
    <p:extLst>
      <p:ext uri="{BB962C8B-B14F-4D97-AF65-F5344CB8AC3E}">
        <p14:creationId xmlns:p14="http://schemas.microsoft.com/office/powerpoint/2010/main" val="1702049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b="1" dirty="0"/>
              <a:t>이전과 동일한 인접한 노드들 간에는 동일한 색깔을 칠할 수 없는 문제 </a:t>
            </a:r>
            <a:r>
              <a:rPr lang="en-US" altLang="ko-KR" b="1" dirty="0"/>
              <a:t>GCP(Graph Coloring Problem)</a:t>
            </a:r>
            <a:r>
              <a:rPr lang="ko-KR" altLang="en-US" b="1" dirty="0"/>
              <a:t>을 </a:t>
            </a:r>
            <a:r>
              <a:rPr lang="en-US" altLang="ko-KR" b="1" dirty="0"/>
              <a:t>Parsing</a:t>
            </a:r>
            <a:r>
              <a:rPr lang="ko-KR" altLang="en-US" b="1" dirty="0"/>
              <a:t>하여 아래와 같은 형태의 </a:t>
            </a:r>
            <a:r>
              <a:rPr lang="en-US" altLang="ko-KR" b="1" dirty="0"/>
              <a:t>SAT </a:t>
            </a:r>
            <a:r>
              <a:rPr lang="ko-KR" altLang="en-US" b="1" dirty="0"/>
              <a:t>포맷의 조건을 </a:t>
            </a:r>
            <a:r>
              <a:rPr lang="ko-KR" altLang="en-US" b="1" dirty="0" err="1"/>
              <a:t>파싱해냅니다</a:t>
            </a:r>
            <a:r>
              <a:rPr lang="en-US" altLang="ko-KR" b="1" dirty="0"/>
              <a:t>.</a:t>
            </a:r>
            <a:r>
              <a:rPr lang="ko-KR" altLang="en-US" b="1" dirty="0"/>
              <a:t> </a:t>
            </a:r>
            <a:endParaRPr lang="en-US" altLang="ko-KR" b="1" dirty="0"/>
          </a:p>
          <a:p>
            <a:endParaRPr lang="en-US" altLang="ko-KR" b="1" dirty="0"/>
          </a:p>
          <a:p>
            <a:r>
              <a:rPr lang="ko-KR" altLang="en-US" b="1" dirty="0"/>
              <a:t>이 예시에서는 </a:t>
            </a:r>
            <a:r>
              <a:rPr lang="en-US" altLang="ko-KR" b="1" dirty="0"/>
              <a:t>GCP </a:t>
            </a:r>
            <a:r>
              <a:rPr lang="ko-KR" altLang="en-US" b="1" dirty="0"/>
              <a:t>문제에 대해 각 노드가 오직 하나의 색상만을 가질 수 있고</a:t>
            </a:r>
            <a:r>
              <a:rPr lang="en-US" altLang="ko-KR" b="1" dirty="0"/>
              <a:t>, </a:t>
            </a:r>
            <a:r>
              <a:rPr lang="ko-KR" altLang="en-US" b="1" dirty="0"/>
              <a:t>인접한 노드들 간에는 동일한 색상을 가질 수 없다는 조건으로 파싱을 진행한 것을 확인할 수 있습니다</a:t>
            </a:r>
            <a:r>
              <a:rPr lang="en-US" altLang="ko-KR" b="1" dirty="0"/>
              <a:t>.</a:t>
            </a:r>
          </a:p>
          <a:p>
            <a:endParaRPr lang="en-US" altLang="ko-KR" b="1" dirty="0"/>
          </a:p>
          <a:p>
            <a:r>
              <a:rPr lang="ko-KR" altLang="en-US" b="1" dirty="0"/>
              <a:t>자연어 설명을 보고서 필요한 조건을 </a:t>
            </a:r>
            <a:r>
              <a:rPr lang="ko-KR" altLang="en-US" b="1" dirty="0" err="1"/>
              <a:t>파싱하여</a:t>
            </a:r>
            <a:r>
              <a:rPr lang="ko-KR" altLang="en-US" b="1" dirty="0"/>
              <a:t> 적절한 조건들을 뽑아내는 과정이 필요한데</a:t>
            </a:r>
            <a:r>
              <a:rPr lang="en-US" altLang="ko-KR" b="1" dirty="0"/>
              <a:t>, </a:t>
            </a:r>
            <a:r>
              <a:rPr lang="ko-KR" altLang="en-US" b="1" dirty="0"/>
              <a:t>이 과정을 </a:t>
            </a:r>
            <a:r>
              <a:rPr lang="en-US" altLang="ko-KR" b="1" dirty="0"/>
              <a:t>LLM</a:t>
            </a:r>
            <a:r>
              <a:rPr lang="ko-KR" altLang="en-US" b="1" dirty="0"/>
              <a:t>을 제대로 훈련시킨다면 잘 동작한다는 점을 사용해 실제로 </a:t>
            </a:r>
            <a:r>
              <a:rPr lang="en-US" altLang="ko-KR" sz="1800" b="0" i="0" u="none" strike="noStrike" baseline="0" dirty="0">
                <a:latin typeface="Tahoma" panose="020B0604030504040204" pitchFamily="34" charset="0"/>
              </a:rPr>
              <a:t>LOGIC-LM</a:t>
            </a:r>
            <a:r>
              <a:rPr lang="ko-KR" altLang="en-US" sz="1800" b="1" i="0" u="none" strike="noStrike" baseline="0" dirty="0">
                <a:latin typeface="Tahoma" panose="020B0604030504040204" pitchFamily="34" charset="0"/>
              </a:rPr>
              <a:t>이나 </a:t>
            </a:r>
            <a:r>
              <a:rPr lang="en-US" altLang="ko-KR" sz="1800" b="0" i="0" u="none" strike="noStrike" baseline="0" dirty="0" err="1">
                <a:latin typeface="Tahoma" panose="020B0604030504040204" pitchFamily="34" charset="0"/>
              </a:rPr>
              <a:t>LoGiPT</a:t>
            </a:r>
            <a:r>
              <a:rPr lang="ko-KR" altLang="en-US" sz="1800" b="0" i="0" u="none" strike="noStrike" baseline="0" dirty="0">
                <a:latin typeface="Tahoma" panose="020B0604030504040204" pitchFamily="34" charset="0"/>
              </a:rPr>
              <a:t>에서</a:t>
            </a:r>
            <a:endParaRPr lang="en-US" altLang="ko-KR" sz="1800" b="0" i="0" u="none" strike="noStrike" baseline="0" dirty="0">
              <a:latin typeface="Tahoma" panose="020B0604030504040204" pitchFamily="34" charset="0"/>
            </a:endParaRPr>
          </a:p>
          <a:p>
            <a:endParaRPr lang="en-US" altLang="ko-KR" sz="1800" b="0" i="0" u="none" strike="noStrike" baseline="0" dirty="0">
              <a:latin typeface="Tahoma" panose="020B0604030504040204" pitchFamily="34" charset="0"/>
            </a:endParaRPr>
          </a:p>
          <a:p>
            <a:r>
              <a:rPr lang="ko-KR" altLang="en-US" sz="1800" b="0" i="0" u="none" strike="noStrike" baseline="0" dirty="0">
                <a:latin typeface="Tahoma" panose="020B0604030504040204" pitchFamily="34" charset="0"/>
              </a:rPr>
              <a:t>위와 같은 방식을 차용했습니다</a:t>
            </a:r>
            <a:r>
              <a:rPr lang="en-US" altLang="ko-KR" sz="1800" b="0" i="0" u="none" strike="noStrike" baseline="0" dirty="0">
                <a:latin typeface="Tahoma" panose="020B0604030504040204" pitchFamily="34" charset="0"/>
              </a:rPr>
              <a:t>. </a:t>
            </a:r>
            <a:r>
              <a:rPr lang="ko-KR" altLang="en-US" sz="1800" b="0" i="0" u="none" strike="noStrike" baseline="0" dirty="0">
                <a:latin typeface="Tahoma" panose="020B0604030504040204" pitchFamily="34" charset="0"/>
              </a:rPr>
              <a:t>이후</a:t>
            </a:r>
            <a:r>
              <a:rPr lang="en-US" altLang="ko-KR" sz="1800" b="0" i="0" u="none" strike="noStrike" baseline="0" dirty="0">
                <a:latin typeface="Tahoma" panose="020B0604030504040204" pitchFamily="34" charset="0"/>
              </a:rPr>
              <a:t> </a:t>
            </a:r>
            <a:r>
              <a:rPr lang="ko-KR" altLang="en-US" sz="1800" b="0" i="0" u="none" strike="noStrike" baseline="0" dirty="0">
                <a:latin typeface="Tahoma" panose="020B0604030504040204" pitchFamily="34" charset="0"/>
              </a:rPr>
              <a:t>변환된 </a:t>
            </a:r>
            <a:r>
              <a:rPr lang="en-US" altLang="ko-KR" sz="1800" b="0" i="0" u="none" strike="noStrike" baseline="0" dirty="0">
                <a:latin typeface="Tahoma" panose="020B0604030504040204" pitchFamily="34" charset="0"/>
              </a:rPr>
              <a:t>SAT </a:t>
            </a:r>
            <a:r>
              <a:rPr lang="ko-KR" altLang="en-US" sz="1800" b="0" i="0" u="none" strike="noStrike" baseline="0" dirty="0">
                <a:latin typeface="Tahoma" panose="020B0604030504040204" pitchFamily="34" charset="0"/>
              </a:rPr>
              <a:t>포맷에 대해서 </a:t>
            </a:r>
            <a:r>
              <a:rPr lang="en-US" altLang="ko-KR" sz="1800" b="0" i="0" u="none" strike="noStrike" baseline="0" dirty="0">
                <a:latin typeface="Tahoma" panose="020B0604030504040204" pitchFamily="34" charset="0"/>
              </a:rPr>
              <a:t>Z3</a:t>
            </a:r>
            <a:r>
              <a:rPr lang="ko-KR" altLang="en-US" sz="1800" b="0" i="0" u="none" strike="noStrike" baseline="0" dirty="0">
                <a:latin typeface="Tahoma" panose="020B0604030504040204" pitchFamily="34" charset="0"/>
              </a:rPr>
              <a:t>와 같은 외부 </a:t>
            </a:r>
            <a:r>
              <a:rPr lang="en-US" altLang="ko-KR" sz="1800" b="0" i="0" u="none" strike="noStrike" baseline="0" dirty="0">
                <a:latin typeface="Tahoma" panose="020B0604030504040204" pitchFamily="34" charset="0"/>
              </a:rPr>
              <a:t>Solver</a:t>
            </a:r>
            <a:r>
              <a:rPr lang="ko-KR" altLang="en-US" sz="1800" b="0" i="0" u="none" strike="noStrike" baseline="0" dirty="0">
                <a:latin typeface="Tahoma" panose="020B0604030504040204" pitchFamily="34" charset="0"/>
              </a:rPr>
              <a:t>를 사용해서 실제로 논리적 추론을 진행하게 됩니다</a:t>
            </a:r>
            <a:r>
              <a:rPr lang="en-US" altLang="ko-KR" sz="1800" b="0" i="0" u="none" strike="noStrike" baseline="0" dirty="0">
                <a:latin typeface="Tahoma" panose="020B0604030504040204" pitchFamily="34" charset="0"/>
              </a:rPr>
              <a:t>.</a:t>
            </a:r>
            <a:endParaRPr lang="en-US" altLang="ko-KR" b="1" dirty="0"/>
          </a:p>
        </p:txBody>
      </p:sp>
      <p:sp>
        <p:nvSpPr>
          <p:cNvPr id="4" name="슬라이드 번호 개체 틀 3"/>
          <p:cNvSpPr>
            <a:spLocks noGrp="1"/>
          </p:cNvSpPr>
          <p:nvPr>
            <p:ph type="sldNum" sz="quarter" idx="5"/>
          </p:nvPr>
        </p:nvSpPr>
        <p:spPr/>
        <p:txBody>
          <a:bodyPr/>
          <a:lstStyle/>
          <a:p>
            <a:fld id="{6864EAC4-6882-4D5C-AC2C-2EF4643A2A36}" type="slidenum">
              <a:rPr lang="ko-KR" altLang="en-US" smtClean="0"/>
              <a:t>8</a:t>
            </a:fld>
            <a:endParaRPr lang="ko-KR" altLang="en-US"/>
          </a:p>
        </p:txBody>
      </p:sp>
    </p:spTree>
    <p:extLst>
      <p:ext uri="{BB962C8B-B14F-4D97-AF65-F5344CB8AC3E}">
        <p14:creationId xmlns:p14="http://schemas.microsoft.com/office/powerpoint/2010/main" val="1811824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b="1" dirty="0"/>
              <a:t>외부 </a:t>
            </a:r>
            <a:r>
              <a:rPr lang="en-US" altLang="ko-KR" b="1" dirty="0"/>
              <a:t>Solver</a:t>
            </a:r>
            <a:r>
              <a:rPr lang="ko-KR" altLang="en-US" b="1" dirty="0"/>
              <a:t>를 사용해서 문제를 해결하고자 하는 시도는 간단한 논리 추론에 있어서는 </a:t>
            </a:r>
            <a:r>
              <a:rPr lang="en-US" altLang="ko-KR" b="1" dirty="0" err="1"/>
              <a:t>CoT</a:t>
            </a:r>
            <a:r>
              <a:rPr lang="en-US" altLang="ko-KR" b="1" dirty="0"/>
              <a:t> </a:t>
            </a:r>
            <a:r>
              <a:rPr lang="ko-KR" altLang="en-US" b="1" dirty="0"/>
              <a:t>방법보다 큰 향상을 보일지라도</a:t>
            </a:r>
            <a:r>
              <a:rPr lang="en-US" altLang="ko-KR" b="1" dirty="0"/>
              <a:t> </a:t>
            </a:r>
            <a:r>
              <a:rPr lang="ko-KR" altLang="en-US" b="1" dirty="0"/>
              <a:t>외부 </a:t>
            </a:r>
            <a:r>
              <a:rPr lang="en-US" altLang="ko-KR" b="1" dirty="0"/>
              <a:t>Solver </a:t>
            </a:r>
            <a:r>
              <a:rPr lang="ko-KR" altLang="en-US" b="1" dirty="0"/>
              <a:t>자체의 한계로 인해 실용적인 즉</a:t>
            </a:r>
            <a:r>
              <a:rPr lang="en-US" altLang="ko-KR" b="1" dirty="0"/>
              <a:t>, </a:t>
            </a:r>
            <a:r>
              <a:rPr lang="ko-KR" altLang="en-US" b="1" dirty="0"/>
              <a:t>난이도가 있는 예시에 대해서는 제대로 추론하지 못하는 모습을 보여줍니다</a:t>
            </a:r>
            <a:r>
              <a:rPr lang="en-US" altLang="ko-KR" b="1" dirty="0"/>
              <a:t>.</a:t>
            </a:r>
          </a:p>
          <a:p>
            <a:endParaRPr lang="en-US" altLang="ko-KR" b="1" dirty="0"/>
          </a:p>
          <a:p>
            <a:r>
              <a:rPr lang="ko-KR" altLang="en-US" b="1" dirty="0"/>
              <a:t>간단히 변수가 이진 </a:t>
            </a:r>
            <a:r>
              <a:rPr lang="ko-KR" altLang="en-US" b="1" dirty="0" err="1"/>
              <a:t>값만을</a:t>
            </a:r>
            <a:r>
              <a:rPr lang="ko-KR" altLang="en-US" b="1" dirty="0"/>
              <a:t> 가지는 문제만을 고려하더라도 변수의 개수에 대해 지수적으로 탐색 공간이 늘어나기 때문에 약 조건이 </a:t>
            </a:r>
            <a:r>
              <a:rPr lang="ko-KR" altLang="en-US" b="1" dirty="0" err="1"/>
              <a:t>복잡해진다면</a:t>
            </a:r>
            <a:r>
              <a:rPr lang="ko-KR" altLang="en-US" b="1" dirty="0"/>
              <a:t> 큰 병목 현상이 발생하게 됩니다</a:t>
            </a:r>
            <a:r>
              <a:rPr lang="en-US" altLang="ko-KR" b="1" dirty="0"/>
              <a:t>. </a:t>
            </a:r>
            <a:r>
              <a:rPr lang="ko-KR" altLang="en-US" b="1" dirty="0"/>
              <a:t>따라서 외부 </a:t>
            </a:r>
            <a:r>
              <a:rPr lang="en-US" altLang="ko-KR" b="1" dirty="0"/>
              <a:t>Solver</a:t>
            </a:r>
            <a:r>
              <a:rPr lang="ko-KR" altLang="en-US" b="1" dirty="0"/>
              <a:t>를 이용하더라도 문제 자체가 지수적인 복잡도를 가지고 있고</a:t>
            </a:r>
            <a:r>
              <a:rPr lang="en-US" altLang="ko-KR" b="1" dirty="0"/>
              <a:t>, </a:t>
            </a:r>
            <a:r>
              <a:rPr lang="ko-KR" altLang="en-US" b="1" dirty="0" err="1"/>
              <a:t>스케쥴링</a:t>
            </a:r>
            <a:r>
              <a:rPr lang="ko-KR" altLang="en-US" b="1" dirty="0"/>
              <a:t> 문제와 같이 제약 조건의 상호 의존성이 포함된 경우 이를 유의미한 시간 내에서 문제를 풀어내기 굉장히 어려워집니다</a:t>
            </a:r>
            <a:r>
              <a:rPr lang="en-US" altLang="ko-KR" b="1" dirty="0"/>
              <a:t>.</a:t>
            </a:r>
          </a:p>
        </p:txBody>
      </p:sp>
      <p:sp>
        <p:nvSpPr>
          <p:cNvPr id="4" name="슬라이드 번호 개체 틀 3"/>
          <p:cNvSpPr>
            <a:spLocks noGrp="1"/>
          </p:cNvSpPr>
          <p:nvPr>
            <p:ph type="sldNum" sz="quarter" idx="5"/>
          </p:nvPr>
        </p:nvSpPr>
        <p:spPr/>
        <p:txBody>
          <a:bodyPr/>
          <a:lstStyle/>
          <a:p>
            <a:fld id="{6864EAC4-6882-4D5C-AC2C-2EF4643A2A36}" type="slidenum">
              <a:rPr lang="ko-KR" altLang="en-US" smtClean="0"/>
              <a:t>9</a:t>
            </a:fld>
            <a:endParaRPr lang="ko-KR" altLang="en-US"/>
          </a:p>
        </p:txBody>
      </p:sp>
    </p:spTree>
    <p:extLst>
      <p:ext uri="{BB962C8B-B14F-4D97-AF65-F5344CB8AC3E}">
        <p14:creationId xmlns:p14="http://schemas.microsoft.com/office/powerpoint/2010/main" val="892987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이번 논문에서는 외부 </a:t>
            </a:r>
            <a:r>
              <a:rPr lang="en-US" altLang="ko-KR" dirty="0"/>
              <a:t>Solver</a:t>
            </a:r>
            <a:r>
              <a:rPr lang="ko-KR" altLang="en-US" dirty="0"/>
              <a:t>를 사용하는 것만으로는 </a:t>
            </a:r>
            <a:r>
              <a:rPr lang="en-US" altLang="ko-KR" dirty="0"/>
              <a:t>SAT </a:t>
            </a:r>
            <a:r>
              <a:rPr lang="ko-KR" altLang="en-US" dirty="0"/>
              <a:t>문제를 푸는 데에 한계가 존재하기 때문에</a:t>
            </a:r>
            <a:r>
              <a:rPr lang="en-US" altLang="ko-KR" dirty="0"/>
              <a:t>, </a:t>
            </a:r>
            <a:r>
              <a:rPr lang="ko-KR" altLang="en-US" dirty="0"/>
              <a:t>논리 추론의 성능을 높이기 위해서 새로운 형태의 추론 방법을 도입합니다</a:t>
            </a:r>
            <a:r>
              <a:rPr lang="en-US" altLang="ko-KR" dirty="0"/>
              <a:t>.</a:t>
            </a:r>
          </a:p>
          <a:p>
            <a:endParaRPr lang="en-US" altLang="ko-KR" dirty="0"/>
          </a:p>
          <a:p>
            <a:r>
              <a:rPr lang="en-US" altLang="ko-KR" dirty="0"/>
              <a:t>Differential Logic Layer</a:t>
            </a:r>
            <a:r>
              <a:rPr lang="ko-KR" altLang="en-US" dirty="0"/>
              <a:t>라는 이름의 새로운 네트워크를 도입하여 이 계층의 순전파와 역전파를 통해서 초기 추론 결과를 반복해서 수정하는 방식으로 기존의 </a:t>
            </a:r>
            <a:r>
              <a:rPr lang="en-US" altLang="ko-KR" dirty="0"/>
              <a:t>Solver based </a:t>
            </a:r>
            <a:r>
              <a:rPr lang="ko-KR" altLang="en-US" dirty="0"/>
              <a:t>방법의 한계를 극복할 수 있다고 주장합니다</a:t>
            </a:r>
            <a:r>
              <a:rPr lang="en-US" altLang="ko-KR" dirty="0"/>
              <a:t>.</a:t>
            </a:r>
          </a:p>
          <a:p>
            <a:endParaRPr lang="en-US" altLang="ko-KR" dirty="0"/>
          </a:p>
          <a:p>
            <a:r>
              <a:rPr lang="en-US" altLang="ko-KR" dirty="0" err="1"/>
              <a:t>DiLA</a:t>
            </a:r>
            <a:r>
              <a:rPr lang="en-US" altLang="ko-KR" dirty="0"/>
              <a:t> </a:t>
            </a:r>
            <a:r>
              <a:rPr lang="ko-KR" altLang="en-US" dirty="0"/>
              <a:t>방법은 총 </a:t>
            </a:r>
            <a:r>
              <a:rPr lang="en-US" altLang="ko-KR" dirty="0"/>
              <a:t>3</a:t>
            </a:r>
            <a:r>
              <a:rPr lang="ko-KR" altLang="en-US" dirty="0"/>
              <a:t>가지의 단계로 진행되는데</a:t>
            </a:r>
            <a:r>
              <a:rPr lang="en-US" altLang="ko-KR" dirty="0"/>
              <a:t>, </a:t>
            </a:r>
            <a:r>
              <a:rPr lang="ko-KR" altLang="en-US" dirty="0"/>
              <a:t>먼저 외부 </a:t>
            </a:r>
            <a:r>
              <a:rPr lang="en-US" altLang="ko-KR" dirty="0"/>
              <a:t>Solver</a:t>
            </a:r>
            <a:r>
              <a:rPr lang="ko-KR" altLang="en-US" dirty="0"/>
              <a:t>를 사용하는 방법과 비슷한 </a:t>
            </a:r>
            <a:r>
              <a:rPr lang="en-US" altLang="ko-KR" dirty="0"/>
              <a:t>Parse</a:t>
            </a:r>
            <a:r>
              <a:rPr lang="ko-KR" altLang="en-US" dirty="0"/>
              <a:t>단계</a:t>
            </a:r>
            <a:r>
              <a:rPr lang="en-US" altLang="ko-KR" dirty="0"/>
              <a:t>, </a:t>
            </a:r>
            <a:r>
              <a:rPr lang="ko-KR" altLang="en-US" dirty="0"/>
              <a:t>초기 추론 결과를 도출하는 </a:t>
            </a:r>
            <a:r>
              <a:rPr lang="en-US" altLang="ko-KR" dirty="0"/>
              <a:t>Initialize </a:t>
            </a:r>
            <a:r>
              <a:rPr lang="ko-KR" altLang="en-US" dirty="0"/>
              <a:t>단계</a:t>
            </a:r>
            <a:r>
              <a:rPr lang="en-US" altLang="ko-KR" dirty="0"/>
              <a:t>, </a:t>
            </a:r>
            <a:r>
              <a:rPr lang="ko-KR" altLang="en-US" dirty="0"/>
              <a:t>그리고 </a:t>
            </a:r>
            <a:r>
              <a:rPr lang="en-US" altLang="ko-KR" dirty="0"/>
              <a:t>Refine </a:t>
            </a:r>
            <a:r>
              <a:rPr lang="ko-KR" altLang="en-US" dirty="0"/>
              <a:t>단계를 반복적으로 거쳐 최종적으로 모든 조건을 만족하는 경우를 찾게 됩니다</a:t>
            </a:r>
            <a:r>
              <a:rPr lang="en-US" altLang="ko-KR" dirty="0"/>
              <a:t>.</a:t>
            </a:r>
          </a:p>
        </p:txBody>
      </p:sp>
      <p:sp>
        <p:nvSpPr>
          <p:cNvPr id="4" name="슬라이드 번호 개체 틀 3"/>
          <p:cNvSpPr>
            <a:spLocks noGrp="1"/>
          </p:cNvSpPr>
          <p:nvPr>
            <p:ph type="sldNum" sz="quarter" idx="5"/>
          </p:nvPr>
        </p:nvSpPr>
        <p:spPr/>
        <p:txBody>
          <a:bodyPr/>
          <a:lstStyle/>
          <a:p>
            <a:fld id="{6864EAC4-6882-4D5C-AC2C-2EF4643A2A36}" type="slidenum">
              <a:rPr lang="ko-KR" altLang="en-US" smtClean="0"/>
              <a:t>10</a:t>
            </a:fld>
            <a:endParaRPr lang="ko-KR" altLang="en-US"/>
          </a:p>
        </p:txBody>
      </p:sp>
    </p:spTree>
    <p:extLst>
      <p:ext uri="{BB962C8B-B14F-4D97-AF65-F5344CB8AC3E}">
        <p14:creationId xmlns:p14="http://schemas.microsoft.com/office/powerpoint/2010/main" val="554907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742950" y="2130426"/>
            <a:ext cx="8420100" cy="1470025"/>
          </a:xfrm>
        </p:spPr>
        <p:txBody>
          <a:bodyPr/>
          <a:lstStyle/>
          <a:p>
            <a:r>
              <a:rPr lang="ko-KR" altLang="en-US"/>
              <a:t>마스터 제목 스타일 편집</a:t>
            </a:r>
          </a:p>
        </p:txBody>
      </p:sp>
      <p:sp>
        <p:nvSpPr>
          <p:cNvPr id="3" name="부제목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4783C45B-68AA-48A0-86B7-8E086AFEA91A}" type="datetimeFigureOut">
              <a:rPr lang="ko-KR" altLang="en-US" smtClean="0"/>
              <a:t>2024-08-14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35567BC-375C-4D92-968B-61198DF26618}" type="slidenum">
              <a:rPr lang="ko-KR" altLang="en-US" smtClean="0"/>
              <a:t>‹#›</a:t>
            </a:fld>
            <a:endParaRPr lang="ko-KR" altLang="en-US"/>
          </a:p>
        </p:txBody>
      </p:sp>
    </p:spTree>
    <p:extLst>
      <p:ext uri="{BB962C8B-B14F-4D97-AF65-F5344CB8AC3E}">
        <p14:creationId xmlns:p14="http://schemas.microsoft.com/office/powerpoint/2010/main" val="3579397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4783C45B-68AA-48A0-86B7-8E086AFEA91A}" type="datetimeFigureOut">
              <a:rPr lang="ko-KR" altLang="en-US" smtClean="0"/>
              <a:t>2024-08-14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35567BC-375C-4D92-968B-61198DF26618}" type="slidenum">
              <a:rPr lang="ko-KR" altLang="en-US" smtClean="0"/>
              <a:t>‹#›</a:t>
            </a:fld>
            <a:endParaRPr lang="ko-KR" altLang="en-US"/>
          </a:p>
        </p:txBody>
      </p:sp>
    </p:spTree>
    <p:extLst>
      <p:ext uri="{BB962C8B-B14F-4D97-AF65-F5344CB8AC3E}">
        <p14:creationId xmlns:p14="http://schemas.microsoft.com/office/powerpoint/2010/main" val="130598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181850" y="274639"/>
            <a:ext cx="222885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95300" y="274639"/>
            <a:ext cx="652145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4783C45B-68AA-48A0-86B7-8E086AFEA91A}" type="datetimeFigureOut">
              <a:rPr lang="ko-KR" altLang="en-US" smtClean="0"/>
              <a:t>2024-08-14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35567BC-375C-4D92-968B-61198DF26618}" type="slidenum">
              <a:rPr lang="ko-KR" altLang="en-US" smtClean="0"/>
              <a:t>‹#›</a:t>
            </a:fld>
            <a:endParaRPr lang="ko-KR" altLang="en-US"/>
          </a:p>
        </p:txBody>
      </p:sp>
    </p:spTree>
    <p:extLst>
      <p:ext uri="{BB962C8B-B14F-4D97-AF65-F5344CB8AC3E}">
        <p14:creationId xmlns:p14="http://schemas.microsoft.com/office/powerpoint/2010/main" val="177010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4783C45B-68AA-48A0-86B7-8E086AFEA91A}" type="datetimeFigureOut">
              <a:rPr lang="ko-KR" altLang="en-US" smtClean="0"/>
              <a:t>2024-08-14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35567BC-375C-4D92-968B-61198DF26618}" type="slidenum">
              <a:rPr lang="ko-KR" altLang="en-US" smtClean="0"/>
              <a:t>‹#›</a:t>
            </a:fld>
            <a:endParaRPr lang="ko-KR" altLang="en-US"/>
          </a:p>
        </p:txBody>
      </p:sp>
    </p:spTree>
    <p:extLst>
      <p:ext uri="{BB962C8B-B14F-4D97-AF65-F5344CB8AC3E}">
        <p14:creationId xmlns:p14="http://schemas.microsoft.com/office/powerpoint/2010/main" val="394922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82506" y="4406901"/>
            <a:ext cx="84201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4783C45B-68AA-48A0-86B7-8E086AFEA91A}" type="datetimeFigureOut">
              <a:rPr lang="ko-KR" altLang="en-US" smtClean="0"/>
              <a:t>2024-08-14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35567BC-375C-4D92-968B-61198DF26618}" type="slidenum">
              <a:rPr lang="ko-KR" altLang="en-US" smtClean="0"/>
              <a:t>‹#›</a:t>
            </a:fld>
            <a:endParaRPr lang="ko-KR" altLang="en-US"/>
          </a:p>
        </p:txBody>
      </p:sp>
    </p:spTree>
    <p:extLst>
      <p:ext uri="{BB962C8B-B14F-4D97-AF65-F5344CB8AC3E}">
        <p14:creationId xmlns:p14="http://schemas.microsoft.com/office/powerpoint/2010/main" val="383937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4783C45B-68AA-48A0-86B7-8E086AFEA91A}" type="datetimeFigureOut">
              <a:rPr lang="ko-KR" altLang="en-US" smtClean="0"/>
              <a:t>2024-08-14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35567BC-375C-4D92-968B-61198DF26618}" type="slidenum">
              <a:rPr lang="ko-KR" altLang="en-US" smtClean="0"/>
              <a:t>‹#›</a:t>
            </a:fld>
            <a:endParaRPr lang="ko-KR" altLang="en-US"/>
          </a:p>
        </p:txBody>
      </p:sp>
    </p:spTree>
    <p:extLst>
      <p:ext uri="{BB962C8B-B14F-4D97-AF65-F5344CB8AC3E}">
        <p14:creationId xmlns:p14="http://schemas.microsoft.com/office/powerpoint/2010/main" val="773182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4783C45B-68AA-48A0-86B7-8E086AFEA91A}" type="datetimeFigureOut">
              <a:rPr lang="ko-KR" altLang="en-US" smtClean="0"/>
              <a:t>2024-08-14</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735567BC-375C-4D92-968B-61198DF26618}" type="slidenum">
              <a:rPr lang="ko-KR" altLang="en-US" smtClean="0"/>
              <a:t>‹#›</a:t>
            </a:fld>
            <a:endParaRPr lang="ko-KR" altLang="en-US"/>
          </a:p>
        </p:txBody>
      </p:sp>
    </p:spTree>
    <p:extLst>
      <p:ext uri="{BB962C8B-B14F-4D97-AF65-F5344CB8AC3E}">
        <p14:creationId xmlns:p14="http://schemas.microsoft.com/office/powerpoint/2010/main" val="2346403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4783C45B-68AA-48A0-86B7-8E086AFEA91A}" type="datetimeFigureOut">
              <a:rPr lang="ko-KR" altLang="en-US" smtClean="0"/>
              <a:t>2024-08-14</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735567BC-375C-4D92-968B-61198DF26618}" type="slidenum">
              <a:rPr lang="ko-KR" altLang="en-US" smtClean="0"/>
              <a:t>‹#›</a:t>
            </a:fld>
            <a:endParaRPr lang="ko-KR" altLang="en-US"/>
          </a:p>
        </p:txBody>
      </p:sp>
    </p:spTree>
    <p:extLst>
      <p:ext uri="{BB962C8B-B14F-4D97-AF65-F5344CB8AC3E}">
        <p14:creationId xmlns:p14="http://schemas.microsoft.com/office/powerpoint/2010/main" val="2599342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4783C45B-68AA-48A0-86B7-8E086AFEA91A}" type="datetimeFigureOut">
              <a:rPr lang="ko-KR" altLang="en-US" smtClean="0"/>
              <a:t>2024-08-14</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735567BC-375C-4D92-968B-61198DF26618}" type="slidenum">
              <a:rPr lang="ko-KR" altLang="en-US" smtClean="0"/>
              <a:t>‹#›</a:t>
            </a:fld>
            <a:endParaRPr lang="ko-KR" altLang="en-US"/>
          </a:p>
        </p:txBody>
      </p:sp>
    </p:spTree>
    <p:extLst>
      <p:ext uri="{BB962C8B-B14F-4D97-AF65-F5344CB8AC3E}">
        <p14:creationId xmlns:p14="http://schemas.microsoft.com/office/powerpoint/2010/main" val="76368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95300" y="273050"/>
            <a:ext cx="3259006"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4783C45B-68AA-48A0-86B7-8E086AFEA91A}" type="datetimeFigureOut">
              <a:rPr lang="ko-KR" altLang="en-US" smtClean="0"/>
              <a:t>2024-08-14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35567BC-375C-4D92-968B-61198DF26618}" type="slidenum">
              <a:rPr lang="ko-KR" altLang="en-US" smtClean="0"/>
              <a:t>‹#›</a:t>
            </a:fld>
            <a:endParaRPr lang="ko-KR" altLang="en-US"/>
          </a:p>
        </p:txBody>
      </p:sp>
    </p:spTree>
    <p:extLst>
      <p:ext uri="{BB962C8B-B14F-4D97-AF65-F5344CB8AC3E}">
        <p14:creationId xmlns:p14="http://schemas.microsoft.com/office/powerpoint/2010/main" val="719443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941645" y="4800600"/>
            <a:ext cx="59436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4783C45B-68AA-48A0-86B7-8E086AFEA91A}" type="datetimeFigureOut">
              <a:rPr lang="ko-KR" altLang="en-US" smtClean="0"/>
              <a:t>2024-08-14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35567BC-375C-4D92-968B-61198DF26618}" type="slidenum">
              <a:rPr lang="ko-KR" altLang="en-US" smtClean="0"/>
              <a:t>‹#›</a:t>
            </a:fld>
            <a:endParaRPr lang="ko-KR" altLang="en-US"/>
          </a:p>
        </p:txBody>
      </p:sp>
    </p:spTree>
    <p:extLst>
      <p:ext uri="{BB962C8B-B14F-4D97-AF65-F5344CB8AC3E}">
        <p14:creationId xmlns:p14="http://schemas.microsoft.com/office/powerpoint/2010/main" val="638323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3C45B-68AA-48A0-86B7-8E086AFEA91A}" type="datetimeFigureOut">
              <a:rPr lang="ko-KR" altLang="en-US" smtClean="0"/>
              <a:t>2024-08-14</a:t>
            </a:fld>
            <a:endParaRPr lang="ko-KR" altLang="en-US"/>
          </a:p>
        </p:txBody>
      </p:sp>
      <p:sp>
        <p:nvSpPr>
          <p:cNvPr id="5" name="바닥글 개체 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567BC-375C-4D92-968B-61198DF26618}" type="slidenum">
              <a:rPr lang="ko-KR" altLang="en-US" smtClean="0"/>
              <a:t>‹#›</a:t>
            </a:fld>
            <a:endParaRPr lang="ko-KR" altLang="en-US"/>
          </a:p>
        </p:txBody>
      </p:sp>
    </p:spTree>
    <p:extLst>
      <p:ext uri="{BB962C8B-B14F-4D97-AF65-F5344CB8AC3E}">
        <p14:creationId xmlns:p14="http://schemas.microsoft.com/office/powerpoint/2010/main" val="1434405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자유형 7"/>
          <p:cNvSpPr/>
          <p:nvPr/>
        </p:nvSpPr>
        <p:spPr>
          <a:xfrm>
            <a:off x="-23247" y="0"/>
            <a:ext cx="8043620" cy="6517037"/>
          </a:xfrm>
          <a:custGeom>
            <a:avLst/>
            <a:gdLst>
              <a:gd name="connsiteX0" fmla="*/ 0 w 8043620"/>
              <a:gd name="connsiteY0" fmla="*/ 0 h 6517037"/>
              <a:gd name="connsiteX1" fmla="*/ 8043620 w 8043620"/>
              <a:gd name="connsiteY1" fmla="*/ 0 h 6517037"/>
              <a:gd name="connsiteX2" fmla="*/ 8043620 w 8043620"/>
              <a:gd name="connsiteY2" fmla="*/ 4858719 h 6517037"/>
              <a:gd name="connsiteX3" fmla="*/ 15498 w 8043620"/>
              <a:gd name="connsiteY3" fmla="*/ 6517037 h 6517037"/>
              <a:gd name="connsiteX4" fmla="*/ 0 w 8043620"/>
              <a:gd name="connsiteY4" fmla="*/ 0 h 6517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3620" h="6517037">
                <a:moveTo>
                  <a:pt x="0" y="0"/>
                </a:moveTo>
                <a:lnTo>
                  <a:pt x="8043620" y="0"/>
                </a:lnTo>
                <a:lnTo>
                  <a:pt x="8043620" y="4858719"/>
                </a:lnTo>
                <a:lnTo>
                  <a:pt x="15498" y="6517037"/>
                </a:lnTo>
                <a:lnTo>
                  <a:pt x="0"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Tahoma" panose="020B0604030504040204" pitchFamily="34" charset="0"/>
              <a:cs typeface="Tahoma" panose="020B0604030504040204" pitchFamily="34" charset="0"/>
            </a:endParaRPr>
          </a:p>
        </p:txBody>
      </p:sp>
      <p:sp>
        <p:nvSpPr>
          <p:cNvPr id="10" name="자유형 9"/>
          <p:cNvSpPr/>
          <p:nvPr/>
        </p:nvSpPr>
        <p:spPr>
          <a:xfrm>
            <a:off x="7942881" y="5625885"/>
            <a:ext cx="1968285" cy="1232115"/>
          </a:xfrm>
          <a:custGeom>
            <a:avLst/>
            <a:gdLst>
              <a:gd name="connsiteX0" fmla="*/ 1968285 w 1968285"/>
              <a:gd name="connsiteY0" fmla="*/ 0 h 1232115"/>
              <a:gd name="connsiteX1" fmla="*/ 1968285 w 1968285"/>
              <a:gd name="connsiteY1" fmla="*/ 1232115 h 1232115"/>
              <a:gd name="connsiteX2" fmla="*/ 0 w 1968285"/>
              <a:gd name="connsiteY2" fmla="*/ 1232115 h 1232115"/>
              <a:gd name="connsiteX3" fmla="*/ 0 w 1968285"/>
              <a:gd name="connsiteY3" fmla="*/ 418454 h 1232115"/>
              <a:gd name="connsiteX4" fmla="*/ 1968285 w 1968285"/>
              <a:gd name="connsiteY4" fmla="*/ 0 h 1232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285" h="1232115">
                <a:moveTo>
                  <a:pt x="1968285" y="0"/>
                </a:moveTo>
                <a:lnTo>
                  <a:pt x="1968285" y="1232115"/>
                </a:lnTo>
                <a:lnTo>
                  <a:pt x="0" y="1232115"/>
                </a:lnTo>
                <a:lnTo>
                  <a:pt x="0" y="418454"/>
                </a:lnTo>
                <a:lnTo>
                  <a:pt x="1968285"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Tahoma" panose="020B0604030504040204" pitchFamily="34" charset="0"/>
              <a:cs typeface="Tahoma" panose="020B0604030504040204" pitchFamily="34" charset="0"/>
            </a:endParaRPr>
          </a:p>
        </p:txBody>
      </p:sp>
      <p:sp>
        <p:nvSpPr>
          <p:cNvPr id="14" name="TextBox 13"/>
          <p:cNvSpPr txBox="1"/>
          <p:nvPr/>
        </p:nvSpPr>
        <p:spPr>
          <a:xfrm>
            <a:off x="8336658" y="6189111"/>
            <a:ext cx="1186415" cy="307777"/>
          </a:xfrm>
          <a:prstGeom prst="rect">
            <a:avLst/>
          </a:prstGeom>
          <a:noFill/>
        </p:spPr>
        <p:txBody>
          <a:bodyPr wrap="none" rtlCol="0">
            <a:spAutoFit/>
          </a:bodyPr>
          <a:lstStyle/>
          <a:p>
            <a:pPr algn="ctr"/>
            <a:r>
              <a:rPr lang="en-US" altLang="ko-KR" sz="1400" dirty="0">
                <a:solidFill>
                  <a:schemeClr val="bg1"/>
                </a:solidFill>
                <a:latin typeface="Tahoma" panose="020B0604030504040204" pitchFamily="34" charset="0"/>
                <a:ea typeface="Noto Sans CJK KR Medium" pitchFamily="34" charset="-127"/>
                <a:cs typeface="Tahoma" panose="020B0604030504040204" pitchFamily="34" charset="0"/>
              </a:rPr>
              <a:t>2024.08.14  </a:t>
            </a:r>
            <a:endParaRPr lang="ko-KR" altLang="en-US" sz="1400" dirty="0">
              <a:solidFill>
                <a:schemeClr val="bg1"/>
              </a:solidFill>
              <a:latin typeface="Tahoma" panose="020B0604030504040204" pitchFamily="34" charset="0"/>
              <a:ea typeface="Noto Sans CJK KR Medium" pitchFamily="34" charset="-127"/>
              <a:cs typeface="Tahoma" panose="020B0604030504040204" pitchFamily="34" charset="0"/>
            </a:endParaRPr>
          </a:p>
        </p:txBody>
      </p:sp>
      <p:sp>
        <p:nvSpPr>
          <p:cNvPr id="15" name="TextBox 14"/>
          <p:cNvSpPr txBox="1"/>
          <p:nvPr/>
        </p:nvSpPr>
        <p:spPr>
          <a:xfrm>
            <a:off x="662524" y="547728"/>
            <a:ext cx="6594732" cy="1754326"/>
          </a:xfrm>
          <a:prstGeom prst="rect">
            <a:avLst/>
          </a:prstGeom>
          <a:noFill/>
        </p:spPr>
        <p:txBody>
          <a:bodyPr wrap="square" lIns="91440" tIns="45720" rIns="91440" bIns="45720" rtlCol="0" anchor="t">
            <a:spAutoFit/>
          </a:bodyPr>
          <a:lstStyle/>
          <a:p>
            <a:r>
              <a:rPr lang="en-US" altLang="ko-KR" sz="4400" dirty="0" err="1">
                <a:solidFill>
                  <a:schemeClr val="bg1"/>
                </a:solidFill>
                <a:latin typeface="Tahoma" panose="020B0604030504040204" pitchFamily="34" charset="0"/>
                <a:ea typeface="Tahoma" panose="020B0604030504040204" pitchFamily="34" charset="0"/>
                <a:cs typeface="Tahoma" panose="020B0604030504040204" pitchFamily="34" charset="0"/>
              </a:rPr>
              <a:t>DiLA</a:t>
            </a:r>
            <a:r>
              <a:rPr lang="en-US" altLang="ko-KR" sz="4400" dirty="0">
                <a:solidFill>
                  <a:schemeClr val="bg1"/>
                </a:solidFill>
                <a:latin typeface="Tahoma" panose="020B0604030504040204" pitchFamily="34" charset="0"/>
                <a:ea typeface="Tahoma" panose="020B0604030504040204" pitchFamily="34" charset="0"/>
                <a:cs typeface="Tahoma" panose="020B0604030504040204" pitchFamily="34" charset="0"/>
              </a:rPr>
              <a:t>:</a:t>
            </a:r>
          </a:p>
          <a:p>
            <a:r>
              <a:rPr lang="en-US" altLang="ko-KR" sz="3200" dirty="0">
                <a:solidFill>
                  <a:schemeClr val="bg1"/>
                </a:solidFill>
                <a:latin typeface="Tahoma" panose="020B0604030504040204" pitchFamily="34" charset="0"/>
                <a:ea typeface="Tahoma" panose="020B0604030504040204" pitchFamily="34" charset="0"/>
                <a:cs typeface="Tahoma" panose="020B0604030504040204" pitchFamily="34" charset="0"/>
              </a:rPr>
              <a:t>Enhancing LLM Tool Learning with Differential Logic Layer</a:t>
            </a:r>
          </a:p>
        </p:txBody>
      </p:sp>
      <p:pic>
        <p:nvPicPr>
          <p:cNvPr id="3" name="그림 2">
            <a:extLst>
              <a:ext uri="{FF2B5EF4-FFF2-40B4-BE49-F238E27FC236}">
                <a16:creationId xmlns:a16="http://schemas.microsoft.com/office/drawing/2014/main" id="{D8EA8F64-71BA-40B5-8617-10246121F1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252" y="404664"/>
            <a:ext cx="1052736" cy="1052736"/>
          </a:xfrm>
          <a:prstGeom prst="rect">
            <a:avLst/>
          </a:prstGeom>
        </p:spPr>
      </p:pic>
      <p:sp>
        <p:nvSpPr>
          <p:cNvPr id="4" name="TextBox 3">
            <a:extLst>
              <a:ext uri="{FF2B5EF4-FFF2-40B4-BE49-F238E27FC236}">
                <a16:creationId xmlns:a16="http://schemas.microsoft.com/office/drawing/2014/main" id="{DFCB16ED-3646-2C8C-1E42-AEC349E377AC}"/>
              </a:ext>
            </a:extLst>
          </p:cNvPr>
          <p:cNvSpPr txBox="1"/>
          <p:nvPr/>
        </p:nvSpPr>
        <p:spPr>
          <a:xfrm>
            <a:off x="5580077" y="6081389"/>
            <a:ext cx="1980030" cy="523220"/>
          </a:xfrm>
          <a:prstGeom prst="rect">
            <a:avLst/>
          </a:prstGeom>
          <a:noFill/>
        </p:spPr>
        <p:txBody>
          <a:bodyPr wrap="none" rtlCol="0">
            <a:spAutoFit/>
          </a:bodyPr>
          <a:lstStyle/>
          <a:p>
            <a:pPr algn="ctr"/>
            <a:r>
              <a:rPr lang="ko-KR" altLang="en-US" sz="1400" dirty="0">
                <a:latin typeface="맑은 고딕" panose="020B0503020000020004" pitchFamily="50" charset="-127"/>
                <a:ea typeface="맑은 고딕" panose="020B0503020000020004" pitchFamily="50" charset="-127"/>
                <a:cs typeface="Tahoma" panose="020B0604030504040204" pitchFamily="34" charset="0"/>
              </a:rPr>
              <a:t>전자전기컴퓨터공학부</a:t>
            </a:r>
            <a:endParaRPr lang="en-US" altLang="ko-KR" sz="1400" dirty="0">
              <a:latin typeface="맑은 고딕" panose="020B0503020000020004" pitchFamily="50" charset="-127"/>
              <a:ea typeface="맑은 고딕" panose="020B0503020000020004" pitchFamily="50" charset="-127"/>
              <a:cs typeface="Tahoma" panose="020B0604030504040204" pitchFamily="34" charset="0"/>
            </a:endParaRPr>
          </a:p>
          <a:p>
            <a:pPr algn="ctr"/>
            <a:r>
              <a:rPr lang="en-US" altLang="ko-KR" sz="1400" dirty="0">
                <a:latin typeface="맑은 고딕" panose="020B0503020000020004" pitchFamily="50" charset="-127"/>
                <a:ea typeface="맑은 고딕" panose="020B0503020000020004" pitchFamily="50" charset="-127"/>
                <a:cs typeface="Tahoma" panose="020B0604030504040204" pitchFamily="34" charset="0"/>
              </a:rPr>
              <a:t>2022440119 </a:t>
            </a:r>
            <a:r>
              <a:rPr lang="ko-KR" altLang="en-US" sz="1400" dirty="0">
                <a:latin typeface="맑은 고딕" panose="020B0503020000020004" pitchFamily="50" charset="-127"/>
                <a:ea typeface="맑은 고딕" panose="020B0503020000020004" pitchFamily="50" charset="-127"/>
                <a:cs typeface="Tahoma" panose="020B0604030504040204" pitchFamily="34" charset="0"/>
              </a:rPr>
              <a:t>전형준</a:t>
            </a:r>
          </a:p>
        </p:txBody>
      </p:sp>
      <p:pic>
        <p:nvPicPr>
          <p:cNvPr id="5" name="그림 4" descr="스크린샷, 그래픽, 일렉트릭 블루, 블루이(가) 표시된 사진&#10;&#10;자동 생성된 설명">
            <a:extLst>
              <a:ext uri="{FF2B5EF4-FFF2-40B4-BE49-F238E27FC236}">
                <a16:creationId xmlns:a16="http://schemas.microsoft.com/office/drawing/2014/main" id="{9A9A557C-23B3-CE7C-DE52-B6BDEBB668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9253" y="1457400"/>
            <a:ext cx="1052736" cy="1052736"/>
          </a:xfrm>
          <a:prstGeom prst="rect">
            <a:avLst/>
          </a:prstGeom>
        </p:spPr>
      </p:pic>
      <p:sp>
        <p:nvSpPr>
          <p:cNvPr id="6" name="TextBox 5">
            <a:extLst>
              <a:ext uri="{FF2B5EF4-FFF2-40B4-BE49-F238E27FC236}">
                <a16:creationId xmlns:a16="http://schemas.microsoft.com/office/drawing/2014/main" id="{5FE059CC-CDE7-2D25-12F8-7E774A6C1555}"/>
              </a:ext>
            </a:extLst>
          </p:cNvPr>
          <p:cNvSpPr txBox="1"/>
          <p:nvPr/>
        </p:nvSpPr>
        <p:spPr>
          <a:xfrm>
            <a:off x="8459252" y="2505165"/>
            <a:ext cx="1052736" cy="307777"/>
          </a:xfrm>
          <a:prstGeom prst="rect">
            <a:avLst/>
          </a:prstGeom>
          <a:noFill/>
        </p:spPr>
        <p:txBody>
          <a:bodyPr wrap="square" rtlCol="0">
            <a:spAutoFit/>
          </a:bodyPr>
          <a:lstStyle/>
          <a:p>
            <a:pPr algn="ctr"/>
            <a:r>
              <a:rPr lang="en-US" altLang="ko-KR" sz="1400" dirty="0">
                <a:latin typeface="Tahoma" panose="020B0604030504040204" pitchFamily="34" charset="0"/>
                <a:ea typeface="Noto Sans CJK KR Medium" pitchFamily="34" charset="-127"/>
                <a:cs typeface="Tahoma" panose="020B0604030504040204" pitchFamily="34" charset="0"/>
              </a:rPr>
              <a:t>CIDA Lab.</a:t>
            </a:r>
            <a:endParaRPr lang="ko-KR" altLang="en-US" sz="1400" dirty="0">
              <a:latin typeface="Tahoma" panose="020B0604030504040204" pitchFamily="34" charset="0"/>
              <a:ea typeface="Noto Sans CJK KR Medium" pitchFamily="34" charset="-127"/>
              <a:cs typeface="Tahoma" panose="020B0604030504040204" pitchFamily="34" charset="0"/>
            </a:endParaRPr>
          </a:p>
        </p:txBody>
      </p:sp>
    </p:spTree>
    <p:extLst>
      <p:ext uri="{BB962C8B-B14F-4D97-AF65-F5344CB8AC3E}">
        <p14:creationId xmlns:p14="http://schemas.microsoft.com/office/powerpoint/2010/main" val="3047199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err="1">
                <a:solidFill>
                  <a:srgbClr val="004094"/>
                </a:solidFill>
                <a:latin typeface="Tahoma" panose="020B0604030504040204" pitchFamily="34" charset="0"/>
                <a:ea typeface="Noto Sans CJK KR Medium"/>
                <a:cs typeface="Tahoma" panose="020B0604030504040204" pitchFamily="34" charset="0"/>
              </a:rPr>
              <a:t>DiLA</a:t>
            </a:r>
            <a:r>
              <a:rPr lang="en-US" altLang="ko-KR" sz="2400" dirty="0">
                <a:solidFill>
                  <a:srgbClr val="004094"/>
                </a:solidFill>
                <a:latin typeface="Tahoma" panose="020B0604030504040204" pitchFamily="34" charset="0"/>
                <a:ea typeface="Noto Sans CJK KR Medium"/>
                <a:cs typeface="Tahoma" panose="020B0604030504040204" pitchFamily="34" charset="0"/>
              </a:rPr>
              <a:t> (Differential Logic Layer Aided) Method </a:t>
            </a:r>
          </a:p>
        </p:txBody>
      </p:sp>
      <p:sp>
        <p:nvSpPr>
          <p:cNvPr id="2" name="자유형 1"/>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 name="그림 2">
            <a:extLst>
              <a:ext uri="{FF2B5EF4-FFF2-40B4-BE49-F238E27FC236}">
                <a16:creationId xmlns:a16="http://schemas.microsoft.com/office/drawing/2014/main" id="{F66A8D24-C682-F32E-1AC6-663EDD7B3055}"/>
              </a:ext>
            </a:extLst>
          </p:cNvPr>
          <p:cNvPicPr>
            <a:picLocks noChangeAspect="1"/>
          </p:cNvPicPr>
          <p:nvPr/>
        </p:nvPicPr>
        <p:blipFill>
          <a:blip r:embed="rId3"/>
          <a:stretch>
            <a:fillRect/>
          </a:stretch>
        </p:blipFill>
        <p:spPr>
          <a:xfrm>
            <a:off x="393814" y="1135935"/>
            <a:ext cx="9217028" cy="2093564"/>
          </a:xfrm>
          <a:prstGeom prst="rect">
            <a:avLst/>
          </a:prstGeom>
        </p:spPr>
      </p:pic>
      <p:sp>
        <p:nvSpPr>
          <p:cNvPr id="4" name="TextBox 3">
            <a:extLst>
              <a:ext uri="{FF2B5EF4-FFF2-40B4-BE49-F238E27FC236}">
                <a16:creationId xmlns:a16="http://schemas.microsoft.com/office/drawing/2014/main" id="{ADF02D61-F6AD-A97B-C6AE-5348557D583D}"/>
              </a:ext>
            </a:extLst>
          </p:cNvPr>
          <p:cNvSpPr txBox="1"/>
          <p:nvPr/>
        </p:nvSpPr>
        <p:spPr>
          <a:xfrm>
            <a:off x="1146184" y="3933056"/>
            <a:ext cx="7712288" cy="14250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5000"/>
              </a:lnSpc>
            </a:pPr>
            <a:r>
              <a:rPr lang="en-US" altLang="ko-KR" sz="2400" dirty="0" err="1">
                <a:latin typeface="Tahoma" panose="020B0604030504040204" pitchFamily="34" charset="0"/>
                <a:ea typeface="Tahoma" panose="020B0604030504040204" pitchFamily="34" charset="0"/>
                <a:cs typeface="Tahoma" panose="020B0604030504040204" pitchFamily="34" charset="0"/>
              </a:rPr>
              <a:t>DiLA</a:t>
            </a:r>
            <a:r>
              <a:rPr lang="en-US" altLang="ko-KR" sz="2400" dirty="0">
                <a:latin typeface="Tahoma" panose="020B0604030504040204" pitchFamily="34" charset="0"/>
                <a:ea typeface="Tahoma" panose="020B0604030504040204" pitchFamily="34" charset="0"/>
                <a:cs typeface="Tahoma" panose="020B0604030504040204" pitchFamily="34" charset="0"/>
              </a:rPr>
              <a:t> differentiates symbolic problems and</a:t>
            </a:r>
          </a:p>
          <a:p>
            <a:pPr algn="ctr">
              <a:lnSpc>
                <a:spcPct val="125000"/>
              </a:lnSpc>
            </a:pPr>
            <a:r>
              <a:rPr lang="en-US" altLang="ko-KR" sz="2400" dirty="0">
                <a:latin typeface="Tahoma" panose="020B0604030504040204" pitchFamily="34" charset="0"/>
                <a:ea typeface="Tahoma" panose="020B0604030504040204" pitchFamily="34" charset="0"/>
                <a:cs typeface="Tahoma" panose="020B0604030504040204" pitchFamily="34" charset="0"/>
              </a:rPr>
              <a:t>Iteratively searches for solutions through forward</a:t>
            </a:r>
          </a:p>
          <a:p>
            <a:pPr algn="ctr">
              <a:lnSpc>
                <a:spcPct val="125000"/>
              </a:lnSpc>
            </a:pPr>
            <a:r>
              <a:rPr lang="en-US" altLang="ko-KR" sz="2400" dirty="0">
                <a:latin typeface="Tahoma" panose="020B0604030504040204" pitchFamily="34" charset="0"/>
                <a:ea typeface="Tahoma" panose="020B0604030504040204" pitchFamily="34" charset="0"/>
                <a:cs typeface="Tahoma" panose="020B0604030504040204" pitchFamily="34" charset="0"/>
              </a:rPr>
              <a:t>and backward propagation of a network layer</a:t>
            </a:r>
          </a:p>
        </p:txBody>
      </p:sp>
    </p:spTree>
    <p:extLst>
      <p:ext uri="{BB962C8B-B14F-4D97-AF65-F5344CB8AC3E}">
        <p14:creationId xmlns:p14="http://schemas.microsoft.com/office/powerpoint/2010/main" val="787162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err="1">
                <a:solidFill>
                  <a:srgbClr val="004094"/>
                </a:solidFill>
                <a:latin typeface="Tahoma" panose="020B0604030504040204" pitchFamily="34" charset="0"/>
                <a:ea typeface="Noto Sans CJK KR Medium"/>
                <a:cs typeface="Tahoma" panose="020B0604030504040204" pitchFamily="34" charset="0"/>
              </a:rPr>
              <a:t>DiLA</a:t>
            </a:r>
            <a:r>
              <a:rPr lang="en-US" altLang="ko-KR" sz="2400" dirty="0">
                <a:solidFill>
                  <a:srgbClr val="004094"/>
                </a:solidFill>
                <a:latin typeface="Tahoma" panose="020B0604030504040204" pitchFamily="34" charset="0"/>
                <a:ea typeface="Noto Sans CJK KR Medium"/>
                <a:cs typeface="Tahoma" panose="020B0604030504040204" pitchFamily="34" charset="0"/>
              </a:rPr>
              <a:t> (Differential Logic Layer Aided) Method </a:t>
            </a:r>
          </a:p>
        </p:txBody>
      </p:sp>
      <p:sp>
        <p:nvSpPr>
          <p:cNvPr id="2" name="자유형 1"/>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ADF02D61-F6AD-A97B-C6AE-5348557D583D}"/>
              </a:ext>
            </a:extLst>
          </p:cNvPr>
          <p:cNvSpPr txBox="1"/>
          <p:nvPr/>
        </p:nvSpPr>
        <p:spPr>
          <a:xfrm>
            <a:off x="1096856" y="3429000"/>
            <a:ext cx="7712288" cy="23484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5000"/>
              </a:lnSpc>
            </a:pPr>
            <a:r>
              <a:rPr lang="en-US" altLang="ko-KR" sz="2400" b="1" dirty="0">
                <a:latin typeface="Tahoma" panose="020B0604030504040204" pitchFamily="34" charset="0"/>
                <a:ea typeface="Tahoma" panose="020B0604030504040204" pitchFamily="34" charset="0"/>
                <a:cs typeface="Tahoma" panose="020B0604030504040204" pitchFamily="34" charset="0"/>
              </a:rPr>
              <a:t>Natural language input</a:t>
            </a:r>
          </a:p>
          <a:p>
            <a:pPr algn="ctr">
              <a:lnSpc>
                <a:spcPct val="125000"/>
              </a:lnSpc>
            </a:pPr>
            <a:r>
              <a:rPr lang="en-US" altLang="ko-KR" sz="2400" dirty="0">
                <a:latin typeface="Tahoma" panose="020B0604030504040204" pitchFamily="34" charset="0"/>
                <a:ea typeface="Tahoma" panose="020B0604030504040204" pitchFamily="34" charset="0"/>
                <a:cs typeface="Tahoma" panose="020B0604030504040204" pitchFamily="34" charset="0"/>
              </a:rPr>
              <a:t>propositional constraints Ø / question Q</a:t>
            </a:r>
          </a:p>
          <a:p>
            <a:pPr algn="ctr">
              <a:lnSpc>
                <a:spcPct val="125000"/>
              </a:lnSpc>
            </a:pPr>
            <a:r>
              <a:rPr lang="en-US" altLang="ko-KR" sz="2400" dirty="0">
                <a:latin typeface="Tahoma" panose="020B0604030504040204" pitchFamily="34" charset="0"/>
                <a:ea typeface="Tahoma" panose="020B0604030504040204" pitchFamily="34" charset="0"/>
                <a:cs typeface="Tahoma" panose="020B0604030504040204" pitchFamily="34" charset="0"/>
              </a:rPr>
              <a:t>⭣</a:t>
            </a:r>
          </a:p>
          <a:p>
            <a:pPr algn="ctr">
              <a:lnSpc>
                <a:spcPct val="125000"/>
              </a:lnSpc>
            </a:pPr>
            <a:r>
              <a:rPr lang="en-US" altLang="ko-KR" sz="2400" b="1" dirty="0">
                <a:latin typeface="Tahoma" panose="020B0604030504040204" pitchFamily="34" charset="0"/>
                <a:ea typeface="Tahoma" panose="020B0604030504040204" pitchFamily="34" charset="0"/>
                <a:cs typeface="Tahoma" panose="020B0604030504040204" pitchFamily="34" charset="0"/>
              </a:rPr>
              <a:t>SAT specification </a:t>
            </a:r>
            <a:r>
              <a:rPr lang="en-US" altLang="ko-KR" sz="2400" dirty="0">
                <a:latin typeface="Tahoma" panose="020B0604030504040204" pitchFamily="34" charset="0"/>
                <a:ea typeface="Tahoma" panose="020B0604030504040204" pitchFamily="34" charset="0"/>
                <a:cs typeface="Tahoma" panose="020B0604030504040204" pitchFamily="34" charset="0"/>
              </a:rPr>
              <a:t>using LLMs, obtaining a</a:t>
            </a:r>
          </a:p>
          <a:p>
            <a:pPr algn="ctr">
              <a:lnSpc>
                <a:spcPct val="125000"/>
              </a:lnSpc>
            </a:pPr>
            <a:r>
              <a:rPr lang="en-US" altLang="ko-KR" sz="2400" dirty="0">
                <a:latin typeface="Tahoma" panose="020B0604030504040204" pitchFamily="34" charset="0"/>
                <a:ea typeface="Tahoma" panose="020B0604030504040204" pitchFamily="34" charset="0"/>
                <a:cs typeface="Tahoma" panose="020B0604030504040204" pitchFamily="34" charset="0"/>
              </a:rPr>
              <a:t>formal description of the constraints and variables</a:t>
            </a:r>
          </a:p>
        </p:txBody>
      </p:sp>
      <p:pic>
        <p:nvPicPr>
          <p:cNvPr id="6" name="그림 5">
            <a:extLst>
              <a:ext uri="{FF2B5EF4-FFF2-40B4-BE49-F238E27FC236}">
                <a16:creationId xmlns:a16="http://schemas.microsoft.com/office/drawing/2014/main" id="{ACB5FA39-C7F1-4046-AA61-BF731EBF63C6}"/>
              </a:ext>
            </a:extLst>
          </p:cNvPr>
          <p:cNvPicPr>
            <a:picLocks noChangeAspect="1"/>
          </p:cNvPicPr>
          <p:nvPr/>
        </p:nvPicPr>
        <p:blipFill>
          <a:blip r:embed="rId3"/>
          <a:stretch>
            <a:fillRect/>
          </a:stretch>
        </p:blipFill>
        <p:spPr>
          <a:xfrm>
            <a:off x="254237" y="1628800"/>
            <a:ext cx="9496182" cy="1271068"/>
          </a:xfrm>
          <a:prstGeom prst="rect">
            <a:avLst/>
          </a:prstGeom>
        </p:spPr>
      </p:pic>
      <p:sp>
        <p:nvSpPr>
          <p:cNvPr id="7" name="TextBox 6">
            <a:extLst>
              <a:ext uri="{FF2B5EF4-FFF2-40B4-BE49-F238E27FC236}">
                <a16:creationId xmlns:a16="http://schemas.microsoft.com/office/drawing/2014/main" id="{17BD4BE6-F82C-FE14-8335-FD580AE6DD54}"/>
              </a:ext>
            </a:extLst>
          </p:cNvPr>
          <p:cNvSpPr txBox="1"/>
          <p:nvPr/>
        </p:nvSpPr>
        <p:spPr>
          <a:xfrm>
            <a:off x="4183232" y="960636"/>
            <a:ext cx="1638192" cy="4999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5000"/>
              </a:lnSpc>
            </a:pPr>
            <a:r>
              <a:rPr lang="en-US" altLang="ko-KR" sz="2400" b="1" dirty="0">
                <a:latin typeface="Tahoma" panose="020B0604030504040204" pitchFamily="34" charset="0"/>
                <a:ea typeface="Tahoma" panose="020B0604030504040204" pitchFamily="34" charset="0"/>
                <a:cs typeface="Tahoma" panose="020B0604030504040204" pitchFamily="34" charset="0"/>
              </a:rPr>
              <a:t>1. Parse</a:t>
            </a:r>
            <a:endParaRPr lang="en-US" altLang="ko-K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57105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err="1">
                <a:solidFill>
                  <a:srgbClr val="004094"/>
                </a:solidFill>
                <a:latin typeface="Tahoma" panose="020B0604030504040204" pitchFamily="34" charset="0"/>
                <a:ea typeface="Noto Sans CJK KR Medium"/>
                <a:cs typeface="Tahoma" panose="020B0604030504040204" pitchFamily="34" charset="0"/>
              </a:rPr>
              <a:t>DiLA</a:t>
            </a:r>
            <a:r>
              <a:rPr lang="en-US" altLang="ko-KR" sz="2400" dirty="0">
                <a:solidFill>
                  <a:srgbClr val="004094"/>
                </a:solidFill>
                <a:latin typeface="Tahoma" panose="020B0604030504040204" pitchFamily="34" charset="0"/>
                <a:ea typeface="Noto Sans CJK KR Medium"/>
                <a:cs typeface="Tahoma" panose="020B0604030504040204" pitchFamily="34" charset="0"/>
              </a:rPr>
              <a:t> (Differential Logic Layer Aided) Method </a:t>
            </a:r>
          </a:p>
        </p:txBody>
      </p:sp>
      <p:sp>
        <p:nvSpPr>
          <p:cNvPr id="2" name="자유형 1"/>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그림 5">
            <a:extLst>
              <a:ext uri="{FF2B5EF4-FFF2-40B4-BE49-F238E27FC236}">
                <a16:creationId xmlns:a16="http://schemas.microsoft.com/office/drawing/2014/main" id="{ACB5FA39-C7F1-4046-AA61-BF731EBF63C6}"/>
              </a:ext>
            </a:extLst>
          </p:cNvPr>
          <p:cNvPicPr>
            <a:picLocks noChangeAspect="1"/>
          </p:cNvPicPr>
          <p:nvPr/>
        </p:nvPicPr>
        <p:blipFill>
          <a:blip r:embed="rId3"/>
          <a:stretch>
            <a:fillRect/>
          </a:stretch>
        </p:blipFill>
        <p:spPr>
          <a:xfrm>
            <a:off x="254237" y="1484784"/>
            <a:ext cx="9496182" cy="1271068"/>
          </a:xfrm>
          <a:prstGeom prst="rect">
            <a:avLst/>
          </a:prstGeom>
        </p:spPr>
      </p:pic>
      <p:sp>
        <p:nvSpPr>
          <p:cNvPr id="7" name="TextBox 6">
            <a:extLst>
              <a:ext uri="{FF2B5EF4-FFF2-40B4-BE49-F238E27FC236}">
                <a16:creationId xmlns:a16="http://schemas.microsoft.com/office/drawing/2014/main" id="{17BD4BE6-F82C-FE14-8335-FD580AE6DD54}"/>
              </a:ext>
            </a:extLst>
          </p:cNvPr>
          <p:cNvSpPr txBox="1"/>
          <p:nvPr/>
        </p:nvSpPr>
        <p:spPr>
          <a:xfrm>
            <a:off x="4183232" y="851742"/>
            <a:ext cx="1638192" cy="4999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5000"/>
              </a:lnSpc>
            </a:pPr>
            <a:r>
              <a:rPr lang="en-US" altLang="ko-KR" sz="2400" b="1" dirty="0">
                <a:latin typeface="Tahoma" panose="020B0604030504040204" pitchFamily="34" charset="0"/>
                <a:ea typeface="Tahoma" panose="020B0604030504040204" pitchFamily="34" charset="0"/>
                <a:cs typeface="Tahoma" panose="020B0604030504040204" pitchFamily="34" charset="0"/>
              </a:rPr>
              <a:t>1. Parse</a:t>
            </a:r>
            <a:endParaRPr lang="en-US" altLang="ko-KR" sz="2400" dirty="0">
              <a:latin typeface="Tahoma" panose="020B0604030504040204" pitchFamily="34" charset="0"/>
              <a:ea typeface="Tahoma" panose="020B0604030504040204" pitchFamily="34" charset="0"/>
              <a:cs typeface="Tahoma" panose="020B0604030504040204" pitchFamily="34" charset="0"/>
            </a:endParaRPr>
          </a:p>
        </p:txBody>
      </p:sp>
      <p:pic>
        <p:nvPicPr>
          <p:cNvPr id="5" name="그림 4">
            <a:extLst>
              <a:ext uri="{FF2B5EF4-FFF2-40B4-BE49-F238E27FC236}">
                <a16:creationId xmlns:a16="http://schemas.microsoft.com/office/drawing/2014/main" id="{B4C87F5F-543C-E648-BC4F-26F9DCF39ADD}"/>
              </a:ext>
            </a:extLst>
          </p:cNvPr>
          <p:cNvPicPr>
            <a:picLocks noChangeAspect="1"/>
          </p:cNvPicPr>
          <p:nvPr/>
        </p:nvPicPr>
        <p:blipFill>
          <a:blip r:embed="rId4"/>
          <a:stretch>
            <a:fillRect/>
          </a:stretch>
        </p:blipFill>
        <p:spPr>
          <a:xfrm>
            <a:off x="204909" y="3065149"/>
            <a:ext cx="9496182" cy="1497936"/>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A5F1A11F-CA44-949E-BCDA-AE940D50DA6A}"/>
                  </a:ext>
                </a:extLst>
              </p:cNvPr>
              <p:cNvSpPr txBox="1"/>
              <p:nvPr/>
            </p:nvSpPr>
            <p:spPr>
              <a:xfrm>
                <a:off x="2524515" y="4676356"/>
                <a:ext cx="4955626" cy="1850891"/>
              </a:xfrm>
              <a:prstGeom prst="rect">
                <a:avLst/>
              </a:prstGeom>
              <a:noFill/>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𝑙</m:t>
                          </m:r>
                        </m:e>
                        <m:sub>
                          <m:r>
                            <a:rPr lang="en-US" altLang="ko-KR" b="0" i="1" smtClean="0">
                              <a:latin typeface="Cambria Math" panose="02040503050406030204" pitchFamily="18" charset="0"/>
                            </a:rPr>
                            <m:t>𝑗𝑖</m:t>
                          </m:r>
                        </m:sub>
                      </m:sSub>
                      <m:r>
                        <a:rPr lang="en-US" altLang="ko-KR" b="0" i="1" smtClean="0">
                          <a:latin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m:t>
                      </m:r>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𝑣</m:t>
                          </m:r>
                        </m:e>
                        <m:sub>
                          <m:r>
                            <a:rPr lang="en-US" altLang="ko-KR" b="0" i="1" smtClean="0">
                              <a:latin typeface="Cambria Math" panose="02040503050406030204" pitchFamily="18" charset="0"/>
                              <a:ea typeface="Cambria Math" panose="02040503050406030204" pitchFamily="18" charset="0"/>
                            </a:rPr>
                            <m:t>𝑖</m:t>
                          </m:r>
                        </m:sub>
                      </m:sSub>
                      <m:r>
                        <a:rPr lang="en-US" altLang="ko-KR" b="0" i="1" smtClean="0">
                          <a:latin typeface="Cambria Math" panose="02040503050406030204" pitchFamily="18" charset="0"/>
                          <a:ea typeface="Cambria Math" panose="02040503050406030204" pitchFamily="18" charset="0"/>
                        </a:rPr>
                        <m:t> </m:t>
                      </m:r>
                      <m:r>
                        <a:rPr lang="en-US" altLang="ko-KR" b="0" i="1" smtClean="0">
                          <a:latin typeface="Cambria Math" panose="02040503050406030204" pitchFamily="18" charset="0"/>
                          <a:ea typeface="Cambria Math" panose="02040503050406030204" pitchFamily="18" charset="0"/>
                        </a:rPr>
                        <m:t>𝑜𝑟</m:t>
                      </m:r>
                      <m:r>
                        <a:rPr lang="en-US" altLang="ko-KR" b="0" i="1" smtClean="0">
                          <a:latin typeface="Cambria Math" panose="02040503050406030204" pitchFamily="18" charset="0"/>
                          <a:ea typeface="Cambria Math" panose="02040503050406030204" pitchFamily="18" charset="0"/>
                        </a:rPr>
                        <m:t> </m:t>
                      </m:r>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𝑣</m:t>
                          </m:r>
                        </m:e>
                        <m:sub>
                          <m:r>
                            <a:rPr lang="en-US" altLang="ko-KR" b="0" i="1" smtClean="0">
                              <a:latin typeface="Cambria Math" panose="02040503050406030204" pitchFamily="18" charset="0"/>
                              <a:ea typeface="Cambria Math" panose="02040503050406030204" pitchFamily="18" charset="0"/>
                            </a:rPr>
                            <m:t>𝑖</m:t>
                          </m:r>
                        </m:sub>
                      </m:sSub>
                    </m:oMath>
                  </m:oMathPara>
                </a14:m>
                <a:endParaRPr lang="en-US" altLang="ko-KR" b="0" i="1" dirty="0">
                  <a:latin typeface="Cambria Math" panose="02040503050406030204" pitchFamily="18" charset="0"/>
                  <a:ea typeface="Cambria Math"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i="1">
                              <a:latin typeface="Cambria Math" panose="02040503050406030204" pitchFamily="18" charset="0"/>
                            </a:rPr>
                            <m:t>𝐶</m:t>
                          </m:r>
                        </m:e>
                        <m:sub>
                          <m:r>
                            <a:rPr lang="en-US" altLang="ko-KR" b="0" i="1" smtClean="0">
                              <a:latin typeface="Cambria Math" panose="02040503050406030204" pitchFamily="18" charset="0"/>
                            </a:rPr>
                            <m:t>𝑗</m:t>
                          </m:r>
                        </m:sub>
                      </m:sSub>
                      <m:r>
                        <a:rPr lang="en-US" altLang="ko-KR" i="1">
                          <a:latin typeface="Cambria Math" panose="02040503050406030204" pitchFamily="18" charset="0"/>
                        </a:rPr>
                        <m:t>​ =</m:t>
                      </m:r>
                      <m:d>
                        <m:dPr>
                          <m:ctrlPr>
                            <a:rPr lang="en-US" altLang="ko-KR" i="1">
                              <a:latin typeface="Cambria Math" panose="02040503050406030204" pitchFamily="18" charset="0"/>
                            </a:rPr>
                          </m:ctrlPr>
                        </m:dPr>
                        <m:e>
                          <m:sSub>
                            <m:sSubPr>
                              <m:ctrlPr>
                                <a:rPr lang="en-US" altLang="ko-KR" i="1">
                                  <a:latin typeface="Cambria Math" panose="02040503050406030204" pitchFamily="18" charset="0"/>
                                </a:rPr>
                              </m:ctrlPr>
                            </m:sSubPr>
                            <m:e>
                              <m:r>
                                <a:rPr lang="en-US" altLang="ko-KR" i="1">
                                  <a:latin typeface="Cambria Math" panose="02040503050406030204" pitchFamily="18" charset="0"/>
                                </a:rPr>
                                <m:t>𝑙</m:t>
                              </m:r>
                            </m:e>
                            <m:sub>
                              <m:r>
                                <a:rPr lang="en-US" altLang="ko-KR" i="1">
                                  <a:latin typeface="Cambria Math" panose="02040503050406030204" pitchFamily="18" charset="0"/>
                                </a:rPr>
                                <m:t>𝑗</m:t>
                              </m:r>
                              <m:r>
                                <a:rPr lang="en-US" altLang="ko-KR" b="0" i="1" smtClean="0">
                                  <a:latin typeface="Cambria Math" panose="02040503050406030204" pitchFamily="18" charset="0"/>
                                </a:rPr>
                                <m:t>1</m:t>
                              </m:r>
                            </m:sub>
                          </m:sSub>
                          <m:r>
                            <a:rPr lang="en-US" altLang="ko-KR" i="1">
                              <a:latin typeface="Cambria Math" panose="02040503050406030204" pitchFamily="18" charset="0"/>
                            </a:rPr>
                            <m:t>​ ∨</m:t>
                          </m:r>
                          <m:sSub>
                            <m:sSubPr>
                              <m:ctrlPr>
                                <a:rPr lang="en-US" altLang="ko-KR" i="1">
                                  <a:latin typeface="Cambria Math" panose="02040503050406030204" pitchFamily="18" charset="0"/>
                                </a:rPr>
                              </m:ctrlPr>
                            </m:sSubPr>
                            <m:e>
                              <m:r>
                                <a:rPr lang="en-US" altLang="ko-KR" i="1">
                                  <a:latin typeface="Cambria Math" panose="02040503050406030204" pitchFamily="18" charset="0"/>
                                </a:rPr>
                                <m:t>𝑙</m:t>
                              </m:r>
                            </m:e>
                            <m:sub>
                              <m:r>
                                <a:rPr lang="en-US" altLang="ko-KR" i="1">
                                  <a:latin typeface="Cambria Math" panose="02040503050406030204" pitchFamily="18" charset="0"/>
                                </a:rPr>
                                <m:t>𝑗</m:t>
                              </m:r>
                              <m:r>
                                <a:rPr lang="en-US" altLang="ko-KR" b="0" i="1" smtClean="0">
                                  <a:latin typeface="Cambria Math" panose="02040503050406030204" pitchFamily="18" charset="0"/>
                                </a:rPr>
                                <m:t>2</m:t>
                              </m:r>
                            </m:sub>
                          </m:sSub>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𝑙</m:t>
                              </m:r>
                            </m:e>
                            <m:sub>
                              <m:r>
                                <a:rPr lang="en-US" altLang="ko-KR" i="1">
                                  <a:latin typeface="Cambria Math" panose="02040503050406030204" pitchFamily="18" charset="0"/>
                                </a:rPr>
                                <m:t>𝑗𝑘</m:t>
                              </m:r>
                            </m:sub>
                          </m:sSub>
                          <m:r>
                            <a:rPr lang="en-US" altLang="ko-KR" i="1">
                              <a:latin typeface="Cambria Math" panose="02040503050406030204" pitchFamily="18" charset="0"/>
                            </a:rPr>
                            <m:t>​ </m:t>
                          </m:r>
                        </m:e>
                      </m:d>
                    </m:oMath>
                  </m:oMathPara>
                </a14:m>
                <a:endParaRPr lang="en-US" altLang="ko-KR" dirty="0">
                  <a:latin typeface="맑은 고딕" panose="020B0503020000020004" pitchFamily="50" charset="-127"/>
                  <a:ea typeface="맑은 고딕" panose="020B0503020000020004" pitchFamily="50" charset="-127"/>
                </a:endParaRPr>
              </a:p>
              <a:p>
                <a:pPr algn="ctr">
                  <a:lnSpc>
                    <a:spcPct val="150000"/>
                  </a:lnSpc>
                </a:pPr>
                <a14:m>
                  <m:oMathPara xmlns:m="http://schemas.openxmlformats.org/officeDocument/2006/math">
                    <m:oMathParaPr>
                      <m:jc m:val="centerGroup"/>
                    </m:oMathParaPr>
                    <m:oMath xmlns:m="http://schemas.openxmlformats.org/officeDocument/2006/math">
                      <m:r>
                        <a:rPr lang="el-GR" altLang="ko-KR" i="1">
                          <a:latin typeface="Cambria Math" panose="02040503050406030204" pitchFamily="18" charset="0"/>
                        </a:rPr>
                        <m:t>𝜙</m:t>
                      </m:r>
                      <m:r>
                        <a:rPr lang="el-GR" altLang="ko-KR" i="1">
                          <a:latin typeface="Cambria Math" panose="02040503050406030204" pitchFamily="18" charset="0"/>
                        </a:rPr>
                        <m:t>=</m:t>
                      </m:r>
                      <m:d>
                        <m:dPr>
                          <m:ctrlPr>
                            <a:rPr lang="el-GR" altLang="ko-KR" i="1">
                              <a:latin typeface="Cambria Math" panose="02040503050406030204" pitchFamily="18" charset="0"/>
                            </a:rPr>
                          </m:ctrlPr>
                        </m:dPr>
                        <m:e>
                          <m:sSub>
                            <m:sSubPr>
                              <m:ctrlPr>
                                <a:rPr lang="en-US" altLang="ko-KR" i="1">
                                  <a:latin typeface="Cambria Math" panose="02040503050406030204" pitchFamily="18" charset="0"/>
                                </a:rPr>
                              </m:ctrlPr>
                            </m:sSubPr>
                            <m:e>
                              <m:r>
                                <a:rPr lang="en-US" altLang="ko-KR" b="0" i="1" smtClean="0">
                                  <a:latin typeface="Cambria Math" panose="02040503050406030204" pitchFamily="18" charset="0"/>
                                </a:rPr>
                                <m:t>𝐶</m:t>
                              </m:r>
                            </m:e>
                            <m:sub>
                              <m:r>
                                <a:rPr lang="en-US" altLang="ko-KR" b="0" i="1" smtClean="0">
                                  <a:latin typeface="Cambria Math" panose="02040503050406030204" pitchFamily="18" charset="0"/>
                                </a:rPr>
                                <m:t>1</m:t>
                              </m:r>
                            </m:sub>
                          </m:sSub>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𝐶</m:t>
                              </m:r>
                            </m:e>
                            <m:sub>
                              <m:r>
                                <a:rPr lang="en-US" altLang="ko-KR" b="0" i="1" smtClean="0">
                                  <a:latin typeface="Cambria Math" panose="02040503050406030204" pitchFamily="18" charset="0"/>
                                </a:rPr>
                                <m:t>2</m:t>
                              </m:r>
                            </m:sub>
                          </m:sSub>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𝐶</m:t>
                              </m:r>
                            </m:e>
                            <m:sub>
                              <m:r>
                                <a:rPr lang="en-US" altLang="ko-KR" b="0" i="1" smtClean="0">
                                  <a:latin typeface="Cambria Math" panose="02040503050406030204" pitchFamily="18" charset="0"/>
                                </a:rPr>
                                <m:t>𝑚</m:t>
                              </m:r>
                            </m:sub>
                          </m:sSub>
                          <m:r>
                            <a:rPr lang="en-US" altLang="ko-KR" i="1">
                              <a:latin typeface="Cambria Math" panose="02040503050406030204" pitchFamily="18" charset="0"/>
                            </a:rPr>
                            <m:t>​</m:t>
                          </m:r>
                        </m:e>
                      </m:d>
                    </m:oMath>
                  </m:oMathPara>
                </a14:m>
                <a:endParaRPr lang="en-US" altLang="ko-KR" i="1" dirty="0">
                  <a:latin typeface="Cambria Math"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r>
                        <a:rPr lang="el-GR" altLang="ko-KR" i="1">
                          <a:latin typeface="Cambria Math" panose="02040503050406030204" pitchFamily="18" charset="0"/>
                        </a:rPr>
                        <m:t>𝜙</m:t>
                      </m:r>
                      <m:r>
                        <a:rPr lang="el-GR" altLang="ko-KR" i="1">
                          <a:latin typeface="Cambria Math" panose="02040503050406030204" pitchFamily="18" charset="0"/>
                        </a:rPr>
                        <m:t>=(</m:t>
                      </m:r>
                      <m:sSub>
                        <m:sSubPr>
                          <m:ctrlPr>
                            <a:rPr lang="en-US" altLang="ko-KR" b="0" i="1" smtClean="0">
                              <a:latin typeface="Cambria Math" panose="02040503050406030204" pitchFamily="18" charset="0"/>
                            </a:rPr>
                          </m:ctrlPr>
                        </m:sSubPr>
                        <m:e>
                          <m:r>
                            <a:rPr lang="en-US" altLang="ko-KR" i="1">
                              <a:latin typeface="Cambria Math" panose="02040503050406030204" pitchFamily="18" charset="0"/>
                            </a:rPr>
                            <m:t>𝑣</m:t>
                          </m:r>
                        </m:e>
                        <m:sub>
                          <m:r>
                            <a:rPr lang="en-US" altLang="ko-KR" b="0" i="1" smtClean="0">
                              <a:latin typeface="Cambria Math" panose="02040503050406030204" pitchFamily="18" charset="0"/>
                            </a:rPr>
                            <m:t>1</m:t>
                          </m:r>
                        </m:sub>
                      </m:sSub>
                      <m:r>
                        <a:rPr lang="en-US" altLang="ko-KR" i="1">
                          <a:latin typeface="Cambria Math" panose="02040503050406030204" pitchFamily="18" charset="0"/>
                        </a:rPr>
                        <m:t>​ ∨</m:t>
                      </m:r>
                      <m:r>
                        <a:rPr lang="en-US" altLang="ko-KR" b="0" i="1" smtClean="0">
                          <a:latin typeface="Cambria Math" panose="02040503050406030204" pitchFamily="18" charset="0"/>
                        </a:rPr>
                        <m:t> </m:t>
                      </m:r>
                      <m:r>
                        <a:rPr lang="en-US" altLang="ko-KR" i="1">
                          <a:latin typeface="Cambria Math" panose="02040503050406030204" pitchFamily="18" charset="0"/>
                        </a:rPr>
                        <m:t>¬</m:t>
                      </m:r>
                      <m:sSub>
                        <m:sSubPr>
                          <m:ctrlPr>
                            <a:rPr lang="en-US" altLang="ko-KR" b="0" i="1" smtClean="0">
                              <a:latin typeface="Cambria Math" panose="02040503050406030204" pitchFamily="18" charset="0"/>
                            </a:rPr>
                          </m:ctrlPr>
                        </m:sSubPr>
                        <m:e>
                          <m:r>
                            <a:rPr lang="en-US" altLang="ko-KR" i="1">
                              <a:latin typeface="Cambria Math" panose="02040503050406030204" pitchFamily="18" charset="0"/>
                            </a:rPr>
                            <m:t>𝑣</m:t>
                          </m:r>
                        </m:e>
                        <m:sub>
                          <m:r>
                            <a:rPr lang="en-US" altLang="ko-KR" b="0" i="1" smtClean="0">
                              <a:latin typeface="Cambria Math" panose="02040503050406030204" pitchFamily="18" charset="0"/>
                            </a:rPr>
                            <m:t>2</m:t>
                          </m:r>
                        </m:sub>
                      </m:sSub>
                      <m:r>
                        <a:rPr lang="en-US" altLang="ko-KR" i="1">
                          <a:latin typeface="Cambria Math" panose="02040503050406030204" pitchFamily="18" charset="0"/>
                        </a:rPr>
                        <m:t>​ )∧(¬</m:t>
                      </m:r>
                      <m:sSub>
                        <m:sSubPr>
                          <m:ctrlPr>
                            <a:rPr lang="en-US" altLang="ko-KR" b="0" i="1" smtClean="0">
                              <a:latin typeface="Cambria Math" panose="02040503050406030204" pitchFamily="18" charset="0"/>
                            </a:rPr>
                          </m:ctrlPr>
                        </m:sSubPr>
                        <m:e>
                          <m:r>
                            <a:rPr lang="en-US" altLang="ko-KR" i="1">
                              <a:latin typeface="Cambria Math" panose="02040503050406030204" pitchFamily="18" charset="0"/>
                            </a:rPr>
                            <m:t>𝑣</m:t>
                          </m:r>
                        </m:e>
                        <m:sub>
                          <m:r>
                            <a:rPr lang="en-US" altLang="ko-KR" i="1">
                              <a:latin typeface="Cambria Math" panose="02040503050406030204" pitchFamily="18" charset="0"/>
                            </a:rPr>
                            <m:t>1</m:t>
                          </m:r>
                        </m:sub>
                      </m:sSub>
                      <m:r>
                        <a:rPr lang="en-US" altLang="ko-KR" i="1">
                          <a:latin typeface="Cambria Math" panose="02040503050406030204" pitchFamily="18" charset="0"/>
                        </a:rPr>
                        <m:t>​ ∨</m:t>
                      </m:r>
                      <m:sSub>
                        <m:sSubPr>
                          <m:ctrlPr>
                            <a:rPr lang="en-US" altLang="ko-KR" b="0" i="1" smtClean="0">
                              <a:latin typeface="Cambria Math" panose="02040503050406030204" pitchFamily="18" charset="0"/>
                            </a:rPr>
                          </m:ctrlPr>
                        </m:sSubPr>
                        <m:e>
                          <m:r>
                            <a:rPr lang="en-US" altLang="ko-KR" i="1">
                              <a:latin typeface="Cambria Math" panose="02040503050406030204" pitchFamily="18" charset="0"/>
                            </a:rPr>
                            <m:t>𝑣</m:t>
                          </m:r>
                        </m:e>
                        <m:sub>
                          <m:r>
                            <a:rPr lang="en-US" altLang="ko-KR" i="1">
                              <a:latin typeface="Cambria Math" panose="02040503050406030204" pitchFamily="18" charset="0"/>
                            </a:rPr>
                            <m:t>3</m:t>
                          </m:r>
                        </m:sub>
                      </m:sSub>
                      <m:r>
                        <a:rPr lang="en-US" altLang="ko-KR" i="1">
                          <a:latin typeface="Cambria Math" panose="02040503050406030204" pitchFamily="18" charset="0"/>
                        </a:rPr>
                        <m:t>​ )∧(</m:t>
                      </m:r>
                      <m:sSub>
                        <m:sSubPr>
                          <m:ctrlPr>
                            <a:rPr lang="en-US" altLang="ko-KR" b="0" i="1" smtClean="0">
                              <a:latin typeface="Cambria Math" panose="02040503050406030204" pitchFamily="18" charset="0"/>
                            </a:rPr>
                          </m:ctrlPr>
                        </m:sSubPr>
                        <m:e>
                          <m:r>
                            <a:rPr lang="en-US" altLang="ko-KR" i="1">
                              <a:latin typeface="Cambria Math" panose="02040503050406030204" pitchFamily="18" charset="0"/>
                            </a:rPr>
                            <m:t>𝑣</m:t>
                          </m:r>
                        </m:e>
                        <m:sub>
                          <m:r>
                            <a:rPr lang="en-US" altLang="ko-KR" b="0" i="1" smtClean="0">
                              <a:latin typeface="Cambria Math" panose="02040503050406030204" pitchFamily="18" charset="0"/>
                            </a:rPr>
                            <m:t>2</m:t>
                          </m:r>
                        </m:sub>
                      </m:sSub>
                      <m:r>
                        <a:rPr lang="en-US" altLang="ko-KR" i="1">
                          <a:latin typeface="Cambria Math" panose="02040503050406030204" pitchFamily="18" charset="0"/>
                        </a:rPr>
                        <m:t>​ ∨</m:t>
                      </m:r>
                      <m:sSub>
                        <m:sSubPr>
                          <m:ctrlPr>
                            <a:rPr lang="en-US" altLang="ko-KR" b="0" i="1" smtClean="0">
                              <a:latin typeface="Cambria Math" panose="02040503050406030204" pitchFamily="18" charset="0"/>
                            </a:rPr>
                          </m:ctrlPr>
                        </m:sSubPr>
                        <m:e>
                          <m:r>
                            <a:rPr lang="en-US" altLang="ko-KR" i="1">
                              <a:latin typeface="Cambria Math" panose="02040503050406030204" pitchFamily="18" charset="0"/>
                            </a:rPr>
                            <m:t>𝑣</m:t>
                          </m:r>
                        </m:e>
                        <m:sub>
                          <m:r>
                            <a:rPr lang="en-US" altLang="ko-KR" b="0" i="1" smtClean="0">
                              <a:latin typeface="Cambria Math" panose="02040503050406030204" pitchFamily="18" charset="0"/>
                            </a:rPr>
                            <m:t>3</m:t>
                          </m:r>
                        </m:sub>
                      </m:sSub>
                      <m:r>
                        <a:rPr lang="en-US" altLang="ko-KR" i="1">
                          <a:latin typeface="Cambria Math" panose="02040503050406030204" pitchFamily="18" charset="0"/>
                        </a:rPr>
                        <m:t>​ )</m:t>
                      </m:r>
                    </m:oMath>
                  </m:oMathPara>
                </a14:m>
                <a:endParaRPr lang="en-US" altLang="ko-KR" i="1" dirty="0">
                  <a:latin typeface="Cambria Math" panose="02040503050406030204" pitchFamily="18" charset="0"/>
                </a:endParaRPr>
              </a:p>
            </p:txBody>
          </p:sp>
        </mc:Choice>
        <mc:Fallback>
          <p:sp>
            <p:nvSpPr>
              <p:cNvPr id="9" name="TextBox 8">
                <a:extLst>
                  <a:ext uri="{FF2B5EF4-FFF2-40B4-BE49-F238E27FC236}">
                    <a16:creationId xmlns:a16="http://schemas.microsoft.com/office/drawing/2014/main" id="{A5F1A11F-CA44-949E-BCDA-AE940D50DA6A}"/>
                  </a:ext>
                </a:extLst>
              </p:cNvPr>
              <p:cNvSpPr txBox="1">
                <a:spLocks noRot="1" noChangeAspect="1" noMove="1" noResize="1" noEditPoints="1" noAdjustHandles="1" noChangeArrowheads="1" noChangeShapeType="1" noTextEdit="1"/>
              </p:cNvSpPr>
              <p:nvPr/>
            </p:nvSpPr>
            <p:spPr>
              <a:xfrm>
                <a:off x="2524515" y="4676356"/>
                <a:ext cx="4955626" cy="1850891"/>
              </a:xfrm>
              <a:prstGeom prst="rect">
                <a:avLst/>
              </a:prstGeom>
              <a:blipFill>
                <a:blip r:embed="rId5"/>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986905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err="1">
                <a:solidFill>
                  <a:srgbClr val="004094"/>
                </a:solidFill>
                <a:latin typeface="Tahoma" panose="020B0604030504040204" pitchFamily="34" charset="0"/>
                <a:ea typeface="Noto Sans CJK KR Medium"/>
                <a:cs typeface="Tahoma" panose="020B0604030504040204" pitchFamily="34" charset="0"/>
              </a:rPr>
              <a:t>DiLA</a:t>
            </a:r>
            <a:r>
              <a:rPr lang="en-US" altLang="ko-KR" sz="2400" dirty="0">
                <a:solidFill>
                  <a:srgbClr val="004094"/>
                </a:solidFill>
                <a:latin typeface="Tahoma" panose="020B0604030504040204" pitchFamily="34" charset="0"/>
                <a:ea typeface="Noto Sans CJK KR Medium"/>
                <a:cs typeface="Tahoma" panose="020B0604030504040204" pitchFamily="34" charset="0"/>
              </a:rPr>
              <a:t> (Differential Logic Layer Aided) Method </a:t>
            </a:r>
          </a:p>
        </p:txBody>
      </p:sp>
      <p:sp>
        <p:nvSpPr>
          <p:cNvPr id="2" name="자유형 1"/>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id="{17BD4BE6-F82C-FE14-8335-FD580AE6DD54}"/>
              </a:ext>
            </a:extLst>
          </p:cNvPr>
          <p:cNvSpPr txBox="1"/>
          <p:nvPr/>
        </p:nvSpPr>
        <p:spPr>
          <a:xfrm>
            <a:off x="3971536" y="851742"/>
            <a:ext cx="2061584" cy="5017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5000"/>
              </a:lnSpc>
            </a:pPr>
            <a:r>
              <a:rPr lang="en-US" altLang="ko-KR" sz="2400" b="1" dirty="0">
                <a:latin typeface="Tahoma" panose="020B0604030504040204" pitchFamily="34" charset="0"/>
                <a:ea typeface="Tahoma" panose="020B0604030504040204" pitchFamily="34" charset="0"/>
                <a:cs typeface="Tahoma" panose="020B0604030504040204" pitchFamily="34" charset="0"/>
              </a:rPr>
              <a:t>2. Initialize</a:t>
            </a:r>
            <a:endParaRPr lang="en-US" altLang="ko-KR" sz="2400" dirty="0">
              <a:latin typeface="Tahoma" panose="020B0604030504040204" pitchFamily="34" charset="0"/>
              <a:ea typeface="Tahoma" panose="020B0604030504040204" pitchFamily="34" charset="0"/>
              <a:cs typeface="Tahoma" panose="020B0604030504040204" pitchFamily="34" charset="0"/>
            </a:endParaRPr>
          </a:p>
        </p:txBody>
      </p:sp>
      <p:pic>
        <p:nvPicPr>
          <p:cNvPr id="3" name="그림 2">
            <a:extLst>
              <a:ext uri="{FF2B5EF4-FFF2-40B4-BE49-F238E27FC236}">
                <a16:creationId xmlns:a16="http://schemas.microsoft.com/office/drawing/2014/main" id="{0B2C00FF-D738-D04F-7066-5F2AB39090D2}"/>
              </a:ext>
            </a:extLst>
          </p:cNvPr>
          <p:cNvPicPr>
            <a:picLocks noChangeAspect="1"/>
          </p:cNvPicPr>
          <p:nvPr/>
        </p:nvPicPr>
        <p:blipFill rotWithShape="1">
          <a:blip r:embed="rId3"/>
          <a:srcRect t="1839" r="53431" b="1857"/>
          <a:stretch/>
        </p:blipFill>
        <p:spPr>
          <a:xfrm>
            <a:off x="2856188" y="1556792"/>
            <a:ext cx="4292280" cy="2016194"/>
          </a:xfrm>
          <a:prstGeom prst="rect">
            <a:avLst/>
          </a:prstGeom>
        </p:spPr>
      </p:pic>
      <p:sp>
        <p:nvSpPr>
          <p:cNvPr id="4" name="TextBox 3">
            <a:extLst>
              <a:ext uri="{FF2B5EF4-FFF2-40B4-BE49-F238E27FC236}">
                <a16:creationId xmlns:a16="http://schemas.microsoft.com/office/drawing/2014/main" id="{57273774-4113-DD49-8E7F-2283BE794405}"/>
              </a:ext>
            </a:extLst>
          </p:cNvPr>
          <p:cNvSpPr txBox="1"/>
          <p:nvPr/>
        </p:nvSpPr>
        <p:spPr>
          <a:xfrm>
            <a:off x="1146184" y="4077072"/>
            <a:ext cx="7712288" cy="23484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5000"/>
              </a:lnSpc>
            </a:pPr>
            <a:r>
              <a:rPr lang="en-US" altLang="ko-KR" sz="2400" dirty="0">
                <a:latin typeface="Tahoma" panose="020B0604030504040204" pitchFamily="34" charset="0"/>
                <a:ea typeface="Tahoma" panose="020B0604030504040204" pitchFamily="34" charset="0"/>
                <a:cs typeface="Tahoma" panose="020B0604030504040204" pitchFamily="34" charset="0"/>
              </a:rPr>
              <a:t>After generating the SAT specifications, we can prompt</a:t>
            </a:r>
          </a:p>
          <a:p>
            <a:pPr algn="ctr">
              <a:lnSpc>
                <a:spcPct val="125000"/>
              </a:lnSpc>
            </a:pPr>
            <a:r>
              <a:rPr lang="en-US" altLang="ko-KR" sz="2400" dirty="0">
                <a:latin typeface="Tahoma" panose="020B0604030504040204" pitchFamily="34" charset="0"/>
                <a:ea typeface="Tahoma" panose="020B0604030504040204" pitchFamily="34" charset="0"/>
                <a:cs typeface="Tahoma" panose="020B0604030504040204" pitchFamily="34" charset="0"/>
              </a:rPr>
              <a:t>LLMs to produce a potential solution.</a:t>
            </a:r>
          </a:p>
          <a:p>
            <a:pPr algn="ctr">
              <a:lnSpc>
                <a:spcPct val="125000"/>
              </a:lnSpc>
            </a:pPr>
            <a:endParaRPr lang="en-US" altLang="ko-KR" sz="2400" dirty="0">
              <a:latin typeface="Tahoma" panose="020B0604030504040204" pitchFamily="34" charset="0"/>
              <a:ea typeface="Tahoma" panose="020B0604030504040204" pitchFamily="34" charset="0"/>
              <a:cs typeface="Tahoma" panose="020B0604030504040204" pitchFamily="34" charset="0"/>
            </a:endParaRPr>
          </a:p>
          <a:p>
            <a:pPr algn="ctr">
              <a:lnSpc>
                <a:spcPct val="125000"/>
              </a:lnSpc>
            </a:pPr>
            <a:r>
              <a:rPr lang="en-US" altLang="ko-KR" sz="2400" dirty="0">
                <a:latin typeface="Tahoma" panose="020B0604030504040204" pitchFamily="34" charset="0"/>
                <a:ea typeface="Tahoma" panose="020B0604030504040204" pitchFamily="34" charset="0"/>
                <a:cs typeface="Tahoma" panose="020B0604030504040204" pitchFamily="34" charset="0"/>
              </a:rPr>
              <a:t>By</a:t>
            </a:r>
            <a:r>
              <a:rPr lang="ko-KR" altLang="en-US" sz="2400" dirty="0">
                <a:latin typeface="Tahoma" panose="020B0604030504040204" pitchFamily="34" charset="0"/>
                <a:ea typeface="Tahoma" panose="020B0604030504040204" pitchFamily="34" charset="0"/>
                <a:cs typeface="Tahoma" panose="020B0604030504040204" pitchFamily="34" charset="0"/>
              </a:rPr>
              <a:t> </a:t>
            </a:r>
            <a:r>
              <a:rPr lang="en-US" altLang="ko-KR" sz="2400" dirty="0">
                <a:latin typeface="Tahoma" panose="020B0604030504040204" pitchFamily="34" charset="0"/>
                <a:ea typeface="Tahoma" panose="020B0604030504040204" pitchFamily="34" charset="0"/>
                <a:cs typeface="Tahoma" panose="020B0604030504040204" pitchFamily="34" charset="0"/>
              </a:rPr>
              <a:t>framing</a:t>
            </a:r>
            <a:r>
              <a:rPr lang="ko-KR" altLang="en-US" sz="2400" dirty="0">
                <a:latin typeface="Tahoma" panose="020B0604030504040204" pitchFamily="34" charset="0"/>
                <a:ea typeface="Tahoma" panose="020B0604030504040204" pitchFamily="34" charset="0"/>
                <a:cs typeface="Tahoma" panose="020B0604030504040204" pitchFamily="34" charset="0"/>
              </a:rPr>
              <a:t> </a:t>
            </a:r>
            <a:r>
              <a:rPr lang="en-US" altLang="ko-KR" sz="2400" dirty="0">
                <a:latin typeface="Tahoma" panose="020B0604030504040204" pitchFamily="34" charset="0"/>
                <a:ea typeface="Tahoma" panose="020B0604030504040204" pitchFamily="34" charset="0"/>
                <a:cs typeface="Tahoma" panose="020B0604030504040204" pitchFamily="34" charset="0"/>
              </a:rPr>
              <a:t>the</a:t>
            </a:r>
            <a:r>
              <a:rPr lang="ko-KR" altLang="en-US" sz="2400" dirty="0">
                <a:latin typeface="Tahoma" panose="020B0604030504040204" pitchFamily="34" charset="0"/>
                <a:ea typeface="Tahoma" panose="020B0604030504040204" pitchFamily="34" charset="0"/>
                <a:cs typeface="Tahoma" panose="020B0604030504040204" pitchFamily="34" charset="0"/>
              </a:rPr>
              <a:t> </a:t>
            </a:r>
            <a:r>
              <a:rPr lang="en-US" altLang="ko-KR" sz="2400" dirty="0">
                <a:latin typeface="Tahoma" panose="020B0604030504040204" pitchFamily="34" charset="0"/>
                <a:ea typeface="Tahoma" panose="020B0604030504040204" pitchFamily="34" charset="0"/>
                <a:cs typeface="Tahoma" panose="020B0604030504040204" pitchFamily="34" charset="0"/>
              </a:rPr>
              <a:t>problem</a:t>
            </a:r>
            <a:r>
              <a:rPr lang="ko-KR" altLang="en-US" sz="2400" dirty="0">
                <a:latin typeface="Tahoma" panose="020B0604030504040204" pitchFamily="34" charset="0"/>
                <a:ea typeface="Tahoma" panose="020B0604030504040204" pitchFamily="34" charset="0"/>
                <a:cs typeface="Tahoma" panose="020B0604030504040204" pitchFamily="34" charset="0"/>
              </a:rPr>
              <a:t> </a:t>
            </a:r>
            <a:r>
              <a:rPr lang="en-US" altLang="ko-KR" sz="2400" dirty="0">
                <a:latin typeface="Tahoma" panose="020B0604030504040204" pitchFamily="34" charset="0"/>
                <a:ea typeface="Tahoma" panose="020B0604030504040204" pitchFamily="34" charset="0"/>
                <a:cs typeface="Tahoma" panose="020B0604030504040204" pitchFamily="34" charset="0"/>
              </a:rPr>
              <a:t>as</a:t>
            </a:r>
            <a:r>
              <a:rPr lang="ko-KR" altLang="en-US" sz="2400" dirty="0">
                <a:latin typeface="Tahoma" panose="020B0604030504040204" pitchFamily="34" charset="0"/>
                <a:ea typeface="Tahoma" panose="020B0604030504040204" pitchFamily="34" charset="0"/>
                <a:cs typeface="Tahoma" panose="020B0604030504040204" pitchFamily="34" charset="0"/>
              </a:rPr>
              <a:t> </a:t>
            </a:r>
            <a:r>
              <a:rPr lang="en-US" altLang="ko-KR" sz="2400" dirty="0">
                <a:latin typeface="Tahoma" panose="020B0604030504040204" pitchFamily="34" charset="0"/>
                <a:ea typeface="Tahoma" panose="020B0604030504040204" pitchFamily="34" charset="0"/>
                <a:cs typeface="Tahoma" panose="020B0604030504040204" pitchFamily="34" charset="0"/>
              </a:rPr>
              <a:t>a</a:t>
            </a:r>
            <a:r>
              <a:rPr lang="ko-KR" altLang="en-US" sz="2400" dirty="0">
                <a:latin typeface="Tahoma" panose="020B0604030504040204" pitchFamily="34" charset="0"/>
                <a:ea typeface="Tahoma" panose="020B0604030504040204" pitchFamily="34" charset="0"/>
                <a:cs typeface="Tahoma" panose="020B0604030504040204" pitchFamily="34" charset="0"/>
              </a:rPr>
              <a:t> </a:t>
            </a:r>
            <a:r>
              <a:rPr lang="en-US" altLang="ko-KR" sz="2400" dirty="0">
                <a:latin typeface="Tahoma" panose="020B0604030504040204" pitchFamily="34" charset="0"/>
                <a:ea typeface="Tahoma" panose="020B0604030504040204" pitchFamily="34" charset="0"/>
                <a:cs typeface="Tahoma" panose="020B0604030504040204" pitchFamily="34" charset="0"/>
              </a:rPr>
              <a:t>natural</a:t>
            </a:r>
            <a:r>
              <a:rPr lang="ko-KR" altLang="en-US" sz="2400" dirty="0">
                <a:latin typeface="Tahoma" panose="020B0604030504040204" pitchFamily="34" charset="0"/>
                <a:ea typeface="Tahoma" panose="020B0604030504040204" pitchFamily="34" charset="0"/>
                <a:cs typeface="Tahoma" panose="020B0604030504040204" pitchFamily="34" charset="0"/>
              </a:rPr>
              <a:t> </a:t>
            </a:r>
            <a:r>
              <a:rPr lang="en-US" altLang="ko-KR" sz="2400" dirty="0">
                <a:latin typeface="Tahoma" panose="020B0604030504040204" pitchFamily="34" charset="0"/>
                <a:ea typeface="Tahoma" panose="020B0604030504040204" pitchFamily="34" charset="0"/>
                <a:cs typeface="Tahoma" panose="020B0604030504040204" pitchFamily="34" charset="0"/>
              </a:rPr>
              <a:t>language query.</a:t>
            </a:r>
          </a:p>
          <a:p>
            <a:pPr algn="ctr">
              <a:lnSpc>
                <a:spcPct val="125000"/>
              </a:lnSpc>
            </a:pPr>
            <a:r>
              <a:rPr lang="en-US" altLang="ko-KR" sz="2400" u="sng" dirty="0">
                <a:latin typeface="Tahoma" panose="020B0604030504040204" pitchFamily="34" charset="0"/>
                <a:ea typeface="Tahoma" panose="020B0604030504040204" pitchFamily="34" charset="0"/>
                <a:cs typeface="Tahoma" panose="020B0604030504040204" pitchFamily="34" charset="0"/>
              </a:rPr>
              <a:t>“What is the logical solution based on the premises?”</a:t>
            </a:r>
          </a:p>
        </p:txBody>
      </p:sp>
    </p:spTree>
    <p:extLst>
      <p:ext uri="{BB962C8B-B14F-4D97-AF65-F5344CB8AC3E}">
        <p14:creationId xmlns:p14="http://schemas.microsoft.com/office/powerpoint/2010/main" val="431965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err="1">
                <a:solidFill>
                  <a:srgbClr val="004094"/>
                </a:solidFill>
                <a:latin typeface="Tahoma" panose="020B0604030504040204" pitchFamily="34" charset="0"/>
                <a:ea typeface="Noto Sans CJK KR Medium"/>
                <a:cs typeface="Tahoma" panose="020B0604030504040204" pitchFamily="34" charset="0"/>
              </a:rPr>
              <a:t>DiLA</a:t>
            </a:r>
            <a:r>
              <a:rPr lang="en-US" altLang="ko-KR" sz="2400" dirty="0">
                <a:solidFill>
                  <a:srgbClr val="004094"/>
                </a:solidFill>
                <a:latin typeface="Tahoma" panose="020B0604030504040204" pitchFamily="34" charset="0"/>
                <a:ea typeface="Noto Sans CJK KR Medium"/>
                <a:cs typeface="Tahoma" panose="020B0604030504040204" pitchFamily="34" charset="0"/>
              </a:rPr>
              <a:t> (Differential Logic Layer Aided) Method </a:t>
            </a:r>
          </a:p>
        </p:txBody>
      </p:sp>
      <p:sp>
        <p:nvSpPr>
          <p:cNvPr id="2" name="자유형 1"/>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id="{17BD4BE6-F82C-FE14-8335-FD580AE6DD54}"/>
              </a:ext>
            </a:extLst>
          </p:cNvPr>
          <p:cNvSpPr txBox="1"/>
          <p:nvPr/>
        </p:nvSpPr>
        <p:spPr>
          <a:xfrm>
            <a:off x="3971536" y="851742"/>
            <a:ext cx="2061584" cy="5017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5000"/>
              </a:lnSpc>
            </a:pPr>
            <a:r>
              <a:rPr lang="en-US" altLang="ko-KR" sz="2400" b="1" dirty="0">
                <a:latin typeface="Tahoma" panose="020B0604030504040204" pitchFamily="34" charset="0"/>
                <a:ea typeface="Tahoma" panose="020B0604030504040204" pitchFamily="34" charset="0"/>
                <a:cs typeface="Tahoma" panose="020B0604030504040204" pitchFamily="34" charset="0"/>
              </a:rPr>
              <a:t>2. Initialize</a:t>
            </a:r>
            <a:endParaRPr lang="en-US" altLang="ko-KR" sz="2400" dirty="0">
              <a:latin typeface="Tahoma" panose="020B0604030504040204" pitchFamily="34" charset="0"/>
              <a:ea typeface="Tahoma" panose="020B0604030504040204" pitchFamily="34" charset="0"/>
              <a:cs typeface="Tahoma" panose="020B0604030504040204" pitchFamily="34" charset="0"/>
            </a:endParaRPr>
          </a:p>
        </p:txBody>
      </p:sp>
      <p:pic>
        <p:nvPicPr>
          <p:cNvPr id="11" name="그림 10">
            <a:extLst>
              <a:ext uri="{FF2B5EF4-FFF2-40B4-BE49-F238E27FC236}">
                <a16:creationId xmlns:a16="http://schemas.microsoft.com/office/drawing/2014/main" id="{BB1E7BD9-0B5B-2868-F207-C22068D1FB0D}"/>
              </a:ext>
            </a:extLst>
          </p:cNvPr>
          <p:cNvPicPr>
            <a:picLocks noChangeAspect="1"/>
          </p:cNvPicPr>
          <p:nvPr/>
        </p:nvPicPr>
        <p:blipFill>
          <a:blip r:embed="rId3"/>
          <a:stretch>
            <a:fillRect/>
          </a:stretch>
        </p:blipFill>
        <p:spPr>
          <a:xfrm>
            <a:off x="37414" y="1562828"/>
            <a:ext cx="9831172" cy="1305107"/>
          </a:xfrm>
          <a:prstGeom prst="rect">
            <a:avLst/>
          </a:prstGeom>
        </p:spPr>
      </p:pic>
      <p:pic>
        <p:nvPicPr>
          <p:cNvPr id="13" name="그림 12">
            <a:extLst>
              <a:ext uri="{FF2B5EF4-FFF2-40B4-BE49-F238E27FC236}">
                <a16:creationId xmlns:a16="http://schemas.microsoft.com/office/drawing/2014/main" id="{2BA32D40-D591-0FE2-B395-19402C9CDD09}"/>
              </a:ext>
            </a:extLst>
          </p:cNvPr>
          <p:cNvPicPr>
            <a:picLocks noChangeAspect="1"/>
          </p:cNvPicPr>
          <p:nvPr/>
        </p:nvPicPr>
        <p:blipFill>
          <a:blip r:embed="rId4"/>
          <a:stretch>
            <a:fillRect/>
          </a:stretch>
        </p:blipFill>
        <p:spPr>
          <a:xfrm>
            <a:off x="23648" y="2996952"/>
            <a:ext cx="9774014" cy="1771897"/>
          </a:xfrm>
          <a:prstGeom prst="rect">
            <a:avLst/>
          </a:prstGeom>
        </p:spPr>
      </p:pic>
      <p:sp>
        <p:nvSpPr>
          <p:cNvPr id="14" name="TextBox 13">
            <a:extLst>
              <a:ext uri="{FF2B5EF4-FFF2-40B4-BE49-F238E27FC236}">
                <a16:creationId xmlns:a16="http://schemas.microsoft.com/office/drawing/2014/main" id="{C18AE9F6-1165-36B5-9996-407E18574A7C}"/>
              </a:ext>
            </a:extLst>
          </p:cNvPr>
          <p:cNvSpPr txBox="1"/>
          <p:nvPr/>
        </p:nvSpPr>
        <p:spPr>
          <a:xfrm>
            <a:off x="4704510" y="4624833"/>
            <a:ext cx="615553" cy="288032"/>
          </a:xfrm>
          <a:prstGeom prst="rect">
            <a:avLst/>
          </a:prstGeom>
          <a:noFill/>
        </p:spPr>
        <p:txBody>
          <a:bodyPr vert="eaVert" wrap="square" rtlCol="0">
            <a:spAutoFit/>
          </a:bodyPr>
          <a:lstStyle/>
          <a:p>
            <a:r>
              <a:rPr lang="en-US" altLang="ko-KR" sz="2800" dirty="0"/>
              <a:t>…</a:t>
            </a:r>
            <a:endParaRPr lang="ko-KR" altLang="en-US" sz="2800" dirty="0"/>
          </a:p>
        </p:txBody>
      </p:sp>
      <p:pic>
        <p:nvPicPr>
          <p:cNvPr id="16" name="그림 15">
            <a:extLst>
              <a:ext uri="{FF2B5EF4-FFF2-40B4-BE49-F238E27FC236}">
                <a16:creationId xmlns:a16="http://schemas.microsoft.com/office/drawing/2014/main" id="{5E63A586-14F3-5EBF-1FD8-CA8349349D9E}"/>
              </a:ext>
            </a:extLst>
          </p:cNvPr>
          <p:cNvPicPr>
            <a:picLocks noChangeAspect="1"/>
          </p:cNvPicPr>
          <p:nvPr/>
        </p:nvPicPr>
        <p:blipFill>
          <a:blip r:embed="rId5"/>
          <a:stretch>
            <a:fillRect/>
          </a:stretch>
        </p:blipFill>
        <p:spPr>
          <a:xfrm>
            <a:off x="18361" y="5235639"/>
            <a:ext cx="9850225" cy="1305107"/>
          </a:xfrm>
          <a:prstGeom prst="rect">
            <a:avLst/>
          </a:prstGeom>
        </p:spPr>
      </p:pic>
    </p:spTree>
    <p:extLst>
      <p:ext uri="{BB962C8B-B14F-4D97-AF65-F5344CB8AC3E}">
        <p14:creationId xmlns:p14="http://schemas.microsoft.com/office/powerpoint/2010/main" val="1778593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err="1">
                <a:solidFill>
                  <a:srgbClr val="004094"/>
                </a:solidFill>
                <a:latin typeface="Tahoma" panose="020B0604030504040204" pitchFamily="34" charset="0"/>
                <a:ea typeface="Noto Sans CJK KR Medium"/>
                <a:cs typeface="Tahoma" panose="020B0604030504040204" pitchFamily="34" charset="0"/>
              </a:rPr>
              <a:t>DiLA</a:t>
            </a:r>
            <a:r>
              <a:rPr lang="en-US" altLang="ko-KR" sz="2400" dirty="0">
                <a:solidFill>
                  <a:srgbClr val="004094"/>
                </a:solidFill>
                <a:latin typeface="Tahoma" panose="020B0604030504040204" pitchFamily="34" charset="0"/>
                <a:ea typeface="Noto Sans CJK KR Medium"/>
                <a:cs typeface="Tahoma" panose="020B0604030504040204" pitchFamily="34" charset="0"/>
              </a:rPr>
              <a:t> (Differential Logic Layer Aided) Method </a:t>
            </a:r>
          </a:p>
        </p:txBody>
      </p:sp>
      <p:sp>
        <p:nvSpPr>
          <p:cNvPr id="2" name="자유형 1"/>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id="{17BD4BE6-F82C-FE14-8335-FD580AE6DD54}"/>
              </a:ext>
            </a:extLst>
          </p:cNvPr>
          <p:cNvSpPr txBox="1"/>
          <p:nvPr/>
        </p:nvSpPr>
        <p:spPr>
          <a:xfrm>
            <a:off x="3971536" y="851742"/>
            <a:ext cx="2061584" cy="5017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5000"/>
              </a:lnSpc>
            </a:pPr>
            <a:r>
              <a:rPr lang="en-US" altLang="ko-KR" sz="2400" b="1" dirty="0">
                <a:latin typeface="Tahoma" panose="020B0604030504040204" pitchFamily="34" charset="0"/>
                <a:ea typeface="Tahoma" panose="020B0604030504040204" pitchFamily="34" charset="0"/>
                <a:cs typeface="Tahoma" panose="020B0604030504040204" pitchFamily="34" charset="0"/>
              </a:rPr>
              <a:t>3. Refine</a:t>
            </a:r>
            <a:endParaRPr lang="en-US" altLang="ko-KR" sz="24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4DC4C270-5B48-58FB-0561-ABC4930EDFF4}"/>
              </a:ext>
            </a:extLst>
          </p:cNvPr>
          <p:cNvSpPr txBox="1"/>
          <p:nvPr/>
        </p:nvSpPr>
        <p:spPr>
          <a:xfrm>
            <a:off x="803184" y="1700808"/>
            <a:ext cx="8398288" cy="14250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5000"/>
              </a:lnSpc>
            </a:pPr>
            <a:r>
              <a:rPr lang="en-US" altLang="ko-KR" sz="2400" dirty="0">
                <a:latin typeface="Tahoma" panose="020B0604030504040204" pitchFamily="34" charset="0"/>
                <a:ea typeface="Tahoma" panose="020B0604030504040204" pitchFamily="34" charset="0"/>
                <a:cs typeface="Tahoma" panose="020B0604030504040204" pitchFamily="34" charset="0"/>
              </a:rPr>
              <a:t>The maximum satisfiability (</a:t>
            </a:r>
            <a:r>
              <a:rPr lang="en-US" altLang="ko-KR" sz="2400" dirty="0" err="1">
                <a:latin typeface="Tahoma" panose="020B0604030504040204" pitchFamily="34" charset="0"/>
                <a:ea typeface="Tahoma" panose="020B0604030504040204" pitchFamily="34" charset="0"/>
                <a:cs typeface="Tahoma" panose="020B0604030504040204" pitchFamily="34" charset="0"/>
              </a:rPr>
              <a:t>MaxSAT</a:t>
            </a:r>
            <a:r>
              <a:rPr lang="en-US" altLang="ko-KR" sz="2400" dirty="0">
                <a:latin typeface="Tahoma" panose="020B0604030504040204" pitchFamily="34" charset="0"/>
                <a:ea typeface="Tahoma" panose="020B0604030504040204" pitchFamily="34" charset="0"/>
                <a:cs typeface="Tahoma" panose="020B0604030504040204" pitchFamily="34" charset="0"/>
              </a:rPr>
              <a:t>) problem</a:t>
            </a:r>
          </a:p>
          <a:p>
            <a:pPr algn="ctr">
              <a:lnSpc>
                <a:spcPct val="125000"/>
              </a:lnSpc>
            </a:pPr>
            <a:r>
              <a:rPr lang="en-US" altLang="ko-KR" sz="2400" dirty="0">
                <a:latin typeface="Tahoma" panose="020B0604030504040204" pitchFamily="34" charset="0"/>
                <a:ea typeface="Tahoma" panose="020B0604030504040204" pitchFamily="34" charset="0"/>
                <a:cs typeface="Tahoma" panose="020B0604030504040204" pitchFamily="34" charset="0"/>
              </a:rPr>
              <a:t>serves as the optimization counterpart to the SAT problem, </a:t>
            </a:r>
          </a:p>
          <a:p>
            <a:pPr algn="ctr">
              <a:lnSpc>
                <a:spcPct val="125000"/>
              </a:lnSpc>
            </a:pPr>
            <a:r>
              <a:rPr lang="en-US" altLang="ko-KR" sz="2400" dirty="0">
                <a:latin typeface="Tahoma" panose="020B0604030504040204" pitchFamily="34" charset="0"/>
                <a:ea typeface="Tahoma" panose="020B0604030504040204" pitchFamily="34" charset="0"/>
                <a:cs typeface="Tahoma" panose="020B0604030504040204" pitchFamily="34" charset="0"/>
              </a:rPr>
              <a:t>aiming to maximize the number of satisfied clauses.</a:t>
            </a:r>
            <a:endParaRPr lang="en-US" altLang="ko-KR" sz="2400" u="sng"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7B90BC2-3C30-2178-55CE-13969B8689F7}"/>
                  </a:ext>
                </a:extLst>
              </p:cNvPr>
              <p:cNvSpPr txBox="1"/>
              <p:nvPr/>
            </p:nvSpPr>
            <p:spPr>
              <a:xfrm>
                <a:off x="456695" y="3322018"/>
                <a:ext cx="8992609" cy="18508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𝑙</m:t>
                          </m:r>
                        </m:e>
                        <m:sub>
                          <m:r>
                            <a:rPr lang="en-US" altLang="ko-KR" b="0" i="1" smtClean="0">
                              <a:latin typeface="Cambria Math" panose="02040503050406030204" pitchFamily="18" charset="0"/>
                            </a:rPr>
                            <m:t>𝑗𝑖</m:t>
                          </m:r>
                        </m:sub>
                      </m:sSub>
                      <m:r>
                        <a:rPr lang="en-US" altLang="ko-KR" b="0" i="1" smtClean="0">
                          <a:latin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m:t>
                      </m:r>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𝑣</m:t>
                          </m:r>
                        </m:e>
                        <m:sub>
                          <m:r>
                            <a:rPr lang="en-US" altLang="ko-KR" b="0" i="1" smtClean="0">
                              <a:latin typeface="Cambria Math" panose="02040503050406030204" pitchFamily="18" charset="0"/>
                              <a:ea typeface="Cambria Math" panose="02040503050406030204" pitchFamily="18" charset="0"/>
                            </a:rPr>
                            <m:t>𝑖</m:t>
                          </m:r>
                        </m:sub>
                      </m:sSub>
                      <m:r>
                        <a:rPr lang="en-US" altLang="ko-KR" b="0" i="1" smtClean="0">
                          <a:latin typeface="Cambria Math" panose="02040503050406030204" pitchFamily="18" charset="0"/>
                          <a:ea typeface="Cambria Math" panose="02040503050406030204" pitchFamily="18" charset="0"/>
                        </a:rPr>
                        <m:t> </m:t>
                      </m:r>
                      <m:r>
                        <a:rPr lang="en-US" altLang="ko-KR" b="0" i="1" smtClean="0">
                          <a:latin typeface="Cambria Math" panose="02040503050406030204" pitchFamily="18" charset="0"/>
                          <a:ea typeface="Cambria Math" panose="02040503050406030204" pitchFamily="18" charset="0"/>
                        </a:rPr>
                        <m:t>𝑜𝑟</m:t>
                      </m:r>
                      <m:r>
                        <a:rPr lang="en-US" altLang="ko-KR" b="0" i="1" smtClean="0">
                          <a:latin typeface="Cambria Math" panose="02040503050406030204" pitchFamily="18" charset="0"/>
                          <a:ea typeface="Cambria Math" panose="02040503050406030204" pitchFamily="18" charset="0"/>
                        </a:rPr>
                        <m:t> </m:t>
                      </m:r>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𝑣</m:t>
                          </m:r>
                        </m:e>
                        <m:sub>
                          <m:r>
                            <a:rPr lang="en-US" altLang="ko-KR" b="0" i="1" smtClean="0">
                              <a:latin typeface="Cambria Math" panose="02040503050406030204" pitchFamily="18" charset="0"/>
                              <a:ea typeface="Cambria Math" panose="02040503050406030204" pitchFamily="18" charset="0"/>
                            </a:rPr>
                            <m:t>𝑖</m:t>
                          </m:r>
                        </m:sub>
                      </m:sSub>
                    </m:oMath>
                  </m:oMathPara>
                </a14:m>
                <a:endParaRPr lang="en-US" altLang="ko-KR" b="0" i="1" dirty="0">
                  <a:latin typeface="Cambria Math" panose="02040503050406030204" pitchFamily="18" charset="0"/>
                  <a:ea typeface="Cambria Math"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i="1">
                              <a:latin typeface="Cambria Math" panose="02040503050406030204" pitchFamily="18" charset="0"/>
                            </a:rPr>
                            <m:t>𝐶</m:t>
                          </m:r>
                        </m:e>
                        <m:sub>
                          <m:r>
                            <a:rPr lang="en-US" altLang="ko-KR" b="0" i="1" smtClean="0">
                              <a:latin typeface="Cambria Math" panose="02040503050406030204" pitchFamily="18" charset="0"/>
                            </a:rPr>
                            <m:t>𝑗</m:t>
                          </m:r>
                        </m:sub>
                      </m:sSub>
                      <m:r>
                        <a:rPr lang="en-US" altLang="ko-KR" i="1">
                          <a:latin typeface="Cambria Math" panose="02040503050406030204" pitchFamily="18" charset="0"/>
                        </a:rPr>
                        <m:t>​ =</m:t>
                      </m:r>
                      <m:d>
                        <m:dPr>
                          <m:ctrlPr>
                            <a:rPr lang="en-US" altLang="ko-KR" i="1">
                              <a:latin typeface="Cambria Math" panose="02040503050406030204" pitchFamily="18" charset="0"/>
                            </a:rPr>
                          </m:ctrlPr>
                        </m:dPr>
                        <m:e>
                          <m:sSub>
                            <m:sSubPr>
                              <m:ctrlPr>
                                <a:rPr lang="en-US" altLang="ko-KR" i="1">
                                  <a:latin typeface="Cambria Math" panose="02040503050406030204" pitchFamily="18" charset="0"/>
                                </a:rPr>
                              </m:ctrlPr>
                            </m:sSubPr>
                            <m:e>
                              <m:r>
                                <a:rPr lang="en-US" altLang="ko-KR" i="1">
                                  <a:latin typeface="Cambria Math" panose="02040503050406030204" pitchFamily="18" charset="0"/>
                                </a:rPr>
                                <m:t>𝑙</m:t>
                              </m:r>
                            </m:e>
                            <m:sub>
                              <m:r>
                                <a:rPr lang="en-US" altLang="ko-KR" i="1">
                                  <a:latin typeface="Cambria Math" panose="02040503050406030204" pitchFamily="18" charset="0"/>
                                </a:rPr>
                                <m:t>𝑗</m:t>
                              </m:r>
                              <m:r>
                                <a:rPr lang="en-US" altLang="ko-KR" b="0" i="1" smtClean="0">
                                  <a:latin typeface="Cambria Math" panose="02040503050406030204" pitchFamily="18" charset="0"/>
                                </a:rPr>
                                <m:t>1</m:t>
                              </m:r>
                            </m:sub>
                          </m:sSub>
                          <m:r>
                            <a:rPr lang="en-US" altLang="ko-KR" i="1">
                              <a:latin typeface="Cambria Math" panose="02040503050406030204" pitchFamily="18" charset="0"/>
                            </a:rPr>
                            <m:t>​ ∨</m:t>
                          </m:r>
                          <m:sSub>
                            <m:sSubPr>
                              <m:ctrlPr>
                                <a:rPr lang="en-US" altLang="ko-KR" i="1">
                                  <a:latin typeface="Cambria Math" panose="02040503050406030204" pitchFamily="18" charset="0"/>
                                </a:rPr>
                              </m:ctrlPr>
                            </m:sSubPr>
                            <m:e>
                              <m:r>
                                <a:rPr lang="en-US" altLang="ko-KR" i="1">
                                  <a:latin typeface="Cambria Math" panose="02040503050406030204" pitchFamily="18" charset="0"/>
                                </a:rPr>
                                <m:t>𝑙</m:t>
                              </m:r>
                            </m:e>
                            <m:sub>
                              <m:r>
                                <a:rPr lang="en-US" altLang="ko-KR" i="1">
                                  <a:latin typeface="Cambria Math" panose="02040503050406030204" pitchFamily="18" charset="0"/>
                                </a:rPr>
                                <m:t>𝑗</m:t>
                              </m:r>
                              <m:r>
                                <a:rPr lang="en-US" altLang="ko-KR" b="0" i="1" smtClean="0">
                                  <a:latin typeface="Cambria Math" panose="02040503050406030204" pitchFamily="18" charset="0"/>
                                </a:rPr>
                                <m:t>2</m:t>
                              </m:r>
                            </m:sub>
                          </m:sSub>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𝑙</m:t>
                              </m:r>
                            </m:e>
                            <m:sub>
                              <m:r>
                                <a:rPr lang="en-US" altLang="ko-KR" i="1">
                                  <a:latin typeface="Cambria Math" panose="02040503050406030204" pitchFamily="18" charset="0"/>
                                </a:rPr>
                                <m:t>𝑗𝑘</m:t>
                              </m:r>
                            </m:sub>
                          </m:sSub>
                          <m:r>
                            <a:rPr lang="en-US" altLang="ko-KR" i="1">
                              <a:latin typeface="Cambria Math" panose="02040503050406030204" pitchFamily="18" charset="0"/>
                            </a:rPr>
                            <m:t>​ </m:t>
                          </m:r>
                        </m:e>
                      </m:d>
                    </m:oMath>
                  </m:oMathPara>
                </a14:m>
                <a:endParaRPr lang="en-US" altLang="ko-KR" dirty="0">
                  <a:latin typeface="맑은 고딕" panose="020B0503020000020004" pitchFamily="50" charset="-127"/>
                  <a:ea typeface="맑은 고딕" panose="020B0503020000020004" pitchFamily="50" charset="-127"/>
                </a:endParaRPr>
              </a:p>
              <a:p>
                <a:pPr algn="ctr">
                  <a:lnSpc>
                    <a:spcPct val="150000"/>
                  </a:lnSpc>
                </a:pPr>
                <a14:m>
                  <m:oMathPara xmlns:m="http://schemas.openxmlformats.org/officeDocument/2006/math">
                    <m:oMathParaPr>
                      <m:jc m:val="centerGroup"/>
                    </m:oMathParaPr>
                    <m:oMath xmlns:m="http://schemas.openxmlformats.org/officeDocument/2006/math">
                      <m:r>
                        <a:rPr lang="el-GR" altLang="ko-KR" i="1">
                          <a:latin typeface="Cambria Math" panose="02040503050406030204" pitchFamily="18" charset="0"/>
                        </a:rPr>
                        <m:t>𝜙</m:t>
                      </m:r>
                      <m:r>
                        <a:rPr lang="el-GR" altLang="ko-KR" i="1">
                          <a:latin typeface="Cambria Math" panose="02040503050406030204" pitchFamily="18" charset="0"/>
                        </a:rPr>
                        <m:t>=</m:t>
                      </m:r>
                      <m:d>
                        <m:dPr>
                          <m:ctrlPr>
                            <a:rPr lang="el-GR" altLang="ko-KR" i="1">
                              <a:latin typeface="Cambria Math" panose="02040503050406030204" pitchFamily="18" charset="0"/>
                            </a:rPr>
                          </m:ctrlPr>
                        </m:dPr>
                        <m:e>
                          <m:sSub>
                            <m:sSubPr>
                              <m:ctrlPr>
                                <a:rPr lang="en-US" altLang="ko-KR" i="1">
                                  <a:latin typeface="Cambria Math" panose="02040503050406030204" pitchFamily="18" charset="0"/>
                                </a:rPr>
                              </m:ctrlPr>
                            </m:sSubPr>
                            <m:e>
                              <m:r>
                                <a:rPr lang="en-US" altLang="ko-KR" b="0" i="1" smtClean="0">
                                  <a:latin typeface="Cambria Math" panose="02040503050406030204" pitchFamily="18" charset="0"/>
                                </a:rPr>
                                <m:t>𝐶</m:t>
                              </m:r>
                            </m:e>
                            <m:sub>
                              <m:r>
                                <a:rPr lang="en-US" altLang="ko-KR" b="0" i="1" smtClean="0">
                                  <a:latin typeface="Cambria Math" panose="02040503050406030204" pitchFamily="18" charset="0"/>
                                </a:rPr>
                                <m:t>1</m:t>
                              </m:r>
                            </m:sub>
                          </m:sSub>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𝐶</m:t>
                              </m:r>
                            </m:e>
                            <m:sub>
                              <m:r>
                                <a:rPr lang="en-US" altLang="ko-KR" b="0" i="1" smtClean="0">
                                  <a:latin typeface="Cambria Math" panose="02040503050406030204" pitchFamily="18" charset="0"/>
                                </a:rPr>
                                <m:t>2</m:t>
                              </m:r>
                            </m:sub>
                          </m:sSub>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𝐶</m:t>
                              </m:r>
                            </m:e>
                            <m:sub>
                              <m:r>
                                <a:rPr lang="en-US" altLang="ko-KR" b="0" i="1" smtClean="0">
                                  <a:latin typeface="Cambria Math" panose="02040503050406030204" pitchFamily="18" charset="0"/>
                                </a:rPr>
                                <m:t>𝑚</m:t>
                              </m:r>
                            </m:sub>
                          </m:sSub>
                          <m:r>
                            <a:rPr lang="en-US" altLang="ko-KR" i="1">
                              <a:latin typeface="Cambria Math" panose="02040503050406030204" pitchFamily="18" charset="0"/>
                            </a:rPr>
                            <m:t>​</m:t>
                          </m:r>
                        </m:e>
                      </m:d>
                    </m:oMath>
                  </m:oMathPara>
                </a14:m>
                <a:endParaRPr lang="en-US" altLang="ko-KR" i="1" dirty="0">
                  <a:latin typeface="Cambria Math"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r>
                        <a:rPr lang="el-GR" altLang="ko-KR" i="1">
                          <a:latin typeface="Cambria Math" panose="02040503050406030204" pitchFamily="18" charset="0"/>
                        </a:rPr>
                        <m:t>𝜙</m:t>
                      </m:r>
                      <m:r>
                        <a:rPr lang="el-GR" altLang="ko-KR" i="1">
                          <a:latin typeface="Cambria Math" panose="02040503050406030204" pitchFamily="18" charset="0"/>
                        </a:rPr>
                        <m:t>=(</m:t>
                      </m:r>
                      <m:sSub>
                        <m:sSubPr>
                          <m:ctrlPr>
                            <a:rPr lang="en-US" altLang="ko-KR" b="0" i="1" smtClean="0">
                              <a:latin typeface="Cambria Math" panose="02040503050406030204" pitchFamily="18" charset="0"/>
                            </a:rPr>
                          </m:ctrlPr>
                        </m:sSubPr>
                        <m:e>
                          <m:r>
                            <a:rPr lang="en-US" altLang="ko-KR" i="1">
                              <a:latin typeface="Cambria Math" panose="02040503050406030204" pitchFamily="18" charset="0"/>
                            </a:rPr>
                            <m:t>𝑣</m:t>
                          </m:r>
                        </m:e>
                        <m:sub>
                          <m:r>
                            <a:rPr lang="en-US" altLang="ko-KR" b="0" i="1" smtClean="0">
                              <a:latin typeface="Cambria Math" panose="02040503050406030204" pitchFamily="18" charset="0"/>
                            </a:rPr>
                            <m:t>1</m:t>
                          </m:r>
                        </m:sub>
                      </m:sSub>
                      <m:r>
                        <a:rPr lang="en-US" altLang="ko-KR" i="1">
                          <a:latin typeface="Cambria Math" panose="02040503050406030204" pitchFamily="18" charset="0"/>
                        </a:rPr>
                        <m:t>​ ∨</m:t>
                      </m:r>
                      <m:r>
                        <a:rPr lang="en-US" altLang="ko-KR" b="0" i="1" smtClean="0">
                          <a:latin typeface="Cambria Math" panose="02040503050406030204" pitchFamily="18" charset="0"/>
                        </a:rPr>
                        <m:t> </m:t>
                      </m:r>
                      <m:r>
                        <a:rPr lang="en-US" altLang="ko-KR" i="1">
                          <a:latin typeface="Cambria Math" panose="02040503050406030204" pitchFamily="18" charset="0"/>
                        </a:rPr>
                        <m:t>¬</m:t>
                      </m:r>
                      <m:sSub>
                        <m:sSubPr>
                          <m:ctrlPr>
                            <a:rPr lang="en-US" altLang="ko-KR" b="0" i="1" smtClean="0">
                              <a:latin typeface="Cambria Math" panose="02040503050406030204" pitchFamily="18" charset="0"/>
                            </a:rPr>
                          </m:ctrlPr>
                        </m:sSubPr>
                        <m:e>
                          <m:r>
                            <a:rPr lang="en-US" altLang="ko-KR" i="1">
                              <a:latin typeface="Cambria Math" panose="02040503050406030204" pitchFamily="18" charset="0"/>
                            </a:rPr>
                            <m:t>𝑣</m:t>
                          </m:r>
                        </m:e>
                        <m:sub>
                          <m:r>
                            <a:rPr lang="en-US" altLang="ko-KR" b="0" i="1" smtClean="0">
                              <a:latin typeface="Cambria Math" panose="02040503050406030204" pitchFamily="18" charset="0"/>
                            </a:rPr>
                            <m:t>2</m:t>
                          </m:r>
                        </m:sub>
                      </m:sSub>
                      <m:r>
                        <a:rPr lang="en-US" altLang="ko-KR" i="1">
                          <a:latin typeface="Cambria Math" panose="02040503050406030204" pitchFamily="18" charset="0"/>
                        </a:rPr>
                        <m:t>​ )∧(¬</m:t>
                      </m:r>
                      <m:sSub>
                        <m:sSubPr>
                          <m:ctrlPr>
                            <a:rPr lang="en-US" altLang="ko-KR" b="0" i="1" smtClean="0">
                              <a:latin typeface="Cambria Math" panose="02040503050406030204" pitchFamily="18" charset="0"/>
                            </a:rPr>
                          </m:ctrlPr>
                        </m:sSubPr>
                        <m:e>
                          <m:r>
                            <a:rPr lang="en-US" altLang="ko-KR" i="1">
                              <a:latin typeface="Cambria Math" panose="02040503050406030204" pitchFamily="18" charset="0"/>
                            </a:rPr>
                            <m:t>𝑣</m:t>
                          </m:r>
                        </m:e>
                        <m:sub>
                          <m:r>
                            <a:rPr lang="en-US" altLang="ko-KR" i="1">
                              <a:latin typeface="Cambria Math" panose="02040503050406030204" pitchFamily="18" charset="0"/>
                            </a:rPr>
                            <m:t>1</m:t>
                          </m:r>
                        </m:sub>
                      </m:sSub>
                      <m:r>
                        <a:rPr lang="en-US" altLang="ko-KR" i="1">
                          <a:latin typeface="Cambria Math" panose="02040503050406030204" pitchFamily="18" charset="0"/>
                        </a:rPr>
                        <m:t>​ ∨</m:t>
                      </m:r>
                      <m:sSub>
                        <m:sSubPr>
                          <m:ctrlPr>
                            <a:rPr lang="en-US" altLang="ko-KR" b="0" i="1" smtClean="0">
                              <a:latin typeface="Cambria Math" panose="02040503050406030204" pitchFamily="18" charset="0"/>
                            </a:rPr>
                          </m:ctrlPr>
                        </m:sSubPr>
                        <m:e>
                          <m:r>
                            <a:rPr lang="en-US" altLang="ko-KR" i="1">
                              <a:latin typeface="Cambria Math" panose="02040503050406030204" pitchFamily="18" charset="0"/>
                            </a:rPr>
                            <m:t>𝑣</m:t>
                          </m:r>
                        </m:e>
                        <m:sub>
                          <m:r>
                            <a:rPr lang="en-US" altLang="ko-KR" i="1">
                              <a:latin typeface="Cambria Math" panose="02040503050406030204" pitchFamily="18" charset="0"/>
                            </a:rPr>
                            <m:t>3</m:t>
                          </m:r>
                        </m:sub>
                      </m:sSub>
                      <m:r>
                        <a:rPr lang="en-US" altLang="ko-KR" i="1">
                          <a:latin typeface="Cambria Math" panose="02040503050406030204" pitchFamily="18" charset="0"/>
                        </a:rPr>
                        <m:t>​ )∧(</m:t>
                      </m:r>
                      <m:sSub>
                        <m:sSubPr>
                          <m:ctrlPr>
                            <a:rPr lang="en-US" altLang="ko-KR" b="0" i="1" smtClean="0">
                              <a:latin typeface="Cambria Math" panose="02040503050406030204" pitchFamily="18" charset="0"/>
                            </a:rPr>
                          </m:ctrlPr>
                        </m:sSubPr>
                        <m:e>
                          <m:r>
                            <a:rPr lang="en-US" altLang="ko-KR" i="1">
                              <a:latin typeface="Cambria Math" panose="02040503050406030204" pitchFamily="18" charset="0"/>
                            </a:rPr>
                            <m:t>𝑣</m:t>
                          </m:r>
                        </m:e>
                        <m:sub>
                          <m:r>
                            <a:rPr lang="en-US" altLang="ko-KR" b="0" i="1" smtClean="0">
                              <a:latin typeface="Cambria Math" panose="02040503050406030204" pitchFamily="18" charset="0"/>
                            </a:rPr>
                            <m:t>2</m:t>
                          </m:r>
                        </m:sub>
                      </m:sSub>
                      <m:r>
                        <a:rPr lang="en-US" altLang="ko-KR" i="1">
                          <a:latin typeface="Cambria Math" panose="02040503050406030204" pitchFamily="18" charset="0"/>
                        </a:rPr>
                        <m:t>​ ∨</m:t>
                      </m:r>
                      <m:sSub>
                        <m:sSubPr>
                          <m:ctrlPr>
                            <a:rPr lang="en-US" altLang="ko-KR" b="0" i="1" smtClean="0">
                              <a:latin typeface="Cambria Math" panose="02040503050406030204" pitchFamily="18" charset="0"/>
                            </a:rPr>
                          </m:ctrlPr>
                        </m:sSubPr>
                        <m:e>
                          <m:r>
                            <a:rPr lang="en-US" altLang="ko-KR" i="1">
                              <a:latin typeface="Cambria Math" panose="02040503050406030204" pitchFamily="18" charset="0"/>
                            </a:rPr>
                            <m:t>𝑣</m:t>
                          </m:r>
                        </m:e>
                        <m:sub>
                          <m:r>
                            <a:rPr lang="en-US" altLang="ko-KR" b="0" i="1" smtClean="0">
                              <a:latin typeface="Cambria Math" panose="02040503050406030204" pitchFamily="18" charset="0"/>
                            </a:rPr>
                            <m:t>3</m:t>
                          </m:r>
                        </m:sub>
                      </m:sSub>
                      <m:r>
                        <a:rPr lang="en-US" altLang="ko-KR" i="1">
                          <a:latin typeface="Cambria Math" panose="02040503050406030204" pitchFamily="18" charset="0"/>
                        </a:rPr>
                        <m:t>​ )</m:t>
                      </m:r>
                    </m:oMath>
                  </m:oMathPara>
                </a14:m>
                <a:endParaRPr lang="en-US" altLang="ko-KR" i="1" dirty="0">
                  <a:latin typeface="Cambria Math" panose="02040503050406030204" pitchFamily="18" charset="0"/>
                </a:endParaRPr>
              </a:p>
            </p:txBody>
          </p:sp>
        </mc:Choice>
        <mc:Fallback>
          <p:sp>
            <p:nvSpPr>
              <p:cNvPr id="5" name="TextBox 4">
                <a:extLst>
                  <a:ext uri="{FF2B5EF4-FFF2-40B4-BE49-F238E27FC236}">
                    <a16:creationId xmlns:a16="http://schemas.microsoft.com/office/drawing/2014/main" id="{A7B90BC2-3C30-2178-55CE-13969B8689F7}"/>
                  </a:ext>
                </a:extLst>
              </p:cNvPr>
              <p:cNvSpPr txBox="1">
                <a:spLocks noRot="1" noChangeAspect="1" noMove="1" noResize="1" noEditPoints="1" noAdjustHandles="1" noChangeArrowheads="1" noChangeShapeType="1" noTextEdit="1"/>
              </p:cNvSpPr>
              <p:nvPr/>
            </p:nvSpPr>
            <p:spPr>
              <a:xfrm>
                <a:off x="456695" y="3322018"/>
                <a:ext cx="8992609" cy="1850891"/>
              </a:xfrm>
              <a:prstGeom prst="rect">
                <a:avLst/>
              </a:prstGeom>
              <a:blipFill>
                <a:blip r:embed="rId3"/>
                <a:stretch>
                  <a:fillRect/>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7EBFC85-D34C-99AE-2679-5AC106539D56}"/>
                  </a:ext>
                </a:extLst>
              </p:cNvPr>
              <p:cNvSpPr txBox="1"/>
              <p:nvPr/>
            </p:nvSpPr>
            <p:spPr>
              <a:xfrm>
                <a:off x="2475186" y="5356473"/>
                <a:ext cx="4955626" cy="956800"/>
              </a:xfrm>
              <a:prstGeom prst="rect">
                <a:avLst/>
              </a:prstGeom>
              <a:noFill/>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𝑣</m:t>
                          </m:r>
                        </m:e>
                        <m:sub>
                          <m:r>
                            <a:rPr lang="en-US" altLang="ko-KR" b="0" i="1" smtClean="0">
                              <a:latin typeface="Cambria Math" panose="02040503050406030204" pitchFamily="18" charset="0"/>
                            </a:rPr>
                            <m:t>𝑖</m:t>
                          </m:r>
                        </m:sub>
                      </m:sSub>
                      <m:r>
                        <a:rPr lang="en-US" altLang="ko-KR" i="1" smtClean="0">
                          <a:latin typeface="Cambria Math" panose="02040503050406030204" pitchFamily="18" charset="0"/>
                          <a:ea typeface="Cambria Math" panose="02040503050406030204" pitchFamily="18" charset="0"/>
                        </a:rPr>
                        <m:t>∈</m:t>
                      </m:r>
                      <m:r>
                        <a:rPr lang="en-US" altLang="ko-KR" i="1">
                          <a:latin typeface="Cambria Math" panose="02040503050406030204" pitchFamily="18" charset="0"/>
                        </a:rPr>
                        <m:t>{1,−1}</m:t>
                      </m:r>
                      <m:r>
                        <a:rPr lang="pt-BR" altLang="ko-KR" i="1">
                          <a:latin typeface="Cambria Math" panose="02040503050406030204" pitchFamily="18" charset="0"/>
                        </a:rPr>
                        <m:t>(</m:t>
                      </m:r>
                      <m:r>
                        <a:rPr lang="pt-BR" altLang="ko-KR" i="1">
                          <a:latin typeface="Cambria Math" panose="02040503050406030204" pitchFamily="18" charset="0"/>
                        </a:rPr>
                        <m:t>𝑖</m:t>
                      </m:r>
                      <m:r>
                        <a:rPr lang="en-US" altLang="ko-KR" i="1">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1</m:t>
                      </m:r>
                      <m:r>
                        <a:rPr lang="pt-BR" altLang="ko-KR" i="1">
                          <a:latin typeface="Cambria Math" panose="02040503050406030204" pitchFamily="18" charset="0"/>
                        </a:rPr>
                        <m:t>, 2, . . . ,</m:t>
                      </m:r>
                      <m:r>
                        <a:rPr lang="pt-BR" altLang="ko-KR" i="1">
                          <a:latin typeface="Cambria Math" panose="02040503050406030204" pitchFamily="18" charset="0"/>
                        </a:rPr>
                        <m:t>𝑛</m:t>
                      </m:r>
                      <m:r>
                        <a:rPr lang="pt-BR" altLang="ko-KR" i="1">
                          <a:latin typeface="Cambria Math" panose="02040503050406030204" pitchFamily="18" charset="0"/>
                        </a:rPr>
                        <m:t>)</m:t>
                      </m:r>
                    </m:oMath>
                  </m:oMathPara>
                </a14:m>
                <a:endParaRPr lang="en-US" altLang="ko-KR" dirty="0">
                  <a:latin typeface="맑은 고딕" panose="020B0503020000020004" pitchFamily="50" charset="-127"/>
                  <a:ea typeface="맑은 고딕" panose="020B0503020000020004" pitchFamily="50" charset="-127"/>
                </a:endParaRPr>
              </a:p>
              <a:p>
                <a:pPr algn="ctr">
                  <a:lnSpc>
                    <a:spcPct val="150000"/>
                  </a:lnSpc>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𝑐</m:t>
                          </m:r>
                        </m:e>
                        <m:sub>
                          <m:r>
                            <a:rPr lang="en-US" altLang="ko-KR" b="0" i="1" smtClean="0">
                              <a:latin typeface="Cambria Math" panose="02040503050406030204" pitchFamily="18" charset="0"/>
                            </a:rPr>
                            <m:t>𝑖</m:t>
                          </m:r>
                          <m:r>
                            <a:rPr lang="en-US" altLang="ko-KR" b="0" i="1" smtClean="0">
                              <a:latin typeface="Cambria Math" panose="02040503050406030204" pitchFamily="18" charset="0"/>
                            </a:rPr>
                            <m:t>𝑗</m:t>
                          </m:r>
                        </m:sub>
                      </m:sSub>
                      <m:r>
                        <a:rPr lang="en-US" altLang="ko-KR" i="1" smtClean="0">
                          <a:latin typeface="Cambria Math" panose="02040503050406030204" pitchFamily="18" charset="0"/>
                          <a:ea typeface="Cambria Math" panose="02040503050406030204" pitchFamily="18" charset="0"/>
                        </a:rPr>
                        <m:t>∈</m:t>
                      </m:r>
                      <m:sSup>
                        <m:sSupPr>
                          <m:ctrlPr>
                            <a:rPr lang="en-US" altLang="ko-KR" b="0" i="1" smtClean="0">
                              <a:latin typeface="Cambria Math" panose="02040503050406030204" pitchFamily="18" charset="0"/>
                            </a:rPr>
                          </m:ctrlPr>
                        </m:sSupPr>
                        <m:e>
                          <m:d>
                            <m:dPr>
                              <m:begChr m:val="{"/>
                              <m:endChr m:val="}"/>
                              <m:ctrlPr>
                                <a:rPr lang="en-US" altLang="ko-KR" b="0" i="1">
                                  <a:latin typeface="Cambria Math" panose="02040503050406030204" pitchFamily="18" charset="0"/>
                                </a:rPr>
                              </m:ctrlPr>
                            </m:dPr>
                            <m:e>
                              <m:r>
                                <a:rPr lang="en-US" altLang="ko-KR" b="0" i="1" smtClean="0">
                                  <a:latin typeface="Cambria Math" panose="02040503050406030204" pitchFamily="18" charset="0"/>
                                </a:rPr>
                                <m:t>−</m:t>
                              </m:r>
                              <m:r>
                                <a:rPr lang="en-US" altLang="ko-KR" i="1">
                                  <a:latin typeface="Cambria Math" panose="02040503050406030204" pitchFamily="18" charset="0"/>
                                </a:rPr>
                                <m:t>1,</m:t>
                              </m:r>
                              <m:r>
                                <a:rPr lang="en-US" altLang="ko-KR" b="0" i="1" smtClean="0">
                                  <a:latin typeface="Cambria Math" panose="02040503050406030204" pitchFamily="18" charset="0"/>
                                </a:rPr>
                                <m:t>0,</m:t>
                              </m:r>
                              <m:r>
                                <a:rPr lang="en-US" altLang="ko-KR" i="1">
                                  <a:latin typeface="Cambria Math" panose="02040503050406030204" pitchFamily="18" charset="0"/>
                                </a:rPr>
                                <m:t>1</m:t>
                              </m:r>
                            </m:e>
                          </m:d>
                        </m:e>
                        <m:sup>
                          <m:r>
                            <a:rPr lang="en-US" altLang="ko-KR" b="0" i="1" smtClean="0">
                              <a:latin typeface="Cambria Math" panose="02040503050406030204" pitchFamily="18" charset="0"/>
                            </a:rPr>
                            <m:t>𝑚</m:t>
                          </m:r>
                        </m:sup>
                      </m:sSup>
                      <m:r>
                        <a:rPr lang="en-US" altLang="ko-KR" b="0" i="1" smtClean="0">
                          <a:latin typeface="Cambria Math" panose="02040503050406030204" pitchFamily="18" charset="0"/>
                        </a:rPr>
                        <m:t>, </m:t>
                      </m:r>
                      <m:r>
                        <a:rPr lang="en-US" altLang="ko-KR" b="0" i="1" smtClean="0">
                          <a:latin typeface="Cambria Math" panose="02040503050406030204" pitchFamily="18" charset="0"/>
                        </a:rPr>
                        <m:t>𝐶</m:t>
                      </m:r>
                      <m:r>
                        <a:rPr lang="en-US" altLang="ko-KR" i="1">
                          <a:latin typeface="Cambria Math" panose="02040503050406030204" pitchFamily="18" charset="0"/>
                          <a:ea typeface="Cambria Math" panose="02040503050406030204" pitchFamily="18" charset="0"/>
                        </a:rPr>
                        <m:t>∈</m:t>
                      </m:r>
                      <m:sSup>
                        <m:sSupPr>
                          <m:ctrlPr>
                            <a:rPr lang="en-US" altLang="ko-KR" i="1">
                              <a:latin typeface="Cambria Math" panose="02040503050406030204" pitchFamily="18" charset="0"/>
                            </a:rPr>
                          </m:ctrlPr>
                        </m:sSupPr>
                        <m:e>
                          <m:d>
                            <m:dPr>
                              <m:begChr m:val="{"/>
                              <m:endChr m:val="}"/>
                              <m:ctrlPr>
                                <a:rPr lang="en-US" altLang="ko-KR" i="1">
                                  <a:latin typeface="Cambria Math" panose="02040503050406030204" pitchFamily="18" charset="0"/>
                                </a:rPr>
                              </m:ctrlPr>
                            </m:dPr>
                            <m:e>
                              <m:r>
                                <a:rPr lang="en-US" altLang="ko-KR" i="1">
                                  <a:latin typeface="Cambria Math" panose="02040503050406030204" pitchFamily="18" charset="0"/>
                                </a:rPr>
                                <m:t>−1,0,1</m:t>
                              </m:r>
                            </m:e>
                          </m:d>
                        </m:e>
                        <m:sup>
                          <m:r>
                            <a:rPr lang="en-US" altLang="ko-KR" i="1">
                              <a:latin typeface="Cambria Math" panose="02040503050406030204" pitchFamily="18" charset="0"/>
                            </a:rPr>
                            <m:t>𝑚</m:t>
                          </m:r>
                          <m:r>
                            <a:rPr lang="en-US" altLang="ko-KR" b="0" i="1" smtClean="0">
                              <a:latin typeface="Cambria Math" panose="02040503050406030204" pitchFamily="18" charset="0"/>
                            </a:rPr>
                            <m:t> ∗ </m:t>
                          </m:r>
                          <m:r>
                            <a:rPr lang="en-US" altLang="ko-KR" b="0" i="1" smtClean="0">
                              <a:latin typeface="Cambria Math" panose="02040503050406030204" pitchFamily="18" charset="0"/>
                            </a:rPr>
                            <m:t>𝑛</m:t>
                          </m:r>
                        </m:sup>
                      </m:sSup>
                    </m:oMath>
                  </m:oMathPara>
                </a14:m>
                <a:endParaRPr lang="en-US" altLang="ko-KR" dirty="0">
                  <a:latin typeface="맑은 고딕" panose="020B0503020000020004" pitchFamily="50" charset="-127"/>
                  <a:ea typeface="맑은 고딕" panose="020B0503020000020004" pitchFamily="50" charset="-127"/>
                </a:endParaRPr>
              </a:p>
            </p:txBody>
          </p:sp>
        </mc:Choice>
        <mc:Fallback>
          <p:sp>
            <p:nvSpPr>
              <p:cNvPr id="8" name="TextBox 7">
                <a:extLst>
                  <a:ext uri="{FF2B5EF4-FFF2-40B4-BE49-F238E27FC236}">
                    <a16:creationId xmlns:a16="http://schemas.microsoft.com/office/drawing/2014/main" id="{57EBFC85-D34C-99AE-2679-5AC106539D56}"/>
                  </a:ext>
                </a:extLst>
              </p:cNvPr>
              <p:cNvSpPr txBox="1">
                <a:spLocks noRot="1" noChangeAspect="1" noMove="1" noResize="1" noEditPoints="1" noAdjustHandles="1" noChangeArrowheads="1" noChangeShapeType="1" noTextEdit="1"/>
              </p:cNvSpPr>
              <p:nvPr/>
            </p:nvSpPr>
            <p:spPr>
              <a:xfrm>
                <a:off x="2475186" y="5356473"/>
                <a:ext cx="4955626" cy="956800"/>
              </a:xfrm>
              <a:prstGeom prst="rect">
                <a:avLst/>
              </a:prstGeom>
              <a:blipFill>
                <a:blip r:embed="rId4"/>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41668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err="1">
                <a:solidFill>
                  <a:srgbClr val="004094"/>
                </a:solidFill>
                <a:latin typeface="Tahoma" panose="020B0604030504040204" pitchFamily="34" charset="0"/>
                <a:ea typeface="Noto Sans CJK KR Medium"/>
                <a:cs typeface="Tahoma" panose="020B0604030504040204" pitchFamily="34" charset="0"/>
              </a:rPr>
              <a:t>DiLA</a:t>
            </a:r>
            <a:r>
              <a:rPr lang="en-US" altLang="ko-KR" sz="2400" dirty="0">
                <a:solidFill>
                  <a:srgbClr val="004094"/>
                </a:solidFill>
                <a:latin typeface="Tahoma" panose="020B0604030504040204" pitchFamily="34" charset="0"/>
                <a:ea typeface="Noto Sans CJK KR Medium"/>
                <a:cs typeface="Tahoma" panose="020B0604030504040204" pitchFamily="34" charset="0"/>
              </a:rPr>
              <a:t> (Differential Logic Layer Aided) Method </a:t>
            </a:r>
          </a:p>
        </p:txBody>
      </p:sp>
      <p:sp>
        <p:nvSpPr>
          <p:cNvPr id="2" name="자유형 1"/>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id="{17BD4BE6-F82C-FE14-8335-FD580AE6DD54}"/>
              </a:ext>
            </a:extLst>
          </p:cNvPr>
          <p:cNvSpPr txBox="1"/>
          <p:nvPr/>
        </p:nvSpPr>
        <p:spPr>
          <a:xfrm>
            <a:off x="3971536" y="851742"/>
            <a:ext cx="2061584" cy="5017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5000"/>
              </a:lnSpc>
            </a:pPr>
            <a:r>
              <a:rPr lang="en-US" altLang="ko-KR" sz="2400" b="1" dirty="0">
                <a:latin typeface="Tahoma" panose="020B0604030504040204" pitchFamily="34" charset="0"/>
                <a:ea typeface="Tahoma" panose="020B0604030504040204" pitchFamily="34" charset="0"/>
                <a:cs typeface="Tahoma" panose="020B0604030504040204" pitchFamily="34" charset="0"/>
              </a:rPr>
              <a:t>3. Refine</a:t>
            </a:r>
            <a:endParaRPr lang="en-US" altLang="ko-KR" sz="24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358F1C0B-3A83-A140-E1DB-AC97D2CD9BA4}"/>
              </a:ext>
            </a:extLst>
          </p:cNvPr>
          <p:cNvSpPr txBox="1"/>
          <p:nvPr/>
        </p:nvSpPr>
        <p:spPr>
          <a:xfrm>
            <a:off x="456695" y="1844824"/>
            <a:ext cx="8992609" cy="5742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altLang="ko-KR" sz="2400" dirty="0">
                <a:latin typeface="Tahoma" panose="020B0604030504040204" pitchFamily="34" charset="0"/>
                <a:ea typeface="Tahoma" panose="020B0604030504040204" pitchFamily="34" charset="0"/>
                <a:cs typeface="Tahoma" panose="020B0604030504040204" pitchFamily="34" charset="0"/>
              </a:rPr>
              <a:t>SAT Problem -&gt; </a:t>
            </a:r>
            <a:r>
              <a:rPr lang="en-US" altLang="ko-KR" sz="2400" dirty="0" err="1">
                <a:latin typeface="Tahoma" panose="020B0604030504040204" pitchFamily="34" charset="0"/>
                <a:ea typeface="Tahoma" panose="020B0604030504040204" pitchFamily="34" charset="0"/>
                <a:cs typeface="Tahoma" panose="020B0604030504040204" pitchFamily="34" charset="0"/>
              </a:rPr>
              <a:t>MaxSAT</a:t>
            </a:r>
            <a:r>
              <a:rPr lang="en-US" altLang="ko-KR" sz="2400" dirty="0">
                <a:latin typeface="Tahoma" panose="020B0604030504040204" pitchFamily="34" charset="0"/>
                <a:ea typeface="Tahoma" panose="020B0604030504040204" pitchFamily="34" charset="0"/>
                <a:cs typeface="Tahoma" panose="020B0604030504040204" pitchFamily="34" charset="0"/>
              </a:rPr>
              <a:t> Problem</a:t>
            </a:r>
            <a:endParaRPr lang="en-US" altLang="ko-KR" dirty="0">
              <a:latin typeface="맑은 고딕" panose="020B0503020000020004" pitchFamily="50" charset="-127"/>
              <a:ea typeface="맑은 고딕" panose="020B0503020000020004" pitchFamily="50" charset="-127"/>
            </a:endParaRPr>
          </a:p>
        </p:txBody>
      </p:sp>
      <p:pic>
        <p:nvPicPr>
          <p:cNvPr id="6" name="그림 5">
            <a:extLst>
              <a:ext uri="{FF2B5EF4-FFF2-40B4-BE49-F238E27FC236}">
                <a16:creationId xmlns:a16="http://schemas.microsoft.com/office/drawing/2014/main" id="{4CFF22B9-8EF0-2199-DA7D-802FEA8D298E}"/>
              </a:ext>
            </a:extLst>
          </p:cNvPr>
          <p:cNvPicPr>
            <a:picLocks noChangeAspect="1"/>
          </p:cNvPicPr>
          <p:nvPr/>
        </p:nvPicPr>
        <p:blipFill>
          <a:blip r:embed="rId3"/>
          <a:stretch>
            <a:fillRect/>
          </a:stretch>
        </p:blipFill>
        <p:spPr>
          <a:xfrm>
            <a:off x="802357" y="2589333"/>
            <a:ext cx="4032450" cy="1102820"/>
          </a:xfrm>
          <a:prstGeom prst="rect">
            <a:avLst/>
          </a:prstGeom>
        </p:spPr>
      </p:pic>
      <p:pic>
        <p:nvPicPr>
          <p:cNvPr id="9" name="그림 8">
            <a:extLst>
              <a:ext uri="{FF2B5EF4-FFF2-40B4-BE49-F238E27FC236}">
                <a16:creationId xmlns:a16="http://schemas.microsoft.com/office/drawing/2014/main" id="{CC18F89A-2F05-F79A-6759-E8D4AB2EAA33}"/>
              </a:ext>
            </a:extLst>
          </p:cNvPr>
          <p:cNvPicPr>
            <a:picLocks noChangeAspect="1"/>
          </p:cNvPicPr>
          <p:nvPr/>
        </p:nvPicPr>
        <p:blipFill rotWithShape="1">
          <a:blip r:embed="rId4"/>
          <a:srcRect t="-3729" r="6951"/>
          <a:stretch/>
        </p:blipFill>
        <p:spPr>
          <a:xfrm>
            <a:off x="4759656" y="2418677"/>
            <a:ext cx="4323624" cy="1246836"/>
          </a:xfrm>
          <a:prstGeom prst="rect">
            <a:avLst/>
          </a:prstGeom>
        </p:spPr>
      </p:pic>
      <p:pic>
        <p:nvPicPr>
          <p:cNvPr id="10" name="그림 9">
            <a:extLst>
              <a:ext uri="{FF2B5EF4-FFF2-40B4-BE49-F238E27FC236}">
                <a16:creationId xmlns:a16="http://schemas.microsoft.com/office/drawing/2014/main" id="{F5C06C68-6072-4701-22BB-5D0F9E1C4032}"/>
              </a:ext>
            </a:extLst>
          </p:cNvPr>
          <p:cNvPicPr>
            <a:picLocks noChangeAspect="1"/>
          </p:cNvPicPr>
          <p:nvPr/>
        </p:nvPicPr>
        <p:blipFill>
          <a:blip r:embed="rId5"/>
          <a:stretch>
            <a:fillRect/>
          </a:stretch>
        </p:blipFill>
        <p:spPr>
          <a:xfrm>
            <a:off x="1136574" y="4498705"/>
            <a:ext cx="4896546" cy="884004"/>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293E0A5B-F67F-64CB-0736-95DC3C247040}"/>
                  </a:ext>
                </a:extLst>
              </p:cNvPr>
              <p:cNvSpPr txBox="1"/>
              <p:nvPr/>
            </p:nvSpPr>
            <p:spPr>
              <a:xfrm>
                <a:off x="4953000" y="4670056"/>
                <a:ext cx="4955626" cy="541302"/>
              </a:xfrm>
              <a:prstGeom prst="rect">
                <a:avLst/>
              </a:prstGeom>
              <a:noFill/>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m:t>
                      </m:r>
                      <m:r>
                        <a:rPr lang="en-US" altLang="ko-KR" b="0" i="1" smtClean="0">
                          <a:latin typeface="Cambria Math" panose="02040503050406030204" pitchFamily="18" charset="0"/>
                        </a:rPr>
                        <m:t>𝑠</m:t>
                      </m:r>
                      <m:r>
                        <a:rPr lang="en-US" altLang="ko-KR" b="0" i="1" smtClean="0">
                          <a:latin typeface="Cambria Math" panose="02040503050406030204" pitchFamily="18" charset="0"/>
                        </a:rPr>
                        <m:t>.</m:t>
                      </m:r>
                      <m:r>
                        <a:rPr lang="en-US" altLang="ko-KR" b="0" i="1" smtClean="0">
                          <a:latin typeface="Cambria Math" panose="02040503050406030204" pitchFamily="18" charset="0"/>
                        </a:rPr>
                        <m:t>𝑡</m:t>
                      </m:r>
                      <m:r>
                        <a:rPr lang="en-US" altLang="ko-KR" b="0" i="1" smtClean="0">
                          <a:latin typeface="Cambria Math" panose="02040503050406030204" pitchFamily="18" charset="0"/>
                        </a:rPr>
                        <m:t> </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𝑣</m:t>
                          </m:r>
                        </m:e>
                        <m:sub>
                          <m:r>
                            <a:rPr lang="en-US" altLang="ko-KR" b="0" i="1" smtClean="0">
                              <a:latin typeface="Cambria Math" panose="02040503050406030204" pitchFamily="18" charset="0"/>
                            </a:rPr>
                            <m:t>0</m:t>
                          </m:r>
                        </m:sub>
                      </m:sSub>
                      <m:r>
                        <a:rPr lang="en-US" altLang="ko-KR" b="0" i="1" smtClean="0">
                          <a:latin typeface="Cambria Math" panose="02040503050406030204" pitchFamily="18" charset="0"/>
                        </a:rPr>
                        <m:t>=1, </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𝑐</m:t>
                          </m:r>
                        </m:e>
                        <m:sub>
                          <m:r>
                            <a:rPr lang="en-US" altLang="ko-KR" b="0" i="1" smtClean="0">
                              <a:latin typeface="Cambria Math" panose="02040503050406030204" pitchFamily="18" charset="0"/>
                            </a:rPr>
                            <m:t>0</m:t>
                          </m:r>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=−1)</m:t>
                      </m:r>
                    </m:oMath>
                  </m:oMathPara>
                </a14:m>
                <a:endParaRPr lang="en-US" altLang="ko-KR" dirty="0">
                  <a:latin typeface="맑은 고딕" panose="020B0503020000020004" pitchFamily="50" charset="-127"/>
                  <a:ea typeface="맑은 고딕" panose="020B0503020000020004" pitchFamily="50" charset="-127"/>
                </a:endParaRPr>
              </a:p>
            </p:txBody>
          </p:sp>
        </mc:Choice>
        <mc:Fallback>
          <p:sp>
            <p:nvSpPr>
              <p:cNvPr id="12" name="TextBox 11">
                <a:extLst>
                  <a:ext uri="{FF2B5EF4-FFF2-40B4-BE49-F238E27FC236}">
                    <a16:creationId xmlns:a16="http://schemas.microsoft.com/office/drawing/2014/main" id="{293E0A5B-F67F-64CB-0736-95DC3C247040}"/>
                  </a:ext>
                </a:extLst>
              </p:cNvPr>
              <p:cNvSpPr txBox="1">
                <a:spLocks noRot="1" noChangeAspect="1" noMove="1" noResize="1" noEditPoints="1" noAdjustHandles="1" noChangeArrowheads="1" noChangeShapeType="1" noTextEdit="1"/>
              </p:cNvSpPr>
              <p:nvPr/>
            </p:nvSpPr>
            <p:spPr>
              <a:xfrm>
                <a:off x="4953000" y="4670056"/>
                <a:ext cx="4955626" cy="541302"/>
              </a:xfrm>
              <a:prstGeom prst="rect">
                <a:avLst/>
              </a:prstGeom>
              <a:blipFill>
                <a:blip r:embed="rId6"/>
                <a:stretch>
                  <a:fillRect/>
                </a:stretch>
              </a:blipFill>
            </p:spPr>
            <p:txBody>
              <a:bodyPr/>
              <a:lstStyle/>
              <a:p>
                <a:r>
                  <a:rPr lang="ko-KR" altLang="en-US">
                    <a:noFill/>
                  </a:rPr>
                  <a:t> </a:t>
                </a:r>
              </a:p>
            </p:txBody>
          </p:sp>
        </mc:Fallback>
      </mc:AlternateContent>
      <p:sp>
        <p:nvSpPr>
          <p:cNvPr id="13" name="TextBox 12">
            <a:extLst>
              <a:ext uri="{FF2B5EF4-FFF2-40B4-BE49-F238E27FC236}">
                <a16:creationId xmlns:a16="http://schemas.microsoft.com/office/drawing/2014/main" id="{7A2A34AB-0C64-720B-21F3-2E4E2CE4FB7E}"/>
              </a:ext>
            </a:extLst>
          </p:cNvPr>
          <p:cNvSpPr txBox="1"/>
          <p:nvPr/>
        </p:nvSpPr>
        <p:spPr>
          <a:xfrm>
            <a:off x="456695" y="3835306"/>
            <a:ext cx="8992609" cy="5742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altLang="ko-KR" sz="2400" dirty="0">
                <a:latin typeface="Tahoma" panose="020B0604030504040204" pitchFamily="34" charset="0"/>
                <a:ea typeface="Tahoma" panose="020B0604030504040204" pitchFamily="34" charset="0"/>
                <a:cs typeface="Tahoma" panose="020B0604030504040204" pitchFamily="34" charset="0"/>
              </a:rPr>
              <a:t>Loss Function</a:t>
            </a:r>
            <a:endParaRPr lang="en-US" altLang="ko-KR" dirty="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1021713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err="1">
                <a:solidFill>
                  <a:srgbClr val="004094"/>
                </a:solidFill>
                <a:latin typeface="Tahoma" panose="020B0604030504040204" pitchFamily="34" charset="0"/>
                <a:ea typeface="Noto Sans CJK KR Medium"/>
                <a:cs typeface="Tahoma" panose="020B0604030504040204" pitchFamily="34" charset="0"/>
              </a:rPr>
              <a:t>DiLA</a:t>
            </a:r>
            <a:r>
              <a:rPr lang="en-US" altLang="ko-KR" sz="2400" dirty="0">
                <a:solidFill>
                  <a:srgbClr val="004094"/>
                </a:solidFill>
                <a:latin typeface="Tahoma" panose="020B0604030504040204" pitchFamily="34" charset="0"/>
                <a:ea typeface="Noto Sans CJK KR Medium"/>
                <a:cs typeface="Tahoma" panose="020B0604030504040204" pitchFamily="34" charset="0"/>
              </a:rPr>
              <a:t> (Differential Logic Layer Aided) Method </a:t>
            </a:r>
          </a:p>
        </p:txBody>
      </p:sp>
      <p:sp>
        <p:nvSpPr>
          <p:cNvPr id="2" name="자유형 1"/>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id="{17BD4BE6-F82C-FE14-8335-FD580AE6DD54}"/>
              </a:ext>
            </a:extLst>
          </p:cNvPr>
          <p:cNvSpPr txBox="1"/>
          <p:nvPr/>
        </p:nvSpPr>
        <p:spPr>
          <a:xfrm>
            <a:off x="3971536" y="851742"/>
            <a:ext cx="2061584" cy="5017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5000"/>
              </a:lnSpc>
            </a:pPr>
            <a:r>
              <a:rPr lang="en-US" altLang="ko-KR" sz="2400" b="1" dirty="0">
                <a:latin typeface="Tahoma" panose="020B0604030504040204" pitchFamily="34" charset="0"/>
                <a:ea typeface="Tahoma" panose="020B0604030504040204" pitchFamily="34" charset="0"/>
                <a:cs typeface="Tahoma" panose="020B0604030504040204" pitchFamily="34" charset="0"/>
              </a:rPr>
              <a:t>3. Refine</a:t>
            </a:r>
            <a:endParaRPr lang="en-US" altLang="ko-KR"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7A2A34AB-0C64-720B-21F3-2E4E2CE4FB7E}"/>
              </a:ext>
            </a:extLst>
          </p:cNvPr>
          <p:cNvSpPr txBox="1"/>
          <p:nvPr/>
        </p:nvSpPr>
        <p:spPr>
          <a:xfrm>
            <a:off x="366794" y="1626189"/>
            <a:ext cx="8992609" cy="5742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altLang="ko-KR" sz="2400" dirty="0">
                <a:latin typeface="Tahoma" panose="020B0604030504040204" pitchFamily="34" charset="0"/>
                <a:ea typeface="Tahoma" panose="020B0604030504040204" pitchFamily="34" charset="0"/>
                <a:cs typeface="Tahoma" panose="020B0604030504040204" pitchFamily="34" charset="0"/>
              </a:rPr>
              <a:t>Loss Function (Continuous Variable)</a:t>
            </a:r>
            <a:endParaRPr lang="en-US" altLang="ko-KR" dirty="0">
              <a:latin typeface="맑은 고딕" panose="020B0503020000020004" pitchFamily="50" charset="-127"/>
              <a:ea typeface="맑은 고딕" panose="020B0503020000020004" pitchFamily="50" charset="-127"/>
            </a:endParaRPr>
          </a:p>
        </p:txBody>
      </p:sp>
      <p:pic>
        <p:nvPicPr>
          <p:cNvPr id="5" name="그림 4">
            <a:extLst>
              <a:ext uri="{FF2B5EF4-FFF2-40B4-BE49-F238E27FC236}">
                <a16:creationId xmlns:a16="http://schemas.microsoft.com/office/drawing/2014/main" id="{8AF825EE-CEFF-E440-B46F-D54DEEFACB9D}"/>
              </a:ext>
            </a:extLst>
          </p:cNvPr>
          <p:cNvPicPr>
            <a:picLocks noChangeAspect="1"/>
          </p:cNvPicPr>
          <p:nvPr/>
        </p:nvPicPr>
        <p:blipFill>
          <a:blip r:embed="rId3"/>
          <a:stretch>
            <a:fillRect/>
          </a:stretch>
        </p:blipFill>
        <p:spPr>
          <a:xfrm>
            <a:off x="3453398" y="2302703"/>
            <a:ext cx="2819400" cy="752475"/>
          </a:xfrm>
          <a:prstGeom prst="rect">
            <a:avLst/>
          </a:prstGeom>
        </p:spPr>
      </p:pic>
      <p:pic>
        <p:nvPicPr>
          <p:cNvPr id="11" name="그림 10">
            <a:extLst>
              <a:ext uri="{FF2B5EF4-FFF2-40B4-BE49-F238E27FC236}">
                <a16:creationId xmlns:a16="http://schemas.microsoft.com/office/drawing/2014/main" id="{F48980CE-A0D3-9257-B8CA-6D4B4D3C41F6}"/>
              </a:ext>
            </a:extLst>
          </p:cNvPr>
          <p:cNvPicPr>
            <a:picLocks noChangeAspect="1"/>
          </p:cNvPicPr>
          <p:nvPr/>
        </p:nvPicPr>
        <p:blipFill>
          <a:blip r:embed="rId4"/>
          <a:stretch>
            <a:fillRect/>
          </a:stretch>
        </p:blipFill>
        <p:spPr>
          <a:xfrm>
            <a:off x="2171700" y="3448638"/>
            <a:ext cx="5562600" cy="1543050"/>
          </a:xfrm>
          <a:prstGeom prst="rect">
            <a:avLst/>
          </a:prstGeom>
        </p:spPr>
      </p:pic>
    </p:spTree>
    <p:extLst>
      <p:ext uri="{BB962C8B-B14F-4D97-AF65-F5344CB8AC3E}">
        <p14:creationId xmlns:p14="http://schemas.microsoft.com/office/powerpoint/2010/main" val="2938473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ahoma" panose="020B0604030504040204" pitchFamily="34" charset="0"/>
                <a:ea typeface="Noto Sans CJK KR Medium"/>
                <a:cs typeface="Tahoma" panose="020B0604030504040204" pitchFamily="34" charset="0"/>
              </a:rPr>
              <a:t>LLM Reasoning Methods - </a:t>
            </a:r>
            <a:r>
              <a:rPr lang="en-US" altLang="ko-KR" sz="2400" dirty="0" err="1">
                <a:solidFill>
                  <a:srgbClr val="004094"/>
                </a:solidFill>
                <a:latin typeface="Tahoma" panose="020B0604030504040204" pitchFamily="34" charset="0"/>
                <a:ea typeface="Noto Sans CJK KR Medium"/>
                <a:cs typeface="Tahoma" panose="020B0604030504040204" pitchFamily="34" charset="0"/>
              </a:rPr>
              <a:t>DiLA</a:t>
            </a:r>
            <a:endParaRPr lang="en-US" altLang="ko-KR" sz="2400" dirty="0">
              <a:solidFill>
                <a:srgbClr val="004094"/>
              </a:solidFill>
              <a:latin typeface="Tahoma" panose="020B0604030504040204" pitchFamily="34" charset="0"/>
              <a:ea typeface="Noto Sans CJK KR Medium"/>
              <a:cs typeface="Tahoma" panose="020B0604030504040204" pitchFamily="34" charset="0"/>
            </a:endParaRPr>
          </a:p>
        </p:txBody>
      </p:sp>
      <p:sp>
        <p:nvSpPr>
          <p:cNvPr id="2" name="자유형 1"/>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a:extLst>
              <a:ext uri="{FF2B5EF4-FFF2-40B4-BE49-F238E27FC236}">
                <a16:creationId xmlns:a16="http://schemas.microsoft.com/office/drawing/2014/main" id="{7615E86E-E727-6190-C04D-7C7F4FADFBD2}"/>
              </a:ext>
            </a:extLst>
          </p:cNvPr>
          <p:cNvSpPr txBox="1"/>
          <p:nvPr/>
        </p:nvSpPr>
        <p:spPr>
          <a:xfrm>
            <a:off x="456695" y="1045655"/>
            <a:ext cx="8992609" cy="5292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altLang="ko-KR" sz="2800" dirty="0">
                <a:latin typeface="Tahoma" panose="020B0604030504040204" pitchFamily="34" charset="0"/>
                <a:ea typeface="Tahoma" panose="020B0604030504040204" pitchFamily="34" charset="0"/>
                <a:cs typeface="Tahoma" panose="020B0604030504040204" pitchFamily="34" charset="0"/>
              </a:rPr>
              <a:t>Differential Logic Layer</a:t>
            </a:r>
          </a:p>
          <a:p>
            <a:pPr algn="ctr">
              <a:lnSpc>
                <a:spcPct val="150000"/>
              </a:lnSpc>
            </a:pPr>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US" altLang="ko-KR" sz="20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US" altLang="ko-KR" sz="2000" dirty="0">
                <a:latin typeface="Tahoma" panose="020B0604030504040204" pitchFamily="34" charset="0"/>
                <a:ea typeface="Tahoma" panose="020B0604030504040204" pitchFamily="34" charset="0"/>
                <a:cs typeface="Tahoma" panose="020B0604030504040204" pitchFamily="34" charset="0"/>
              </a:rPr>
              <a:t>FC Layer vs Differential Logic Layer</a:t>
            </a:r>
          </a:p>
          <a:p>
            <a:pPr marL="342900" indent="-342900" algn="ctr">
              <a:lnSpc>
                <a:spcPct val="150000"/>
              </a:lnSpc>
              <a:buAutoNum type="arabicPeriod"/>
            </a:pPr>
            <a:r>
              <a:rPr lang="en-US" altLang="ko-KR" sz="2000" dirty="0" err="1">
                <a:latin typeface="Tahoma" panose="020B0604030504040204" pitchFamily="34" charset="0"/>
                <a:ea typeface="Tahoma" panose="020B0604030504040204" pitchFamily="34" charset="0"/>
                <a:cs typeface="Tahoma" panose="020B0604030504040204" pitchFamily="34" charset="0"/>
              </a:rPr>
              <a:t>DiLA</a:t>
            </a:r>
            <a:r>
              <a:rPr lang="en-US" altLang="ko-KR" sz="2000" dirty="0">
                <a:latin typeface="Tahoma" panose="020B0604030504040204" pitchFamily="34" charset="0"/>
                <a:ea typeface="Tahoma" panose="020B0604030504040204" pitchFamily="34" charset="0"/>
                <a:cs typeface="Tahoma" panose="020B0604030504040204" pitchFamily="34" charset="0"/>
              </a:rPr>
              <a:t> has no unknown parameters.</a:t>
            </a:r>
          </a:p>
          <a:p>
            <a:pPr marL="342900" indent="-342900" algn="ctr">
              <a:lnSpc>
                <a:spcPct val="150000"/>
              </a:lnSpc>
              <a:buAutoNum type="arabicPeriod"/>
            </a:pPr>
            <a:r>
              <a:rPr lang="en-US" altLang="ko-KR" sz="2000" dirty="0">
                <a:latin typeface="Tahoma" panose="020B0604030504040204" pitchFamily="34" charset="0"/>
                <a:ea typeface="Tahoma" panose="020B0604030504040204" pitchFamily="34" charset="0"/>
                <a:cs typeface="Tahoma" panose="020B0604030504040204" pitchFamily="34" charset="0"/>
              </a:rPr>
              <a:t>Each Clause in </a:t>
            </a:r>
            <a:r>
              <a:rPr lang="en-US" altLang="ko-KR" sz="2000" dirty="0" err="1">
                <a:latin typeface="Tahoma" panose="020B0604030504040204" pitchFamily="34" charset="0"/>
                <a:ea typeface="Tahoma" panose="020B0604030504040204" pitchFamily="34" charset="0"/>
                <a:cs typeface="Tahoma" panose="020B0604030504040204" pitchFamily="34" charset="0"/>
              </a:rPr>
              <a:t>DiLA</a:t>
            </a:r>
            <a:r>
              <a:rPr lang="en-US" altLang="ko-KR" sz="2000" dirty="0">
                <a:latin typeface="Tahoma" panose="020B0604030504040204" pitchFamily="34" charset="0"/>
                <a:ea typeface="Tahoma" panose="020B0604030504040204" pitchFamily="34" charset="0"/>
                <a:cs typeface="Tahoma" panose="020B0604030504040204" pitchFamily="34" charset="0"/>
              </a:rPr>
              <a:t> is only partially connected to Variables</a:t>
            </a:r>
          </a:p>
        </p:txBody>
      </p:sp>
      <p:pic>
        <p:nvPicPr>
          <p:cNvPr id="7" name="그림 6">
            <a:extLst>
              <a:ext uri="{FF2B5EF4-FFF2-40B4-BE49-F238E27FC236}">
                <a16:creationId xmlns:a16="http://schemas.microsoft.com/office/drawing/2014/main" id="{673A455C-D0BC-C823-2383-81CF67114726}"/>
              </a:ext>
            </a:extLst>
          </p:cNvPr>
          <p:cNvPicPr>
            <a:picLocks noChangeAspect="1"/>
          </p:cNvPicPr>
          <p:nvPr/>
        </p:nvPicPr>
        <p:blipFill>
          <a:blip r:embed="rId3"/>
          <a:stretch>
            <a:fillRect/>
          </a:stretch>
        </p:blipFill>
        <p:spPr>
          <a:xfrm>
            <a:off x="2288702" y="1772816"/>
            <a:ext cx="5328594" cy="2888816"/>
          </a:xfrm>
          <a:prstGeom prst="rect">
            <a:avLst/>
          </a:prstGeom>
        </p:spPr>
      </p:pic>
    </p:spTree>
    <p:extLst>
      <p:ext uri="{BB962C8B-B14F-4D97-AF65-F5344CB8AC3E}">
        <p14:creationId xmlns:p14="http://schemas.microsoft.com/office/powerpoint/2010/main" val="554346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ahoma" panose="020B0604030504040204" pitchFamily="34" charset="0"/>
                <a:ea typeface="Noto Sans CJK KR Medium"/>
                <a:cs typeface="Tahoma" panose="020B0604030504040204" pitchFamily="34" charset="0"/>
              </a:rPr>
              <a:t>LLM Reasoning Methods - </a:t>
            </a:r>
            <a:r>
              <a:rPr lang="en-US" altLang="ko-KR" sz="2400" dirty="0" err="1">
                <a:solidFill>
                  <a:srgbClr val="004094"/>
                </a:solidFill>
                <a:latin typeface="Tahoma" panose="020B0604030504040204" pitchFamily="34" charset="0"/>
                <a:ea typeface="Noto Sans CJK KR Medium"/>
                <a:cs typeface="Tahoma" panose="020B0604030504040204" pitchFamily="34" charset="0"/>
              </a:rPr>
              <a:t>DiLA</a:t>
            </a:r>
            <a:endParaRPr lang="en-US" altLang="ko-KR" sz="2400" dirty="0">
              <a:solidFill>
                <a:srgbClr val="004094"/>
              </a:solidFill>
              <a:latin typeface="Tahoma" panose="020B0604030504040204" pitchFamily="34" charset="0"/>
              <a:ea typeface="Noto Sans CJK KR Medium"/>
              <a:cs typeface="Tahoma" panose="020B0604030504040204" pitchFamily="34" charset="0"/>
            </a:endParaRPr>
          </a:p>
        </p:txBody>
      </p:sp>
      <p:sp>
        <p:nvSpPr>
          <p:cNvPr id="2" name="자유형 1"/>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그림 5">
            <a:extLst>
              <a:ext uri="{FF2B5EF4-FFF2-40B4-BE49-F238E27FC236}">
                <a16:creationId xmlns:a16="http://schemas.microsoft.com/office/drawing/2014/main" id="{108737D6-F56C-B41E-945E-7073E2FAFBE8}"/>
              </a:ext>
            </a:extLst>
          </p:cNvPr>
          <p:cNvPicPr>
            <a:picLocks noChangeAspect="1"/>
          </p:cNvPicPr>
          <p:nvPr/>
        </p:nvPicPr>
        <p:blipFill>
          <a:blip r:embed="rId3"/>
          <a:stretch>
            <a:fillRect/>
          </a:stretch>
        </p:blipFill>
        <p:spPr>
          <a:xfrm>
            <a:off x="2616278" y="3358703"/>
            <a:ext cx="4673444" cy="3168544"/>
          </a:xfrm>
          <a:prstGeom prst="rect">
            <a:avLst/>
          </a:prstGeom>
        </p:spPr>
      </p:pic>
      <p:pic>
        <p:nvPicPr>
          <p:cNvPr id="4" name="그림 3">
            <a:extLst>
              <a:ext uri="{FF2B5EF4-FFF2-40B4-BE49-F238E27FC236}">
                <a16:creationId xmlns:a16="http://schemas.microsoft.com/office/drawing/2014/main" id="{5F0A6DB7-4340-ADD9-5B74-F257A7C7A818}"/>
              </a:ext>
            </a:extLst>
          </p:cNvPr>
          <p:cNvPicPr>
            <a:picLocks noChangeAspect="1"/>
          </p:cNvPicPr>
          <p:nvPr/>
        </p:nvPicPr>
        <p:blipFill rotWithShape="1">
          <a:blip r:embed="rId4"/>
          <a:srcRect l="54273" t="920" r="949" b="-920"/>
          <a:stretch/>
        </p:blipFill>
        <p:spPr>
          <a:xfrm>
            <a:off x="2894918" y="1052970"/>
            <a:ext cx="4116164" cy="2087998"/>
          </a:xfrm>
          <a:prstGeom prst="rect">
            <a:avLst/>
          </a:prstGeom>
        </p:spPr>
      </p:pic>
    </p:spTree>
    <p:extLst>
      <p:ext uri="{BB962C8B-B14F-4D97-AF65-F5344CB8AC3E}">
        <p14:creationId xmlns:p14="http://schemas.microsoft.com/office/powerpoint/2010/main" val="374885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7340" y="620689"/>
            <a:ext cx="2031390" cy="369332"/>
          </a:xfrm>
          <a:prstGeom prst="rect">
            <a:avLst/>
          </a:prstGeom>
          <a:noFill/>
        </p:spPr>
        <p:txBody>
          <a:bodyPr wrap="none" rtlCol="0">
            <a:spAutoFit/>
          </a:bodyPr>
          <a:lstStyle/>
          <a:p>
            <a:r>
              <a:rPr lang="en-US" altLang="ko-KR" dirty="0">
                <a:solidFill>
                  <a:srgbClr val="004094"/>
                </a:solidFill>
                <a:latin typeface="Tahoma" panose="020B0604030504040204" pitchFamily="34" charset="0"/>
                <a:ea typeface="Noto Sans CJK KR Medium" pitchFamily="34" charset="-127"/>
                <a:cs typeface="Tahoma" panose="020B0604030504040204" pitchFamily="34" charset="0"/>
              </a:rPr>
              <a:t>Table of Contents </a:t>
            </a:r>
          </a:p>
        </p:txBody>
      </p:sp>
      <p:sp>
        <p:nvSpPr>
          <p:cNvPr id="29" name="TextBox 28"/>
          <p:cNvSpPr txBox="1"/>
          <p:nvPr/>
        </p:nvSpPr>
        <p:spPr>
          <a:xfrm>
            <a:off x="3071862" y="450207"/>
            <a:ext cx="4751179" cy="3325269"/>
          </a:xfrm>
          <a:prstGeom prst="rect">
            <a:avLst/>
          </a:prstGeom>
          <a:noFill/>
        </p:spPr>
        <p:txBody>
          <a:bodyPr wrap="square" lIns="91440" tIns="45720" rIns="91440" bIns="45720" rtlCol="0" anchor="t">
            <a:spAutoFit/>
          </a:bodyPr>
          <a:lstStyle/>
          <a:p>
            <a:pPr>
              <a:lnSpc>
                <a:spcPct val="200000"/>
              </a:lnSpc>
            </a:pPr>
            <a:r>
              <a:rPr lang="en-US" altLang="ko-KR" dirty="0">
                <a:latin typeface="Tahoma" panose="020B0604030504040204" pitchFamily="34" charset="0"/>
                <a:ea typeface="Noto Sans CJK KR Medium"/>
                <a:cs typeface="Tahoma" panose="020B0604030504040204" pitchFamily="34" charset="0"/>
              </a:rPr>
              <a:t>Logical Reasoning with LLMs</a:t>
            </a:r>
            <a:endParaRPr lang="ko-KR" altLang="en-US" dirty="0">
              <a:latin typeface="Tahoma" panose="020B0604030504040204" pitchFamily="34" charset="0"/>
              <a:ea typeface="Noto Sans CJK KR Medium"/>
              <a:cs typeface="Tahoma" panose="020B0604030504040204" pitchFamily="34" charset="0"/>
            </a:endParaRPr>
          </a:p>
          <a:p>
            <a:pPr>
              <a:lnSpc>
                <a:spcPct val="200000"/>
              </a:lnSpc>
            </a:pPr>
            <a:r>
              <a:rPr lang="en-US" altLang="ko-KR" dirty="0">
                <a:latin typeface="Tahoma" panose="020B0604030504040204" pitchFamily="34" charset="0"/>
                <a:ea typeface="Noto Sans CJK KR Medium"/>
                <a:cs typeface="Tahoma" panose="020B0604030504040204" pitchFamily="34" charset="0"/>
              </a:rPr>
              <a:t>Previous LLM Reasoning Methods</a:t>
            </a:r>
          </a:p>
          <a:p>
            <a:pPr>
              <a:lnSpc>
                <a:spcPct val="200000"/>
              </a:lnSpc>
            </a:pPr>
            <a:r>
              <a:rPr lang="en-US" altLang="ko-KR" dirty="0">
                <a:latin typeface="Tahoma" panose="020B0604030504040204" pitchFamily="34" charset="0"/>
                <a:ea typeface="Noto Sans CJK KR Medium"/>
                <a:cs typeface="Tahoma" panose="020B0604030504040204" pitchFamily="34" charset="0"/>
              </a:rPr>
              <a:t>DiLA(Differential Logic Layer Aided) Method </a:t>
            </a:r>
          </a:p>
          <a:p>
            <a:pPr>
              <a:lnSpc>
                <a:spcPct val="200000"/>
              </a:lnSpc>
            </a:pPr>
            <a:r>
              <a:rPr lang="en-US" altLang="ko-KR" dirty="0">
                <a:latin typeface="Tahoma" panose="020B0604030504040204" pitchFamily="34" charset="0"/>
                <a:ea typeface="Noto Sans CJK KR Medium"/>
                <a:cs typeface="Tahoma" panose="020B0604030504040204" pitchFamily="34" charset="0"/>
              </a:rPr>
              <a:t>Experiments</a:t>
            </a:r>
          </a:p>
          <a:p>
            <a:pPr>
              <a:lnSpc>
                <a:spcPct val="200000"/>
              </a:lnSpc>
            </a:pPr>
            <a:r>
              <a:rPr lang="en-US" altLang="ko-KR" dirty="0">
                <a:latin typeface="Tahoma" panose="020B0604030504040204" pitchFamily="34" charset="0"/>
                <a:ea typeface="Noto Sans CJK KR Medium"/>
                <a:cs typeface="Tahoma" panose="020B0604030504040204" pitchFamily="34" charset="0"/>
              </a:rPr>
              <a:t>Results</a:t>
            </a:r>
          </a:p>
          <a:p>
            <a:pPr>
              <a:lnSpc>
                <a:spcPct val="200000"/>
              </a:lnSpc>
            </a:pPr>
            <a:r>
              <a:rPr lang="en-US" altLang="ko-KR" dirty="0">
                <a:latin typeface="Tahoma" panose="020B0604030504040204" pitchFamily="34" charset="0"/>
                <a:ea typeface="Noto Sans CJK KR Medium"/>
                <a:cs typeface="Tahoma" panose="020B0604030504040204" pitchFamily="34" charset="0"/>
              </a:rPr>
              <a:t>Conclusion</a:t>
            </a:r>
          </a:p>
        </p:txBody>
      </p:sp>
      <p:sp>
        <p:nvSpPr>
          <p:cNvPr id="2" name="자유형 1"/>
          <p:cNvSpPr/>
          <p:nvPr/>
        </p:nvSpPr>
        <p:spPr>
          <a:xfrm>
            <a:off x="0" y="0"/>
            <a:ext cx="371959" cy="3797085"/>
          </a:xfrm>
          <a:custGeom>
            <a:avLst/>
            <a:gdLst>
              <a:gd name="connsiteX0" fmla="*/ 364210 w 371959"/>
              <a:gd name="connsiteY0" fmla="*/ 0 h 3797085"/>
              <a:gd name="connsiteX1" fmla="*/ 0 w 371959"/>
              <a:gd name="connsiteY1" fmla="*/ 0 h 3797085"/>
              <a:gd name="connsiteX2" fmla="*/ 0 w 371959"/>
              <a:gd name="connsiteY2" fmla="*/ 3797085 h 3797085"/>
              <a:gd name="connsiteX3" fmla="*/ 371959 w 371959"/>
              <a:gd name="connsiteY3" fmla="*/ 3719593 h 3797085"/>
              <a:gd name="connsiteX4" fmla="*/ 364210 w 371959"/>
              <a:gd name="connsiteY4" fmla="*/ 0 h 3797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959" h="3797085">
                <a:moveTo>
                  <a:pt x="364210" y="0"/>
                </a:moveTo>
                <a:lnTo>
                  <a:pt x="0" y="0"/>
                </a:lnTo>
                <a:lnTo>
                  <a:pt x="0" y="3797085"/>
                </a:lnTo>
                <a:lnTo>
                  <a:pt x="371959" y="3719593"/>
                </a:lnTo>
                <a:lnTo>
                  <a:pt x="364210"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9751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72480" y="59728"/>
            <a:ext cx="8675433" cy="369332"/>
          </a:xfrm>
          <a:prstGeom prst="rect">
            <a:avLst/>
          </a:prstGeom>
          <a:noFill/>
        </p:spPr>
        <p:txBody>
          <a:bodyPr wrap="square" lIns="91440" tIns="45720" rIns="91440" bIns="45720" rtlCol="0" anchor="t">
            <a:spAutoFit/>
          </a:bodyPr>
          <a:lstStyle/>
          <a:p>
            <a:r>
              <a:rPr lang="en-US" altLang="ko-KR" dirty="0">
                <a:solidFill>
                  <a:srgbClr val="004094"/>
                </a:solidFill>
                <a:latin typeface="Tahoma" panose="020B0604030504040204" pitchFamily="34" charset="0"/>
                <a:ea typeface="Noto Sans CJK KR Medium"/>
                <a:cs typeface="Tahoma" panose="020B0604030504040204" pitchFamily="34" charset="0"/>
              </a:rPr>
              <a:t>LLM Reasoning Methods - </a:t>
            </a:r>
            <a:r>
              <a:rPr lang="en-US" altLang="ko-KR" dirty="0" err="1">
                <a:solidFill>
                  <a:srgbClr val="004094"/>
                </a:solidFill>
                <a:latin typeface="Tahoma" panose="020B0604030504040204" pitchFamily="34" charset="0"/>
                <a:ea typeface="Noto Sans CJK KR Medium"/>
                <a:cs typeface="Tahoma" panose="020B0604030504040204" pitchFamily="34" charset="0"/>
              </a:rPr>
              <a:t>DiLA</a:t>
            </a:r>
            <a:endParaRPr lang="en-US" altLang="ko-KR" dirty="0">
              <a:solidFill>
                <a:srgbClr val="004094"/>
              </a:solidFill>
              <a:latin typeface="Tahoma" panose="020B0604030504040204" pitchFamily="34" charset="0"/>
              <a:ea typeface="Noto Sans CJK KR Medium"/>
              <a:cs typeface="Tahoma" panose="020B0604030504040204" pitchFamily="34" charset="0"/>
            </a:endParaRPr>
          </a:p>
        </p:txBody>
      </p:sp>
      <p:sp>
        <p:nvSpPr>
          <p:cNvPr id="2" name="자유형 1"/>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 name="그림 3">
            <a:extLst>
              <a:ext uri="{FF2B5EF4-FFF2-40B4-BE49-F238E27FC236}">
                <a16:creationId xmlns:a16="http://schemas.microsoft.com/office/drawing/2014/main" id="{7ADBD2D5-98DB-7A45-096C-10A0DD87B4FC}"/>
              </a:ext>
            </a:extLst>
          </p:cNvPr>
          <p:cNvPicPr>
            <a:picLocks noChangeAspect="1"/>
          </p:cNvPicPr>
          <p:nvPr/>
        </p:nvPicPr>
        <p:blipFill>
          <a:blip r:embed="rId3"/>
          <a:stretch>
            <a:fillRect/>
          </a:stretch>
        </p:blipFill>
        <p:spPr>
          <a:xfrm>
            <a:off x="2466628" y="476672"/>
            <a:ext cx="4972744" cy="6296904"/>
          </a:xfrm>
          <a:prstGeom prst="rect">
            <a:avLst/>
          </a:prstGeom>
        </p:spPr>
      </p:pic>
    </p:spTree>
    <p:extLst>
      <p:ext uri="{BB962C8B-B14F-4D97-AF65-F5344CB8AC3E}">
        <p14:creationId xmlns:p14="http://schemas.microsoft.com/office/powerpoint/2010/main" val="4070623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ahoma" panose="020B0604030504040204" pitchFamily="34" charset="0"/>
                <a:ea typeface="Noto Sans CJK KR Medium"/>
                <a:cs typeface="Tahoma" panose="020B0604030504040204" pitchFamily="34" charset="0"/>
              </a:rPr>
              <a:t>Experiments</a:t>
            </a:r>
          </a:p>
        </p:txBody>
      </p:sp>
      <p:sp>
        <p:nvSpPr>
          <p:cNvPr id="2" name="자유형 1"/>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a:extLst>
              <a:ext uri="{FF2B5EF4-FFF2-40B4-BE49-F238E27FC236}">
                <a16:creationId xmlns:a16="http://schemas.microsoft.com/office/drawing/2014/main" id="{7615E86E-E727-6190-C04D-7C7F4FADFBD2}"/>
              </a:ext>
            </a:extLst>
          </p:cNvPr>
          <p:cNvSpPr txBox="1"/>
          <p:nvPr/>
        </p:nvSpPr>
        <p:spPr>
          <a:xfrm>
            <a:off x="456695" y="1700808"/>
            <a:ext cx="8992609" cy="26673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altLang="ko-KR" sz="2400" b="1" dirty="0">
                <a:latin typeface="Tahoma" panose="020B0604030504040204" pitchFamily="34" charset="0"/>
                <a:ea typeface="Tahoma" panose="020B0604030504040204" pitchFamily="34" charset="0"/>
                <a:cs typeface="Tahoma" panose="020B0604030504040204" pitchFamily="34" charset="0"/>
              </a:rPr>
              <a:t>Experiments on three fundamental reasoning tasks</a:t>
            </a:r>
          </a:p>
          <a:p>
            <a:pPr algn="ctr">
              <a:lnSpc>
                <a:spcPct val="150000"/>
              </a:lnSpc>
            </a:pPr>
            <a:endParaRPr lang="en-US" altLang="ko-KR"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US" altLang="ko-KR" dirty="0">
                <a:latin typeface="Tahoma" panose="020B0604030504040204" pitchFamily="34" charset="0"/>
                <a:ea typeface="Tahoma" panose="020B0604030504040204" pitchFamily="34" charset="0"/>
                <a:cs typeface="Tahoma" panose="020B0604030504040204" pitchFamily="34" charset="0"/>
              </a:rPr>
              <a:t>Logical Deduction Problem : </a:t>
            </a:r>
            <a:r>
              <a:rPr lang="en-US" altLang="ko-KR" dirty="0">
                <a:latin typeface="Tahoma" panose="020B0604030504040204" pitchFamily="34" charset="0"/>
                <a:ea typeface="맑은 고딕" panose="020B0503020000020004" pitchFamily="50" charset="-127"/>
                <a:cs typeface="Tahoma" panose="020B0604030504040204" pitchFamily="34" charset="0"/>
              </a:rPr>
              <a:t>Deducing the order of a sequence of objects</a:t>
            </a:r>
            <a:endParaRPr lang="en-US" altLang="ko-KR"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US" altLang="ko-KR" dirty="0">
                <a:latin typeface="Tahoma" panose="020B0604030504040204" pitchFamily="34" charset="0"/>
                <a:ea typeface="Tahoma" panose="020B0604030504040204" pitchFamily="34" charset="0"/>
                <a:cs typeface="Tahoma" panose="020B0604030504040204" pitchFamily="34" charset="0"/>
              </a:rPr>
              <a:t>Boolean Satisfiability Problem : </a:t>
            </a:r>
            <a:r>
              <a:rPr lang="en-US" altLang="ko-KR" dirty="0">
                <a:latin typeface="Tahoma" panose="020B0604030504040204" pitchFamily="34" charset="0"/>
                <a:ea typeface="맑은 고딕" panose="020B0503020000020004" pitchFamily="50" charset="-127"/>
                <a:cs typeface="Tahoma" panose="020B0604030504040204" pitchFamily="34" charset="0"/>
              </a:rPr>
              <a:t>Finding variable assignments that</a:t>
            </a:r>
          </a:p>
          <a:p>
            <a:pPr algn="ctr">
              <a:lnSpc>
                <a:spcPct val="150000"/>
              </a:lnSpc>
            </a:pPr>
            <a:r>
              <a:rPr lang="en-US" altLang="ko-KR" dirty="0">
                <a:latin typeface="Tahoma" panose="020B0604030504040204" pitchFamily="34" charset="0"/>
                <a:ea typeface="맑은 고딕" panose="020B0503020000020004" pitchFamily="50" charset="-127"/>
                <a:cs typeface="Tahoma" panose="020B0604030504040204" pitchFamily="34" charset="0"/>
              </a:rPr>
              <a:t>satisfy all constraints.</a:t>
            </a:r>
            <a:endParaRPr lang="en-US" altLang="ko-KR"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US" altLang="ko-KR" dirty="0">
                <a:latin typeface="Tahoma" panose="020B0604030504040204" pitchFamily="34" charset="0"/>
                <a:ea typeface="Tahoma" panose="020B0604030504040204" pitchFamily="34" charset="0"/>
                <a:cs typeface="Tahoma" panose="020B0604030504040204" pitchFamily="34" charset="0"/>
              </a:rPr>
              <a:t>Graph Coloring Problem : N</a:t>
            </a:r>
            <a:r>
              <a:rPr lang="en-US" altLang="ko-KR" dirty="0">
                <a:latin typeface="Tahoma" panose="020B0604030504040204" pitchFamily="34" charset="0"/>
                <a:ea typeface="맑은 고딕" panose="020B0503020000020004" pitchFamily="50" charset="-127"/>
                <a:cs typeface="Tahoma" panose="020B0604030504040204" pitchFamily="34" charset="0"/>
              </a:rPr>
              <a:t>o two adjacent vertices share the same color</a:t>
            </a:r>
            <a:endParaRPr lang="en-US" altLang="ko-K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52912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ahoma" panose="020B0604030504040204" pitchFamily="34" charset="0"/>
                <a:ea typeface="Noto Sans CJK KR Medium"/>
                <a:cs typeface="Tahoma" panose="020B0604030504040204" pitchFamily="34" charset="0"/>
              </a:rPr>
              <a:t>Experiments</a:t>
            </a:r>
          </a:p>
        </p:txBody>
      </p:sp>
      <p:sp>
        <p:nvSpPr>
          <p:cNvPr id="2" name="자유형 1"/>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 name="그림 9">
            <a:extLst>
              <a:ext uri="{FF2B5EF4-FFF2-40B4-BE49-F238E27FC236}">
                <a16:creationId xmlns:a16="http://schemas.microsoft.com/office/drawing/2014/main" id="{B2AD6226-A61E-53AF-491A-55593D6EF277}"/>
              </a:ext>
            </a:extLst>
          </p:cNvPr>
          <p:cNvPicPr>
            <a:picLocks noChangeAspect="1"/>
          </p:cNvPicPr>
          <p:nvPr/>
        </p:nvPicPr>
        <p:blipFill>
          <a:blip r:embed="rId3"/>
          <a:stretch>
            <a:fillRect/>
          </a:stretch>
        </p:blipFill>
        <p:spPr>
          <a:xfrm>
            <a:off x="344487" y="1916832"/>
            <a:ext cx="9217026" cy="3439060"/>
          </a:xfrm>
          <a:prstGeom prst="rect">
            <a:avLst/>
          </a:prstGeom>
        </p:spPr>
      </p:pic>
      <p:sp>
        <p:nvSpPr>
          <p:cNvPr id="3" name="직사각형 2">
            <a:extLst>
              <a:ext uri="{FF2B5EF4-FFF2-40B4-BE49-F238E27FC236}">
                <a16:creationId xmlns:a16="http://schemas.microsoft.com/office/drawing/2014/main" id="{C3A862D2-2ADF-94B2-D0E1-C271C0CC1E3E}"/>
              </a:ext>
            </a:extLst>
          </p:cNvPr>
          <p:cNvSpPr/>
          <p:nvPr/>
        </p:nvSpPr>
        <p:spPr>
          <a:xfrm>
            <a:off x="3224809" y="2398369"/>
            <a:ext cx="1944216" cy="28803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a:extLst>
              <a:ext uri="{FF2B5EF4-FFF2-40B4-BE49-F238E27FC236}">
                <a16:creationId xmlns:a16="http://schemas.microsoft.com/office/drawing/2014/main" id="{3D03194A-12D3-132C-9BE7-6A329D92B691}"/>
              </a:ext>
            </a:extLst>
          </p:cNvPr>
          <p:cNvSpPr/>
          <p:nvPr/>
        </p:nvSpPr>
        <p:spPr>
          <a:xfrm>
            <a:off x="5169025" y="2398369"/>
            <a:ext cx="1872208" cy="2880320"/>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a:extLst>
              <a:ext uri="{FF2B5EF4-FFF2-40B4-BE49-F238E27FC236}">
                <a16:creationId xmlns:a16="http://schemas.microsoft.com/office/drawing/2014/main" id="{20055E44-F47F-EE25-B2E6-2CB840775652}"/>
              </a:ext>
            </a:extLst>
          </p:cNvPr>
          <p:cNvSpPr/>
          <p:nvPr/>
        </p:nvSpPr>
        <p:spPr>
          <a:xfrm>
            <a:off x="7041233" y="2398369"/>
            <a:ext cx="1872208" cy="2880320"/>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76582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ahoma" panose="020B0604030504040204" pitchFamily="34" charset="0"/>
                <a:ea typeface="Noto Sans CJK KR Medium"/>
                <a:cs typeface="Tahoma" panose="020B0604030504040204" pitchFamily="34" charset="0"/>
              </a:rPr>
              <a:t>Experiments</a:t>
            </a:r>
          </a:p>
        </p:txBody>
      </p:sp>
      <p:sp>
        <p:nvSpPr>
          <p:cNvPr id="2" name="자유형 1"/>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그림 4">
            <a:extLst>
              <a:ext uri="{FF2B5EF4-FFF2-40B4-BE49-F238E27FC236}">
                <a16:creationId xmlns:a16="http://schemas.microsoft.com/office/drawing/2014/main" id="{D5F51F04-FE22-9AA4-F4EA-E68D8B181B79}"/>
              </a:ext>
            </a:extLst>
          </p:cNvPr>
          <p:cNvPicPr>
            <a:picLocks noChangeAspect="1"/>
          </p:cNvPicPr>
          <p:nvPr/>
        </p:nvPicPr>
        <p:blipFill>
          <a:blip r:embed="rId3"/>
          <a:stretch>
            <a:fillRect/>
          </a:stretch>
        </p:blipFill>
        <p:spPr>
          <a:xfrm>
            <a:off x="920551" y="2476502"/>
            <a:ext cx="8064898" cy="2895852"/>
          </a:xfrm>
          <a:prstGeom prst="rect">
            <a:avLst/>
          </a:prstGeom>
        </p:spPr>
      </p:pic>
      <p:sp>
        <p:nvSpPr>
          <p:cNvPr id="4" name="직사각형 3">
            <a:extLst>
              <a:ext uri="{FF2B5EF4-FFF2-40B4-BE49-F238E27FC236}">
                <a16:creationId xmlns:a16="http://schemas.microsoft.com/office/drawing/2014/main" id="{6ADC1737-91E0-9604-7B40-88DACA721560}"/>
              </a:ext>
            </a:extLst>
          </p:cNvPr>
          <p:cNvSpPr/>
          <p:nvPr/>
        </p:nvSpPr>
        <p:spPr>
          <a:xfrm>
            <a:off x="8034445" y="2818319"/>
            <a:ext cx="815478" cy="2448272"/>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a:extLst>
              <a:ext uri="{FF2B5EF4-FFF2-40B4-BE49-F238E27FC236}">
                <a16:creationId xmlns:a16="http://schemas.microsoft.com/office/drawing/2014/main" id="{BFDD405E-93AD-63F2-3C35-585B94806226}"/>
              </a:ext>
            </a:extLst>
          </p:cNvPr>
          <p:cNvSpPr/>
          <p:nvPr/>
        </p:nvSpPr>
        <p:spPr>
          <a:xfrm>
            <a:off x="5817097" y="2806807"/>
            <a:ext cx="2208858" cy="2448272"/>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23E20B1C-D781-01F0-2EAA-AA367D6D0B27}"/>
              </a:ext>
            </a:extLst>
          </p:cNvPr>
          <p:cNvSpPr txBox="1"/>
          <p:nvPr/>
        </p:nvSpPr>
        <p:spPr>
          <a:xfrm>
            <a:off x="595420" y="1556792"/>
            <a:ext cx="8715160" cy="570990"/>
          </a:xfrm>
          <a:prstGeom prst="rect">
            <a:avLst/>
          </a:prstGeom>
          <a:noFill/>
        </p:spPr>
        <p:txBody>
          <a:bodyPr wrap="square">
            <a:spAutoFit/>
          </a:bodyPr>
          <a:lstStyle/>
          <a:p>
            <a:pPr algn="ctr">
              <a:lnSpc>
                <a:spcPct val="150000"/>
              </a:lnSpc>
            </a:pPr>
            <a:r>
              <a:rPr lang="en-US" altLang="ko-KR" sz="2400" b="1" dirty="0">
                <a:latin typeface="Tahoma" panose="020B0604030504040204" pitchFamily="34" charset="0"/>
                <a:ea typeface="Tahoma" panose="020B0604030504040204" pitchFamily="34" charset="0"/>
                <a:cs typeface="Tahoma" panose="020B0604030504040204" pitchFamily="34" charset="0"/>
              </a:rPr>
              <a:t>External</a:t>
            </a:r>
            <a:r>
              <a:rPr lang="ko-KR" altLang="en-US" sz="2400" b="1" dirty="0">
                <a:latin typeface="Tahoma" panose="020B0604030504040204" pitchFamily="34" charset="0"/>
                <a:ea typeface="Tahoma" panose="020B0604030504040204" pitchFamily="34" charset="0"/>
                <a:cs typeface="Tahoma" panose="020B0604030504040204" pitchFamily="34" charset="0"/>
              </a:rPr>
              <a:t> </a:t>
            </a:r>
            <a:r>
              <a:rPr lang="en-US" altLang="ko-KR" sz="2400" b="1" dirty="0">
                <a:latin typeface="Tahoma" panose="020B0604030504040204" pitchFamily="34" charset="0"/>
                <a:ea typeface="Tahoma" panose="020B0604030504040204" pitchFamily="34" charset="0"/>
                <a:cs typeface="Tahoma" panose="020B0604030504040204" pitchFamily="34" charset="0"/>
              </a:rPr>
              <a:t>Solver vs </a:t>
            </a:r>
            <a:r>
              <a:rPr lang="en-US" altLang="ko-KR" sz="2400" b="1" dirty="0" err="1">
                <a:latin typeface="Tahoma" panose="020B0604030504040204" pitchFamily="34" charset="0"/>
                <a:ea typeface="Tahoma" panose="020B0604030504040204" pitchFamily="34" charset="0"/>
                <a:cs typeface="Tahoma" panose="020B0604030504040204" pitchFamily="34" charset="0"/>
              </a:rPr>
              <a:t>DiLA</a:t>
            </a:r>
            <a:r>
              <a:rPr lang="en-US" altLang="ko-KR" sz="2400" b="1" dirty="0">
                <a:latin typeface="Tahoma" panose="020B0604030504040204" pitchFamily="34" charset="0"/>
                <a:ea typeface="Tahoma" panose="020B0604030504040204" pitchFamily="34" charset="0"/>
                <a:cs typeface="Tahoma" panose="020B0604030504040204" pitchFamily="34" charset="0"/>
              </a:rPr>
              <a:t> Method</a:t>
            </a:r>
            <a:endParaRPr lang="en-US" altLang="ko-K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58752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ahoma" panose="020B0604030504040204" pitchFamily="34" charset="0"/>
                <a:ea typeface="Noto Sans CJK KR Medium"/>
                <a:cs typeface="Tahoma" panose="020B0604030504040204" pitchFamily="34" charset="0"/>
              </a:rPr>
              <a:t>Shortcomings</a:t>
            </a:r>
          </a:p>
        </p:txBody>
      </p:sp>
      <p:sp>
        <p:nvSpPr>
          <p:cNvPr id="2" name="자유형 1"/>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6D945655-3EF1-CF37-9432-A528E58AEB2B}"/>
              </a:ext>
            </a:extLst>
          </p:cNvPr>
          <p:cNvSpPr txBox="1"/>
          <p:nvPr/>
        </p:nvSpPr>
        <p:spPr>
          <a:xfrm>
            <a:off x="456695" y="2636912"/>
            <a:ext cx="8992609" cy="17007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ctr">
              <a:lnSpc>
                <a:spcPct val="150000"/>
              </a:lnSpc>
              <a:buAutoNum type="arabicPeriod"/>
            </a:pPr>
            <a:r>
              <a:rPr lang="en-US" altLang="ko-KR" dirty="0">
                <a:latin typeface="맑은 고딕" panose="020B0503020000020004" pitchFamily="50" charset="-127"/>
                <a:ea typeface="맑은 고딕" panose="020B0503020000020004" pitchFamily="50" charset="-127"/>
                <a:cs typeface="Tahoma" panose="020B0604030504040204" pitchFamily="34" charset="0"/>
              </a:rPr>
              <a:t>The dataset used in the experiment is formatted in a way that makes it easy to parse natural language into SAT format..</a:t>
            </a:r>
          </a:p>
          <a:p>
            <a:pPr marL="342900" indent="-342900" algn="ctr">
              <a:lnSpc>
                <a:spcPct val="150000"/>
              </a:lnSpc>
              <a:buAutoNum type="arabicPeriod"/>
            </a:pPr>
            <a:r>
              <a:rPr lang="en-US" altLang="ko-KR" dirty="0">
                <a:latin typeface="맑은 고딕" panose="020B0503020000020004" pitchFamily="50" charset="-127"/>
                <a:ea typeface="맑은 고딕" panose="020B0503020000020004" pitchFamily="50" charset="-127"/>
                <a:cs typeface="Tahoma" panose="020B0604030504040204" pitchFamily="34" charset="0"/>
              </a:rPr>
              <a:t>While the approach quickly and accurately derives solutions when a solution exists, it does not address cases where no solution exists.</a:t>
            </a:r>
          </a:p>
        </p:txBody>
      </p:sp>
    </p:spTree>
    <p:extLst>
      <p:ext uri="{BB962C8B-B14F-4D97-AF65-F5344CB8AC3E}">
        <p14:creationId xmlns:p14="http://schemas.microsoft.com/office/powerpoint/2010/main" val="543531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ahoma" panose="020B0604030504040204" pitchFamily="34" charset="0"/>
                <a:ea typeface="Noto Sans CJK KR Medium"/>
                <a:cs typeface="Tahoma" panose="020B0604030504040204" pitchFamily="34" charset="0"/>
              </a:rPr>
              <a:t>Logical Reasoning with LLMs</a:t>
            </a:r>
          </a:p>
        </p:txBody>
      </p:sp>
      <p:sp>
        <p:nvSpPr>
          <p:cNvPr id="2" name="자유형 1"/>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a:extLst>
              <a:ext uri="{FF2B5EF4-FFF2-40B4-BE49-F238E27FC236}">
                <a16:creationId xmlns:a16="http://schemas.microsoft.com/office/drawing/2014/main" id="{7615E86E-E727-6190-C04D-7C7F4FADFBD2}"/>
              </a:ext>
            </a:extLst>
          </p:cNvPr>
          <p:cNvSpPr txBox="1"/>
          <p:nvPr/>
        </p:nvSpPr>
        <p:spPr>
          <a:xfrm>
            <a:off x="456695" y="1212793"/>
            <a:ext cx="8992609" cy="16829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altLang="ko-KR" sz="2400" dirty="0">
                <a:latin typeface="Tahoma" panose="020B0604030504040204" pitchFamily="34" charset="0"/>
                <a:ea typeface="맑은 고딕"/>
                <a:cs typeface="Tahoma" panose="020B0604030504040204" pitchFamily="34" charset="0"/>
              </a:rPr>
              <a:t>Logical Reasoning with LLM</a:t>
            </a:r>
          </a:p>
          <a:p>
            <a:pPr algn="ctr">
              <a:lnSpc>
                <a:spcPct val="150000"/>
              </a:lnSpc>
            </a:pPr>
            <a:r>
              <a:rPr lang="en-US" altLang="ko-KR" sz="2400" dirty="0">
                <a:latin typeface="Tahoma" panose="020B0604030504040204" pitchFamily="34" charset="0"/>
                <a:ea typeface="맑은 고딕"/>
                <a:cs typeface="Tahoma" panose="020B0604030504040204" pitchFamily="34" charset="0"/>
              </a:rPr>
              <a:t>Logical reasoning - Solving natural language reasoning tasks</a:t>
            </a:r>
          </a:p>
          <a:p>
            <a:pPr algn="ctr">
              <a:lnSpc>
                <a:spcPct val="150000"/>
              </a:lnSpc>
            </a:pPr>
            <a:endParaRPr lang="ko-KR" altLang="en-US" sz="2400" dirty="0">
              <a:latin typeface="맑은 고딕" panose="020B0503020000020004" pitchFamily="50" charset="-127"/>
              <a:ea typeface="맑은 고딕" panose="020B0503020000020004" pitchFamily="50" charset="-127"/>
              <a:cs typeface="Tahoma" panose="020B0604030504040204" pitchFamily="34" charset="0"/>
            </a:endParaRPr>
          </a:p>
        </p:txBody>
      </p:sp>
      <p:pic>
        <p:nvPicPr>
          <p:cNvPr id="11" name="그림 10">
            <a:extLst>
              <a:ext uri="{FF2B5EF4-FFF2-40B4-BE49-F238E27FC236}">
                <a16:creationId xmlns:a16="http://schemas.microsoft.com/office/drawing/2014/main" id="{D0BF5155-CD10-37D7-ED4B-E219490047A5}"/>
              </a:ext>
            </a:extLst>
          </p:cNvPr>
          <p:cNvPicPr>
            <a:picLocks noChangeAspect="1"/>
          </p:cNvPicPr>
          <p:nvPr/>
        </p:nvPicPr>
        <p:blipFill>
          <a:blip r:embed="rId3"/>
          <a:stretch>
            <a:fillRect/>
          </a:stretch>
        </p:blipFill>
        <p:spPr>
          <a:xfrm>
            <a:off x="456693" y="2650062"/>
            <a:ext cx="8992610" cy="905080"/>
          </a:xfrm>
          <a:prstGeom prst="rect">
            <a:avLst/>
          </a:prstGeom>
        </p:spPr>
      </p:pic>
      <p:sp>
        <p:nvSpPr>
          <p:cNvPr id="6" name="TextBox 5">
            <a:extLst>
              <a:ext uri="{FF2B5EF4-FFF2-40B4-BE49-F238E27FC236}">
                <a16:creationId xmlns:a16="http://schemas.microsoft.com/office/drawing/2014/main" id="{8D4AD9C6-4603-EEC4-2A02-63C5636CE4CA}"/>
              </a:ext>
            </a:extLst>
          </p:cNvPr>
          <p:cNvSpPr txBox="1"/>
          <p:nvPr/>
        </p:nvSpPr>
        <p:spPr>
          <a:xfrm>
            <a:off x="451301" y="3645024"/>
            <a:ext cx="8992609" cy="17007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lnSpc>
                <a:spcPct val="150000"/>
              </a:lnSpc>
            </a:pPr>
            <a:r>
              <a:rPr lang="en-US" altLang="ko-KR" dirty="0">
                <a:latin typeface="Tahoma" panose="020B0604030504040204" pitchFamily="34" charset="0"/>
                <a:ea typeface="Tahoma" panose="020B0604030504040204" pitchFamily="34" charset="0"/>
                <a:cs typeface="Tahoma" panose="020B0604030504040204" pitchFamily="34" charset="0"/>
              </a:rPr>
              <a:t>1. At least one of A or B is true (A ∨ B)</a:t>
            </a:r>
          </a:p>
          <a:p>
            <a:pPr algn="ctr">
              <a:lnSpc>
                <a:spcPct val="150000"/>
              </a:lnSpc>
            </a:pPr>
            <a:r>
              <a:rPr lang="en-US" altLang="ko-KR" dirty="0">
                <a:latin typeface="Tahoma" panose="020B0604030504040204" pitchFamily="34" charset="0"/>
                <a:ea typeface="Tahoma" panose="020B0604030504040204" pitchFamily="34" charset="0"/>
                <a:cs typeface="Tahoma" panose="020B0604030504040204" pitchFamily="34" charset="0"/>
              </a:rPr>
              <a:t>2. At least one of B or C is true (B ∨ C)</a:t>
            </a:r>
          </a:p>
          <a:p>
            <a:pPr algn="ctr">
              <a:lnSpc>
                <a:spcPct val="150000"/>
              </a:lnSpc>
            </a:pPr>
            <a:r>
              <a:rPr lang="en-US" altLang="ko-KR" dirty="0">
                <a:latin typeface="Tahoma" panose="020B0604030504040204" pitchFamily="34" charset="0"/>
                <a:ea typeface="Tahoma" panose="020B0604030504040204" pitchFamily="34" charset="0"/>
                <a:cs typeface="Tahoma" panose="020B0604030504040204" pitchFamily="34" charset="0"/>
              </a:rPr>
              <a:t>3. A and C cannot both be true ¬(A ∧ C)</a:t>
            </a:r>
          </a:p>
          <a:p>
            <a:pPr algn="ctr">
              <a:lnSpc>
                <a:spcPct val="150000"/>
              </a:lnSpc>
            </a:pPr>
            <a:r>
              <a:rPr lang="en-US" altLang="ko-KR" dirty="0">
                <a:latin typeface="Tahoma" panose="020B0604030504040204" pitchFamily="34" charset="0"/>
                <a:ea typeface="Tahoma" panose="020B0604030504040204" pitchFamily="34" charset="0"/>
                <a:cs typeface="Tahoma" panose="020B0604030504040204" pitchFamily="34" charset="0"/>
              </a:rPr>
              <a:t>4. B cannot be true if A is true ¬(A ∧ B)</a:t>
            </a:r>
            <a:endParaRPr lang="ko-KR" altLang="en-US" dirty="0">
              <a:latin typeface="Tahoma" panose="020B0604030504040204" pitchFamily="34" charset="0"/>
              <a:ea typeface="맑은 고딕" panose="020B0503020000020004" pitchFamily="50" charset="-127"/>
              <a:cs typeface="Tahoma" panose="020B0604030504040204" pitchFamily="34" charset="0"/>
            </a:endParaRPr>
          </a:p>
        </p:txBody>
      </p:sp>
      <p:sp>
        <p:nvSpPr>
          <p:cNvPr id="8" name="TextBox 7">
            <a:extLst>
              <a:ext uri="{FF2B5EF4-FFF2-40B4-BE49-F238E27FC236}">
                <a16:creationId xmlns:a16="http://schemas.microsoft.com/office/drawing/2014/main" id="{84392AB5-0CE8-596E-8FEF-C8EDF61AE96F}"/>
              </a:ext>
            </a:extLst>
          </p:cNvPr>
          <p:cNvSpPr txBox="1"/>
          <p:nvPr/>
        </p:nvSpPr>
        <p:spPr>
          <a:xfrm>
            <a:off x="2476498" y="5532275"/>
            <a:ext cx="4953000" cy="888705"/>
          </a:xfrm>
          <a:prstGeom prst="rect">
            <a:avLst/>
          </a:prstGeom>
          <a:noFill/>
        </p:spPr>
        <p:txBody>
          <a:bodyPr wrap="square">
            <a:spAutoFit/>
          </a:bodyPr>
          <a:lstStyle/>
          <a:p>
            <a:pPr algn="ctr">
              <a:lnSpc>
                <a:spcPct val="150000"/>
              </a:lnSpc>
            </a:pPr>
            <a:r>
              <a:rPr lang="en-US" altLang="ko-KR" dirty="0">
                <a:latin typeface="Tahoma" panose="020B0604030504040204" pitchFamily="34" charset="0"/>
                <a:ea typeface="Tahoma" panose="020B0604030504040204" pitchFamily="34" charset="0"/>
                <a:cs typeface="Tahoma" panose="020B0604030504040204" pitchFamily="34" charset="0"/>
              </a:rPr>
              <a:t>A = True, B = True, C = False</a:t>
            </a:r>
          </a:p>
          <a:p>
            <a:pPr algn="ctr">
              <a:lnSpc>
                <a:spcPct val="150000"/>
              </a:lnSpc>
            </a:pPr>
            <a:r>
              <a:rPr lang="en-US" altLang="ko-KR" dirty="0">
                <a:latin typeface="Tahoma" panose="020B0604030504040204" pitchFamily="34" charset="0"/>
                <a:ea typeface="Tahoma" panose="020B0604030504040204" pitchFamily="34" charset="0"/>
                <a:cs typeface="Tahoma" panose="020B0604030504040204" pitchFamily="34" charset="0"/>
              </a:rPr>
              <a:t>A = False, B = True, C = False</a:t>
            </a:r>
            <a:endParaRPr lang="ko-KR" altLang="en-US" dirty="0">
              <a:latin typeface="Tahoma" panose="020B0604030504040204" pitchFamily="34" charset="0"/>
              <a:ea typeface="맑은 고딕" panose="020B0503020000020004" pitchFamily="50" charset="-127"/>
              <a:cs typeface="Tahoma" panose="020B0604030504040204" pitchFamily="34" charset="0"/>
            </a:endParaRPr>
          </a:p>
        </p:txBody>
      </p:sp>
    </p:spTree>
    <p:extLst>
      <p:ext uri="{BB962C8B-B14F-4D97-AF65-F5344CB8AC3E}">
        <p14:creationId xmlns:p14="http://schemas.microsoft.com/office/powerpoint/2010/main" val="273560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ahoma" panose="020B0604030504040204" pitchFamily="34" charset="0"/>
                <a:ea typeface="Noto Sans CJK KR Medium"/>
                <a:cs typeface="Tahoma" panose="020B0604030504040204" pitchFamily="34" charset="0"/>
              </a:rPr>
              <a:t>Previous LLM Reasoning Methods – CoT Method</a:t>
            </a:r>
          </a:p>
        </p:txBody>
      </p:sp>
      <p:sp>
        <p:nvSpPr>
          <p:cNvPr id="2" name="자유형 1"/>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a:extLst>
              <a:ext uri="{FF2B5EF4-FFF2-40B4-BE49-F238E27FC236}">
                <a16:creationId xmlns:a16="http://schemas.microsoft.com/office/drawing/2014/main" id="{7615E86E-E727-6190-C04D-7C7F4FADFBD2}"/>
              </a:ext>
            </a:extLst>
          </p:cNvPr>
          <p:cNvSpPr txBox="1"/>
          <p:nvPr/>
        </p:nvSpPr>
        <p:spPr>
          <a:xfrm>
            <a:off x="456695" y="1700808"/>
            <a:ext cx="8992609" cy="31777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5000"/>
              </a:lnSpc>
            </a:pPr>
            <a:r>
              <a:rPr lang="en-US" altLang="ko-KR" sz="2500" b="1" dirty="0">
                <a:latin typeface="Tahoma" panose="020B0604030504040204" pitchFamily="34" charset="0"/>
                <a:ea typeface="Tahoma" panose="020B0604030504040204" pitchFamily="34" charset="0"/>
                <a:cs typeface="Tahoma" panose="020B0604030504040204" pitchFamily="34" charset="0"/>
              </a:rPr>
              <a:t>Previous LLM Reasoning Methods</a:t>
            </a:r>
            <a:r>
              <a:rPr lang="en-US" altLang="ko-KR" sz="2300" b="1" dirty="0">
                <a:latin typeface="Tahoma" panose="020B0604030504040204" pitchFamily="34" charset="0"/>
                <a:ea typeface="Tahoma" panose="020B0604030504040204" pitchFamily="34" charset="0"/>
                <a:cs typeface="Tahoma" panose="020B0604030504040204" pitchFamily="34" charset="0"/>
              </a:rPr>
              <a:t> </a:t>
            </a:r>
          </a:p>
          <a:p>
            <a:pPr algn="ctr">
              <a:lnSpc>
                <a:spcPct val="125000"/>
              </a:lnSpc>
            </a:pPr>
            <a:endParaRPr lang="en-US" altLang="ko-KR" sz="2300" b="1" dirty="0">
              <a:latin typeface="Tahoma" panose="020B0604030504040204" pitchFamily="34" charset="0"/>
              <a:ea typeface="Tahoma" panose="020B0604030504040204" pitchFamily="34" charset="0"/>
              <a:cs typeface="Tahoma" panose="020B0604030504040204" pitchFamily="34" charset="0"/>
            </a:endParaRPr>
          </a:p>
          <a:p>
            <a:pPr algn="ctr">
              <a:lnSpc>
                <a:spcPct val="125000"/>
              </a:lnSpc>
            </a:pPr>
            <a:r>
              <a:rPr lang="en-US" altLang="ko-KR" sz="2300" dirty="0">
                <a:latin typeface="Tahoma" panose="020B0604030504040204" pitchFamily="34" charset="0"/>
                <a:ea typeface="Tahoma" panose="020B0604030504040204" pitchFamily="34" charset="0"/>
                <a:cs typeface="Tahoma" panose="020B0604030504040204" pitchFamily="34" charset="0"/>
              </a:rPr>
              <a:t>One of the methods to augment the reasoning and planning capabilities of LLMs is Chain-of-Thought(CoT) Prompt Method.</a:t>
            </a:r>
          </a:p>
          <a:p>
            <a:pPr algn="ctr">
              <a:lnSpc>
                <a:spcPct val="125000"/>
              </a:lnSpc>
            </a:pPr>
            <a:endParaRPr lang="en-US" altLang="ko-KR" sz="2300" dirty="0">
              <a:latin typeface="Tahoma" panose="020B0604030504040204" pitchFamily="34" charset="0"/>
              <a:ea typeface="Tahoma" panose="020B0604030504040204" pitchFamily="34" charset="0"/>
              <a:cs typeface="Tahoma" panose="020B0604030504040204" pitchFamily="34" charset="0"/>
            </a:endParaRPr>
          </a:p>
          <a:p>
            <a:pPr algn="ctr">
              <a:lnSpc>
                <a:spcPct val="125000"/>
              </a:lnSpc>
            </a:pPr>
            <a:r>
              <a:rPr lang="en-US" altLang="ko-KR" sz="2300" b="0" i="0" u="none" strike="noStrike" dirty="0">
                <a:solidFill>
                  <a:srgbClr val="334155"/>
                </a:solidFill>
                <a:effectLst/>
                <a:latin typeface="Tahoma" panose="020B0604030504040204" pitchFamily="34" charset="0"/>
                <a:cs typeface="Tahoma" panose="020B0604030504040204" pitchFamily="34" charset="0"/>
              </a:rPr>
              <a:t>CoT prompting enables complex reasoning capabilities through intermediate reasoning steps. </a:t>
            </a:r>
            <a:endParaRPr lang="en-US" altLang="ko-KR" sz="23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583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37846" y="219201"/>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ahoma" panose="020B0604030504040204" pitchFamily="34" charset="0"/>
                <a:ea typeface="Noto Sans CJK KR Medium"/>
                <a:cs typeface="Tahoma" panose="020B0604030504040204" pitchFamily="34" charset="0"/>
              </a:rPr>
              <a:t>LLM Reasoning Methods – In context learning / </a:t>
            </a:r>
            <a:r>
              <a:rPr lang="en-US" altLang="ko-KR" sz="2400" dirty="0" err="1">
                <a:solidFill>
                  <a:srgbClr val="004094"/>
                </a:solidFill>
                <a:latin typeface="Tahoma" panose="020B0604030504040204" pitchFamily="34" charset="0"/>
                <a:ea typeface="Noto Sans CJK KR Medium"/>
                <a:cs typeface="Tahoma" panose="020B0604030504040204" pitchFamily="34" charset="0"/>
              </a:rPr>
              <a:t>CoT</a:t>
            </a:r>
            <a:endParaRPr lang="en-US" altLang="ko-KR" sz="2400" dirty="0">
              <a:solidFill>
                <a:srgbClr val="004094"/>
              </a:solidFill>
              <a:latin typeface="Tahoma" panose="020B0604030504040204" pitchFamily="34" charset="0"/>
              <a:ea typeface="Noto Sans CJK KR Medium"/>
              <a:cs typeface="Tahoma" panose="020B0604030504040204" pitchFamily="34" charset="0"/>
            </a:endParaRPr>
          </a:p>
        </p:txBody>
      </p:sp>
      <p:sp>
        <p:nvSpPr>
          <p:cNvPr id="2" name="자유형 1"/>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a:extLst>
              <a:ext uri="{FF2B5EF4-FFF2-40B4-BE49-F238E27FC236}">
                <a16:creationId xmlns:a16="http://schemas.microsoft.com/office/drawing/2014/main" id="{7615E86E-E727-6190-C04D-7C7F4FADFBD2}"/>
              </a:ext>
            </a:extLst>
          </p:cNvPr>
          <p:cNvSpPr txBox="1"/>
          <p:nvPr/>
        </p:nvSpPr>
        <p:spPr>
          <a:xfrm>
            <a:off x="294324" y="4623431"/>
            <a:ext cx="4559552" cy="4542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altLang="ko-KR" dirty="0">
                <a:latin typeface="맑은 고딕" panose="020B0503020000020004" pitchFamily="50" charset="-127"/>
                <a:ea typeface="맑은 고딕" panose="020B0503020000020004" pitchFamily="50" charset="-127"/>
                <a:cs typeface="Tahoma" panose="020B0604030504040204" pitchFamily="34" charset="0"/>
              </a:rPr>
              <a:t>Standard</a:t>
            </a:r>
            <a:r>
              <a:rPr lang="ko-KR" altLang="en-US" dirty="0">
                <a:latin typeface="맑은 고딕" panose="020B0503020000020004" pitchFamily="50" charset="-127"/>
                <a:ea typeface="맑은 고딕" panose="020B0503020000020004" pitchFamily="50" charset="-127"/>
                <a:cs typeface="Tahoma" panose="020B0604030504040204" pitchFamily="34" charset="0"/>
              </a:rPr>
              <a:t> </a:t>
            </a:r>
            <a:r>
              <a:rPr lang="en-US" altLang="ko-KR" dirty="0">
                <a:latin typeface="맑은 고딕" panose="020B0503020000020004" pitchFamily="50" charset="-127"/>
                <a:ea typeface="맑은 고딕" panose="020B0503020000020004" pitchFamily="50" charset="-127"/>
                <a:cs typeface="Tahoma" panose="020B0604030504040204" pitchFamily="34" charset="0"/>
              </a:rPr>
              <a:t>In-Context Learning Prompting</a:t>
            </a:r>
          </a:p>
        </p:txBody>
      </p:sp>
      <p:sp>
        <p:nvSpPr>
          <p:cNvPr id="17" name="TextBox 16">
            <a:extLst>
              <a:ext uri="{FF2B5EF4-FFF2-40B4-BE49-F238E27FC236}">
                <a16:creationId xmlns:a16="http://schemas.microsoft.com/office/drawing/2014/main" id="{7AFD793C-E58B-2440-344B-B511FA78AFFB}"/>
              </a:ext>
            </a:extLst>
          </p:cNvPr>
          <p:cNvSpPr txBox="1"/>
          <p:nvPr/>
        </p:nvSpPr>
        <p:spPr>
          <a:xfrm>
            <a:off x="5138187" y="5505386"/>
            <a:ext cx="4412443" cy="4542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altLang="ko-KR" dirty="0">
                <a:latin typeface="맑은 고딕" panose="020B0503020000020004" pitchFamily="50" charset="-127"/>
                <a:ea typeface="맑은 고딕" panose="020B0503020000020004" pitchFamily="50" charset="-127"/>
                <a:cs typeface="Tahoma" panose="020B0604030504040204" pitchFamily="34" charset="0"/>
              </a:rPr>
              <a:t>Chain of Thoughts Prompting</a:t>
            </a:r>
          </a:p>
        </p:txBody>
      </p:sp>
      <p:pic>
        <p:nvPicPr>
          <p:cNvPr id="4" name="그림 3">
            <a:extLst>
              <a:ext uri="{FF2B5EF4-FFF2-40B4-BE49-F238E27FC236}">
                <a16:creationId xmlns:a16="http://schemas.microsoft.com/office/drawing/2014/main" id="{C14F1E44-8EEA-3041-E4BD-981A4D5EB437}"/>
              </a:ext>
            </a:extLst>
          </p:cNvPr>
          <p:cNvPicPr>
            <a:picLocks noChangeAspect="1"/>
          </p:cNvPicPr>
          <p:nvPr/>
        </p:nvPicPr>
        <p:blipFill>
          <a:blip r:embed="rId3"/>
          <a:stretch>
            <a:fillRect/>
          </a:stretch>
        </p:blipFill>
        <p:spPr>
          <a:xfrm>
            <a:off x="321123" y="1831330"/>
            <a:ext cx="4505954" cy="2562583"/>
          </a:xfrm>
          <a:prstGeom prst="rect">
            <a:avLst/>
          </a:prstGeom>
        </p:spPr>
      </p:pic>
      <p:pic>
        <p:nvPicPr>
          <p:cNvPr id="7" name="그림 6">
            <a:extLst>
              <a:ext uri="{FF2B5EF4-FFF2-40B4-BE49-F238E27FC236}">
                <a16:creationId xmlns:a16="http://schemas.microsoft.com/office/drawing/2014/main" id="{9E45CC53-CB45-174A-3B29-5740E8EE8DB4}"/>
              </a:ext>
            </a:extLst>
          </p:cNvPr>
          <p:cNvPicPr>
            <a:picLocks noChangeAspect="1"/>
          </p:cNvPicPr>
          <p:nvPr/>
        </p:nvPicPr>
        <p:blipFill>
          <a:blip r:embed="rId4"/>
          <a:stretch>
            <a:fillRect/>
          </a:stretch>
        </p:blipFill>
        <p:spPr>
          <a:xfrm>
            <a:off x="5077143" y="1332854"/>
            <a:ext cx="4534533" cy="4172532"/>
          </a:xfrm>
          <a:prstGeom prst="rect">
            <a:avLst/>
          </a:prstGeom>
        </p:spPr>
      </p:pic>
    </p:spTree>
    <p:extLst>
      <p:ext uri="{BB962C8B-B14F-4D97-AF65-F5344CB8AC3E}">
        <p14:creationId xmlns:p14="http://schemas.microsoft.com/office/powerpoint/2010/main" val="2971683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37846" y="219201"/>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ahoma" panose="020B0604030504040204" pitchFamily="34" charset="0"/>
                <a:ea typeface="Noto Sans CJK KR Medium"/>
                <a:cs typeface="Tahoma" panose="020B0604030504040204" pitchFamily="34" charset="0"/>
              </a:rPr>
              <a:t>LLM Reasoning Methods – Limitation of CoT</a:t>
            </a:r>
          </a:p>
        </p:txBody>
      </p:sp>
      <p:sp>
        <p:nvSpPr>
          <p:cNvPr id="2" name="자유형 1"/>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9" name="그림 8">
            <a:extLst>
              <a:ext uri="{FF2B5EF4-FFF2-40B4-BE49-F238E27FC236}">
                <a16:creationId xmlns:a16="http://schemas.microsoft.com/office/drawing/2014/main" id="{D00E5840-E233-7CB5-C3AC-9ACD73CD142C}"/>
              </a:ext>
            </a:extLst>
          </p:cNvPr>
          <p:cNvPicPr>
            <a:picLocks noChangeAspect="1"/>
          </p:cNvPicPr>
          <p:nvPr/>
        </p:nvPicPr>
        <p:blipFill>
          <a:blip r:embed="rId3"/>
          <a:srcRect r="-464" b="70646"/>
          <a:stretch/>
        </p:blipFill>
        <p:spPr>
          <a:xfrm>
            <a:off x="298212" y="737802"/>
            <a:ext cx="9309576" cy="1430282"/>
          </a:xfrm>
          <a:prstGeom prst="rect">
            <a:avLst/>
          </a:prstGeom>
        </p:spPr>
      </p:pic>
      <p:pic>
        <p:nvPicPr>
          <p:cNvPr id="11" name="그림 10">
            <a:extLst>
              <a:ext uri="{FF2B5EF4-FFF2-40B4-BE49-F238E27FC236}">
                <a16:creationId xmlns:a16="http://schemas.microsoft.com/office/drawing/2014/main" id="{D9584107-CA07-0C1B-E9BF-C13AF683D1BC}"/>
              </a:ext>
            </a:extLst>
          </p:cNvPr>
          <p:cNvPicPr>
            <a:picLocks noChangeAspect="1"/>
          </p:cNvPicPr>
          <p:nvPr/>
        </p:nvPicPr>
        <p:blipFill>
          <a:blip r:embed="rId3"/>
          <a:srcRect t="29354" r="65918"/>
          <a:stretch/>
        </p:blipFill>
        <p:spPr>
          <a:xfrm>
            <a:off x="298090" y="2436034"/>
            <a:ext cx="3699146" cy="3764300"/>
          </a:xfrm>
          <a:prstGeom prst="rect">
            <a:avLst/>
          </a:prstGeom>
        </p:spPr>
      </p:pic>
      <p:sp>
        <p:nvSpPr>
          <p:cNvPr id="13" name="TextBox 12">
            <a:extLst>
              <a:ext uri="{FF2B5EF4-FFF2-40B4-BE49-F238E27FC236}">
                <a16:creationId xmlns:a16="http://schemas.microsoft.com/office/drawing/2014/main" id="{6256F81D-EA22-DE94-FABD-C3F1EA7CFA02}"/>
              </a:ext>
            </a:extLst>
          </p:cNvPr>
          <p:cNvSpPr txBox="1"/>
          <p:nvPr/>
        </p:nvSpPr>
        <p:spPr>
          <a:xfrm>
            <a:off x="4389093" y="3284984"/>
            <a:ext cx="5218695" cy="20664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5000"/>
              </a:lnSpc>
            </a:pPr>
            <a:r>
              <a:rPr lang="en-US" altLang="ko-KR" sz="2100" dirty="0">
                <a:latin typeface="Tahoma" panose="020B0604030504040204" pitchFamily="34" charset="0"/>
                <a:ea typeface="Tahoma" panose="020B0604030504040204" pitchFamily="34" charset="0"/>
                <a:cs typeface="Tahoma" panose="020B0604030504040204" pitchFamily="34" charset="0"/>
              </a:rPr>
              <a:t>While dealing with complex problems, </a:t>
            </a:r>
          </a:p>
          <a:p>
            <a:pPr algn="ctr">
              <a:lnSpc>
                <a:spcPct val="125000"/>
              </a:lnSpc>
            </a:pPr>
            <a:r>
              <a:rPr lang="en-US" altLang="ko-KR" sz="2100" dirty="0">
                <a:latin typeface="Tahoma" panose="020B0604030504040204" pitchFamily="34" charset="0"/>
                <a:ea typeface="Tahoma" panose="020B0604030504040204" pitchFamily="34" charset="0"/>
                <a:cs typeface="Tahoma" panose="020B0604030504040204" pitchFamily="34" charset="0"/>
              </a:rPr>
              <a:t>CoT exhibits unfaithful reasoning.</a:t>
            </a:r>
          </a:p>
          <a:p>
            <a:pPr algn="ctr">
              <a:lnSpc>
                <a:spcPct val="125000"/>
              </a:lnSpc>
            </a:pPr>
            <a:endParaRPr lang="en-US" altLang="ko-KR" sz="2100" dirty="0">
              <a:latin typeface="Tahoma" panose="020B0604030504040204" pitchFamily="34" charset="0"/>
              <a:ea typeface="Tahoma" panose="020B0604030504040204" pitchFamily="34" charset="0"/>
              <a:cs typeface="Tahoma" panose="020B0604030504040204" pitchFamily="34" charset="0"/>
            </a:endParaRPr>
          </a:p>
          <a:p>
            <a:pPr algn="ctr">
              <a:lnSpc>
                <a:spcPct val="125000"/>
              </a:lnSpc>
            </a:pPr>
            <a:r>
              <a:rPr lang="en-US" altLang="ko-KR" sz="2100" dirty="0">
                <a:latin typeface="Tahoma" panose="020B0604030504040204" pitchFamily="34" charset="0"/>
                <a:ea typeface="Tahoma" panose="020B0604030504040204" pitchFamily="34" charset="0"/>
                <a:cs typeface="Tahoma" panose="020B0604030504040204" pitchFamily="34" charset="0"/>
              </a:rPr>
              <a:t>Leading LLM do not consistently follow the previously generated reasoning chain.</a:t>
            </a:r>
          </a:p>
        </p:txBody>
      </p:sp>
    </p:spTree>
    <p:extLst>
      <p:ext uri="{BB962C8B-B14F-4D97-AF65-F5344CB8AC3E}">
        <p14:creationId xmlns:p14="http://schemas.microsoft.com/office/powerpoint/2010/main" val="239029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ahoma" panose="020B0604030504040204" pitchFamily="34" charset="0"/>
                <a:ea typeface="Noto Sans CJK KR Medium"/>
                <a:cs typeface="Tahoma" panose="020B0604030504040204" pitchFamily="34" charset="0"/>
              </a:rPr>
              <a:t>Previous LLM Reasoning Methods – Solver aided Approach</a:t>
            </a:r>
          </a:p>
        </p:txBody>
      </p:sp>
      <p:sp>
        <p:nvSpPr>
          <p:cNvPr id="2" name="자유형 1"/>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a:extLst>
              <a:ext uri="{FF2B5EF4-FFF2-40B4-BE49-F238E27FC236}">
                <a16:creationId xmlns:a16="http://schemas.microsoft.com/office/drawing/2014/main" id="{7615E86E-E727-6190-C04D-7C7F4FADFBD2}"/>
              </a:ext>
            </a:extLst>
          </p:cNvPr>
          <p:cNvSpPr txBox="1"/>
          <p:nvPr/>
        </p:nvSpPr>
        <p:spPr>
          <a:xfrm>
            <a:off x="1" y="1327086"/>
            <a:ext cx="9906000" cy="43201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altLang="ko-KR" sz="2600" b="1" dirty="0">
                <a:latin typeface="Tahoma" panose="020B0604030504040204" pitchFamily="34" charset="0"/>
                <a:ea typeface="Tahoma" panose="020B0604030504040204" pitchFamily="34" charset="0"/>
                <a:cs typeface="Tahoma" panose="020B0604030504040204" pitchFamily="34" charset="0"/>
              </a:rPr>
              <a:t>Previous LLM Reasoning Methods </a:t>
            </a:r>
          </a:p>
          <a:p>
            <a:pPr algn="ctr">
              <a:lnSpc>
                <a:spcPct val="150000"/>
              </a:lnSpc>
            </a:pPr>
            <a:r>
              <a:rPr lang="en-US" altLang="ko-KR" sz="2300" dirty="0">
                <a:latin typeface="Tahoma" panose="020B0604030504040204" pitchFamily="34" charset="0"/>
                <a:ea typeface="Tahoma" panose="020B0604030504040204" pitchFamily="34" charset="0"/>
                <a:cs typeface="Tahoma" panose="020B0604030504040204" pitchFamily="34" charset="0"/>
              </a:rPr>
              <a:t>Due to the limitation of reasoning capabilities of LLMs,</a:t>
            </a:r>
          </a:p>
          <a:p>
            <a:pPr algn="ctr">
              <a:lnSpc>
                <a:spcPct val="150000"/>
              </a:lnSpc>
            </a:pPr>
            <a:r>
              <a:rPr lang="en-US" altLang="ko-KR" sz="2300" dirty="0">
                <a:latin typeface="Tahoma" panose="020B0604030504040204" pitchFamily="34" charset="0"/>
                <a:ea typeface="Tahoma" panose="020B0604030504040204" pitchFamily="34" charset="0"/>
                <a:cs typeface="Tahoma" panose="020B0604030504040204" pitchFamily="34" charset="0"/>
              </a:rPr>
              <a:t>Recent works have begun to augment LLMs with</a:t>
            </a:r>
          </a:p>
          <a:p>
            <a:pPr algn="ctr">
              <a:lnSpc>
                <a:spcPct val="150000"/>
              </a:lnSpc>
            </a:pPr>
            <a:r>
              <a:rPr lang="en-US" altLang="ko-KR" sz="2300" dirty="0">
                <a:latin typeface="Tahoma" panose="020B0604030504040204" pitchFamily="34" charset="0"/>
                <a:ea typeface="Tahoma" panose="020B0604030504040204" pitchFamily="34" charset="0"/>
                <a:cs typeface="Tahoma" panose="020B0604030504040204" pitchFamily="34" charset="0"/>
              </a:rPr>
              <a:t>access to external solvers. </a:t>
            </a:r>
          </a:p>
          <a:p>
            <a:pPr algn="ctr">
              <a:lnSpc>
                <a:spcPct val="150000"/>
              </a:lnSpc>
            </a:pPr>
            <a:endParaRPr lang="en-US" altLang="ko-KR" sz="23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US" altLang="ko-KR" sz="2300" dirty="0">
                <a:latin typeface="Tahoma" panose="020B0604030504040204" pitchFamily="34" charset="0"/>
                <a:ea typeface="Tahoma" panose="020B0604030504040204" pitchFamily="34" charset="0"/>
                <a:cs typeface="Tahoma" panose="020B0604030504040204" pitchFamily="34" charset="0"/>
              </a:rPr>
              <a:t>1. Parse NL logical questions into symbolic representations.</a:t>
            </a:r>
          </a:p>
          <a:p>
            <a:pPr algn="ctr">
              <a:lnSpc>
                <a:spcPct val="150000"/>
              </a:lnSpc>
            </a:pPr>
            <a:r>
              <a:rPr lang="en-US" altLang="ko-KR" sz="2300" dirty="0">
                <a:latin typeface="Tahoma" panose="020B0604030504040204" pitchFamily="34" charset="0"/>
                <a:ea typeface="Tahoma" panose="020B0604030504040204" pitchFamily="34" charset="0"/>
                <a:cs typeface="Tahoma" panose="020B0604030504040204" pitchFamily="34" charset="0"/>
              </a:rPr>
              <a:t>2. Employ external solvers to generate answers </a:t>
            </a:r>
          </a:p>
          <a:p>
            <a:pPr algn="ctr">
              <a:lnSpc>
                <a:spcPct val="150000"/>
              </a:lnSpc>
            </a:pPr>
            <a:r>
              <a:rPr lang="en-US" altLang="ko-KR" sz="2300" dirty="0">
                <a:latin typeface="Tahoma" panose="020B0604030504040204" pitchFamily="34" charset="0"/>
                <a:ea typeface="Tahoma" panose="020B0604030504040204" pitchFamily="34" charset="0"/>
                <a:cs typeface="Tahoma" panose="020B0604030504040204" pitchFamily="34" charset="0"/>
              </a:rPr>
              <a:t>based on representations.</a:t>
            </a:r>
          </a:p>
        </p:txBody>
      </p:sp>
    </p:spTree>
    <p:extLst>
      <p:ext uri="{BB962C8B-B14F-4D97-AF65-F5344CB8AC3E}">
        <p14:creationId xmlns:p14="http://schemas.microsoft.com/office/powerpoint/2010/main" val="3380027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37846" y="219201"/>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ahoma" panose="020B0604030504040204" pitchFamily="34" charset="0"/>
                <a:ea typeface="Noto Sans CJK KR Medium"/>
                <a:cs typeface="Tahoma" panose="020B0604030504040204" pitchFamily="34" charset="0"/>
              </a:rPr>
              <a:t>LLM Reasoning Methods –</a:t>
            </a:r>
            <a:r>
              <a:rPr lang="ko-KR" altLang="en-US" sz="2400" dirty="0">
                <a:solidFill>
                  <a:srgbClr val="004094"/>
                </a:solidFill>
                <a:latin typeface="Tahoma" panose="020B0604030504040204" pitchFamily="34" charset="0"/>
                <a:ea typeface="Noto Sans CJK KR Medium"/>
                <a:cs typeface="Tahoma" panose="020B0604030504040204" pitchFamily="34" charset="0"/>
              </a:rPr>
              <a:t> </a:t>
            </a:r>
            <a:r>
              <a:rPr lang="en-US" altLang="ko-KR" sz="2400" dirty="0">
                <a:solidFill>
                  <a:srgbClr val="004094"/>
                </a:solidFill>
                <a:latin typeface="Tahoma" panose="020B0604030504040204" pitchFamily="34" charset="0"/>
                <a:ea typeface="Noto Sans CJK KR Medium"/>
                <a:cs typeface="Tahoma" panose="020B0604030504040204" pitchFamily="34" charset="0"/>
              </a:rPr>
              <a:t>Solver aided Approach</a:t>
            </a:r>
          </a:p>
        </p:txBody>
      </p:sp>
      <p:sp>
        <p:nvSpPr>
          <p:cNvPr id="2" name="자유형 1"/>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9" name="그림 8">
            <a:extLst>
              <a:ext uri="{FF2B5EF4-FFF2-40B4-BE49-F238E27FC236}">
                <a16:creationId xmlns:a16="http://schemas.microsoft.com/office/drawing/2014/main" id="{D00E5840-E233-7CB5-C3AC-9ACD73CD142C}"/>
              </a:ext>
            </a:extLst>
          </p:cNvPr>
          <p:cNvPicPr>
            <a:picLocks noChangeAspect="1"/>
          </p:cNvPicPr>
          <p:nvPr/>
        </p:nvPicPr>
        <p:blipFill>
          <a:blip r:embed="rId3"/>
          <a:srcRect r="-464" b="70646"/>
          <a:stretch/>
        </p:blipFill>
        <p:spPr>
          <a:xfrm>
            <a:off x="427869" y="824988"/>
            <a:ext cx="9050262" cy="1390442"/>
          </a:xfrm>
          <a:prstGeom prst="rect">
            <a:avLst/>
          </a:prstGeom>
        </p:spPr>
      </p:pic>
      <p:sp>
        <p:nvSpPr>
          <p:cNvPr id="13" name="TextBox 12">
            <a:extLst>
              <a:ext uri="{FF2B5EF4-FFF2-40B4-BE49-F238E27FC236}">
                <a16:creationId xmlns:a16="http://schemas.microsoft.com/office/drawing/2014/main" id="{6256F81D-EA22-DE94-FABD-C3F1EA7CFA02}"/>
              </a:ext>
            </a:extLst>
          </p:cNvPr>
          <p:cNvSpPr txBox="1"/>
          <p:nvPr/>
        </p:nvSpPr>
        <p:spPr>
          <a:xfrm>
            <a:off x="4448943" y="3184259"/>
            <a:ext cx="521869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sz="2100" dirty="0">
                <a:latin typeface="Tahoma" panose="020B0604030504040204" pitchFamily="34" charset="0"/>
                <a:ea typeface="Tahoma" panose="020B0604030504040204" pitchFamily="34" charset="0"/>
                <a:cs typeface="Tahoma" panose="020B0604030504040204" pitchFamily="34" charset="0"/>
              </a:rPr>
              <a:t>⬅  Parsing NL to SAT Format </a:t>
            </a:r>
          </a:p>
          <a:p>
            <a:pPr algn="ctr"/>
            <a:r>
              <a:rPr lang="en-US" altLang="ko-KR" sz="2100" dirty="0">
                <a:latin typeface="Tahoma" panose="020B0604030504040204" pitchFamily="34" charset="0"/>
                <a:ea typeface="Tahoma" panose="020B0604030504040204" pitchFamily="34" charset="0"/>
                <a:cs typeface="Tahoma" panose="020B0604030504040204" pitchFamily="34" charset="0"/>
              </a:rPr>
              <a:t>Using LLMs</a:t>
            </a:r>
          </a:p>
        </p:txBody>
      </p:sp>
      <p:pic>
        <p:nvPicPr>
          <p:cNvPr id="4" name="그림 3">
            <a:extLst>
              <a:ext uri="{FF2B5EF4-FFF2-40B4-BE49-F238E27FC236}">
                <a16:creationId xmlns:a16="http://schemas.microsoft.com/office/drawing/2014/main" id="{D7CF189D-1D25-2E17-FF98-175FA9FC104E}"/>
              </a:ext>
            </a:extLst>
          </p:cNvPr>
          <p:cNvPicPr>
            <a:picLocks noChangeAspect="1"/>
          </p:cNvPicPr>
          <p:nvPr/>
        </p:nvPicPr>
        <p:blipFill>
          <a:blip r:embed="rId3"/>
          <a:srcRect l="33462" t="30160" r="33723" b="-244"/>
          <a:stretch/>
        </p:blipFill>
        <p:spPr>
          <a:xfrm>
            <a:off x="1115434" y="2359552"/>
            <a:ext cx="3837566" cy="4023867"/>
          </a:xfrm>
          <a:prstGeom prst="rect">
            <a:avLst/>
          </a:prstGeom>
        </p:spPr>
      </p:pic>
      <p:sp>
        <p:nvSpPr>
          <p:cNvPr id="3" name="TextBox 2">
            <a:extLst>
              <a:ext uri="{FF2B5EF4-FFF2-40B4-BE49-F238E27FC236}">
                <a16:creationId xmlns:a16="http://schemas.microsoft.com/office/drawing/2014/main" id="{3E9C1EEA-4D74-D92E-142E-E01450CB7F19}"/>
              </a:ext>
            </a:extLst>
          </p:cNvPr>
          <p:cNvSpPr txBox="1"/>
          <p:nvPr/>
        </p:nvSpPr>
        <p:spPr>
          <a:xfrm>
            <a:off x="5326016" y="5630416"/>
            <a:ext cx="346455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sz="2100" dirty="0">
                <a:latin typeface="Tahoma" panose="020B0604030504040204" pitchFamily="34" charset="0"/>
                <a:ea typeface="Tahoma" panose="020B0604030504040204" pitchFamily="34" charset="0"/>
                <a:cs typeface="Tahoma" panose="020B0604030504040204" pitchFamily="34" charset="0"/>
              </a:rPr>
              <a:t>⬅  Logical Reasoning </a:t>
            </a:r>
          </a:p>
          <a:p>
            <a:pPr algn="ctr"/>
            <a:r>
              <a:rPr lang="en-US" altLang="ko-KR" sz="2100" dirty="0">
                <a:latin typeface="Tahoma" panose="020B0604030504040204" pitchFamily="34" charset="0"/>
                <a:ea typeface="Tahoma" panose="020B0604030504040204" pitchFamily="34" charset="0"/>
                <a:cs typeface="Tahoma" panose="020B0604030504040204" pitchFamily="34" charset="0"/>
              </a:rPr>
              <a:t>Using External Solvers</a:t>
            </a:r>
          </a:p>
        </p:txBody>
      </p:sp>
    </p:spTree>
    <p:extLst>
      <p:ext uri="{BB962C8B-B14F-4D97-AF65-F5344CB8AC3E}">
        <p14:creationId xmlns:p14="http://schemas.microsoft.com/office/powerpoint/2010/main" val="2521206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37846" y="219201"/>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ahoma" panose="020B0604030504040204" pitchFamily="34" charset="0"/>
                <a:ea typeface="Noto Sans CJK KR Medium"/>
                <a:cs typeface="Tahoma" panose="020B0604030504040204" pitchFamily="34" charset="0"/>
              </a:rPr>
              <a:t>LLM Reasoning Methods – Limitation of External Solver</a:t>
            </a:r>
          </a:p>
        </p:txBody>
      </p:sp>
      <p:sp>
        <p:nvSpPr>
          <p:cNvPr id="2" name="자유형 1"/>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26" name="Picture 2" descr="Z3 - Microsoft Research">
            <a:extLst>
              <a:ext uri="{FF2B5EF4-FFF2-40B4-BE49-F238E27FC236}">
                <a16:creationId xmlns:a16="http://schemas.microsoft.com/office/drawing/2014/main" id="{B3AA56B7-0799-A6E3-E6E0-D17641EECC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2918" y="1106826"/>
            <a:ext cx="1440160" cy="8105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18DE532-D06E-344C-A955-50C781B003E2}"/>
              </a:ext>
            </a:extLst>
          </p:cNvPr>
          <p:cNvSpPr txBox="1"/>
          <p:nvPr/>
        </p:nvSpPr>
        <p:spPr>
          <a:xfrm>
            <a:off x="3872878" y="1924314"/>
            <a:ext cx="2160240" cy="4505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5000"/>
              </a:lnSpc>
            </a:pPr>
            <a:r>
              <a:rPr lang="en-US" altLang="ko-KR" sz="2100" dirty="0">
                <a:latin typeface="Tahoma" panose="020B0604030504040204" pitchFamily="34" charset="0"/>
                <a:ea typeface="Tahoma" panose="020B0604030504040204" pitchFamily="34" charset="0"/>
                <a:cs typeface="Tahoma" panose="020B0604030504040204" pitchFamily="34" charset="0"/>
              </a:rPr>
              <a:t>External Solver</a:t>
            </a:r>
          </a:p>
        </p:txBody>
      </p:sp>
      <p:grpSp>
        <p:nvGrpSpPr>
          <p:cNvPr id="30" name="그룹 29">
            <a:extLst>
              <a:ext uri="{FF2B5EF4-FFF2-40B4-BE49-F238E27FC236}">
                <a16:creationId xmlns:a16="http://schemas.microsoft.com/office/drawing/2014/main" id="{3060B43D-2D3E-44D2-41A4-029D306312F3}"/>
              </a:ext>
            </a:extLst>
          </p:cNvPr>
          <p:cNvGrpSpPr/>
          <p:nvPr/>
        </p:nvGrpSpPr>
        <p:grpSpPr>
          <a:xfrm>
            <a:off x="344488" y="2668574"/>
            <a:ext cx="5904660" cy="2128578"/>
            <a:chOff x="1712640" y="3429000"/>
            <a:chExt cx="6696744" cy="2445755"/>
          </a:xfrm>
        </p:grpSpPr>
        <p:sp>
          <p:nvSpPr>
            <p:cNvPr id="29" name="사각형: 둥근 모서리 28">
              <a:extLst>
                <a:ext uri="{FF2B5EF4-FFF2-40B4-BE49-F238E27FC236}">
                  <a16:creationId xmlns:a16="http://schemas.microsoft.com/office/drawing/2014/main" id="{B91EE1C5-9252-A8C5-8254-40C4F6A1E62E}"/>
                </a:ext>
              </a:extLst>
            </p:cNvPr>
            <p:cNvSpPr/>
            <p:nvPr/>
          </p:nvSpPr>
          <p:spPr>
            <a:xfrm>
              <a:off x="1712640" y="3429000"/>
              <a:ext cx="6696744" cy="244575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8" name="그룹 17">
              <a:extLst>
                <a:ext uri="{FF2B5EF4-FFF2-40B4-BE49-F238E27FC236}">
                  <a16:creationId xmlns:a16="http://schemas.microsoft.com/office/drawing/2014/main" id="{C1AE9020-8C70-2E9B-21F2-AFC5715FBC72}"/>
                </a:ext>
              </a:extLst>
            </p:cNvPr>
            <p:cNvGrpSpPr/>
            <p:nvPr/>
          </p:nvGrpSpPr>
          <p:grpSpPr>
            <a:xfrm>
              <a:off x="2361577" y="3716865"/>
              <a:ext cx="2304256" cy="1944983"/>
              <a:chOff x="1321476" y="3587607"/>
              <a:chExt cx="2304256" cy="1944983"/>
            </a:xfrm>
          </p:grpSpPr>
          <p:pic>
            <p:nvPicPr>
              <p:cNvPr id="16" name="그림 15">
                <a:extLst>
                  <a:ext uri="{FF2B5EF4-FFF2-40B4-BE49-F238E27FC236}">
                    <a16:creationId xmlns:a16="http://schemas.microsoft.com/office/drawing/2014/main" id="{EB8A15E1-C1B3-2BA9-392A-79932B66DC4A}"/>
                  </a:ext>
                </a:extLst>
              </p:cNvPr>
              <p:cNvPicPr>
                <a:picLocks noChangeAspect="1"/>
              </p:cNvPicPr>
              <p:nvPr/>
            </p:nvPicPr>
            <p:blipFill>
              <a:blip r:embed="rId4"/>
              <a:stretch>
                <a:fillRect/>
              </a:stretch>
            </p:blipFill>
            <p:spPr>
              <a:xfrm>
                <a:off x="1929530" y="3587607"/>
                <a:ext cx="1088148" cy="1088148"/>
              </a:xfrm>
              <a:prstGeom prst="rect">
                <a:avLst/>
              </a:prstGeom>
            </p:spPr>
          </p:pic>
          <p:sp>
            <p:nvSpPr>
              <p:cNvPr id="17" name="TextBox 16">
                <a:extLst>
                  <a:ext uri="{FF2B5EF4-FFF2-40B4-BE49-F238E27FC236}">
                    <a16:creationId xmlns:a16="http://schemas.microsoft.com/office/drawing/2014/main" id="{5F948650-D4F5-DC7F-849A-86BCC421374B}"/>
                  </a:ext>
                </a:extLst>
              </p:cNvPr>
              <p:cNvSpPr txBox="1"/>
              <p:nvPr/>
            </p:nvSpPr>
            <p:spPr>
              <a:xfrm>
                <a:off x="1321476" y="4675755"/>
                <a:ext cx="2304256" cy="8568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5000"/>
                  </a:lnSpc>
                </a:pPr>
                <a:r>
                  <a:rPr lang="en-US" altLang="ko-KR" dirty="0">
                    <a:latin typeface="Tahoma" panose="020B0604030504040204" pitchFamily="34" charset="0"/>
                    <a:ea typeface="Tahoma" panose="020B0604030504040204" pitchFamily="34" charset="0"/>
                    <a:cs typeface="Tahoma" panose="020B0604030504040204" pitchFamily="34" charset="0"/>
                  </a:rPr>
                  <a:t>Electronic Circuit </a:t>
                </a:r>
              </a:p>
              <a:p>
                <a:pPr algn="ctr">
                  <a:lnSpc>
                    <a:spcPct val="125000"/>
                  </a:lnSpc>
                </a:pPr>
                <a:r>
                  <a:rPr lang="en-US" altLang="ko-KR" dirty="0">
                    <a:latin typeface="Tahoma" panose="020B0604030504040204" pitchFamily="34" charset="0"/>
                    <a:ea typeface="Tahoma" panose="020B0604030504040204" pitchFamily="34" charset="0"/>
                    <a:cs typeface="Tahoma" panose="020B0604030504040204" pitchFamily="34" charset="0"/>
                  </a:rPr>
                  <a:t>Verification</a:t>
                </a:r>
              </a:p>
            </p:txBody>
          </p:sp>
        </p:grpSp>
        <p:grpSp>
          <p:nvGrpSpPr>
            <p:cNvPr id="25" name="그룹 24">
              <a:extLst>
                <a:ext uri="{FF2B5EF4-FFF2-40B4-BE49-F238E27FC236}">
                  <a16:creationId xmlns:a16="http://schemas.microsoft.com/office/drawing/2014/main" id="{FA1E1BF5-11D5-9C18-0143-6C0A92BFB517}"/>
                </a:ext>
              </a:extLst>
            </p:cNvPr>
            <p:cNvGrpSpPr/>
            <p:nvPr/>
          </p:nvGrpSpPr>
          <p:grpSpPr>
            <a:xfrm>
              <a:off x="5314769" y="3796660"/>
              <a:ext cx="2656270" cy="1892468"/>
              <a:chOff x="5250784" y="3816153"/>
              <a:chExt cx="2656270" cy="1892468"/>
            </a:xfrm>
          </p:grpSpPr>
          <p:pic>
            <p:nvPicPr>
              <p:cNvPr id="21" name="그림 20">
                <a:extLst>
                  <a:ext uri="{FF2B5EF4-FFF2-40B4-BE49-F238E27FC236}">
                    <a16:creationId xmlns:a16="http://schemas.microsoft.com/office/drawing/2014/main" id="{0C91F71C-6752-8F05-33AF-7270819D5768}"/>
                  </a:ext>
                </a:extLst>
              </p:cNvPr>
              <p:cNvPicPr>
                <a:picLocks noChangeAspect="1"/>
              </p:cNvPicPr>
              <p:nvPr/>
            </p:nvPicPr>
            <p:blipFill>
              <a:blip r:embed="rId5"/>
              <a:stretch>
                <a:fillRect/>
              </a:stretch>
            </p:blipFill>
            <p:spPr>
              <a:xfrm>
                <a:off x="6106854" y="3816153"/>
                <a:ext cx="944130" cy="944130"/>
              </a:xfrm>
              <a:prstGeom prst="rect">
                <a:avLst/>
              </a:prstGeom>
            </p:spPr>
          </p:pic>
          <p:sp>
            <p:nvSpPr>
              <p:cNvPr id="22" name="TextBox 21">
                <a:extLst>
                  <a:ext uri="{FF2B5EF4-FFF2-40B4-BE49-F238E27FC236}">
                    <a16:creationId xmlns:a16="http://schemas.microsoft.com/office/drawing/2014/main" id="{592A2826-F5E2-E23A-D915-16343DBB4FD7}"/>
                  </a:ext>
                </a:extLst>
              </p:cNvPr>
              <p:cNvSpPr txBox="1"/>
              <p:nvPr/>
            </p:nvSpPr>
            <p:spPr>
              <a:xfrm>
                <a:off x="5250784" y="4851785"/>
                <a:ext cx="2656270" cy="8568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5000"/>
                  </a:lnSpc>
                </a:pPr>
                <a:r>
                  <a:rPr lang="en-US" altLang="ko-KR" dirty="0">
                    <a:latin typeface="Tahoma" panose="020B0604030504040204" pitchFamily="34" charset="0"/>
                    <a:ea typeface="Tahoma" panose="020B0604030504040204" pitchFamily="34" charset="0"/>
                    <a:cs typeface="Tahoma" panose="020B0604030504040204" pitchFamily="34" charset="0"/>
                  </a:rPr>
                  <a:t>Job-shop Scheduling Problem</a:t>
                </a:r>
              </a:p>
            </p:txBody>
          </p:sp>
        </p:grpSp>
      </p:grpSp>
      <p:sp>
        <p:nvSpPr>
          <p:cNvPr id="28" name="TextBox 27">
            <a:extLst>
              <a:ext uri="{FF2B5EF4-FFF2-40B4-BE49-F238E27FC236}">
                <a16:creationId xmlns:a16="http://schemas.microsoft.com/office/drawing/2014/main" id="{783DD42C-EF86-9524-7C31-08EF85DDC8E6}"/>
              </a:ext>
            </a:extLst>
          </p:cNvPr>
          <p:cNvSpPr txBox="1"/>
          <p:nvPr/>
        </p:nvSpPr>
        <p:spPr>
          <a:xfrm>
            <a:off x="6427202" y="3199369"/>
            <a:ext cx="3744416" cy="854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5000"/>
              </a:lnSpc>
            </a:pPr>
            <a:r>
              <a:rPr lang="en-US" altLang="ko-KR" sz="2100" dirty="0">
                <a:latin typeface="Tahoma" panose="020B0604030504040204" pitchFamily="34" charset="0"/>
                <a:ea typeface="Tahoma" panose="020B0604030504040204" pitchFamily="34" charset="0"/>
                <a:cs typeface="Tahoma" panose="020B0604030504040204" pitchFamily="34" charset="0"/>
              </a:rPr>
              <a:t>Significant </a:t>
            </a:r>
          </a:p>
          <a:p>
            <a:pPr algn="ctr">
              <a:lnSpc>
                <a:spcPct val="125000"/>
              </a:lnSpc>
            </a:pPr>
            <a:r>
              <a:rPr lang="en-US" altLang="ko-KR" sz="2100" dirty="0">
                <a:latin typeface="Tahoma" panose="020B0604030504040204" pitchFamily="34" charset="0"/>
                <a:ea typeface="Tahoma" panose="020B0604030504040204" pitchFamily="34" charset="0"/>
                <a:cs typeface="Tahoma" panose="020B0604030504040204" pitchFamily="34" charset="0"/>
              </a:rPr>
              <a:t>Bottlenecks</a:t>
            </a:r>
          </a:p>
        </p:txBody>
      </p:sp>
      <p:sp>
        <p:nvSpPr>
          <p:cNvPr id="31" name="화살표: 오른쪽 30">
            <a:extLst>
              <a:ext uri="{FF2B5EF4-FFF2-40B4-BE49-F238E27FC236}">
                <a16:creationId xmlns:a16="http://schemas.microsoft.com/office/drawing/2014/main" id="{46B47340-DD40-4752-1F5C-05A6975B49AC}"/>
              </a:ext>
            </a:extLst>
          </p:cNvPr>
          <p:cNvSpPr/>
          <p:nvPr/>
        </p:nvSpPr>
        <p:spPr>
          <a:xfrm>
            <a:off x="6634709" y="3626634"/>
            <a:ext cx="504055" cy="263246"/>
          </a:xfrm>
          <a:prstGeom prst="rightArrow">
            <a:avLst>
              <a:gd name="adj1" fmla="val 26044"/>
              <a:gd name="adj2" fmla="val 5798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28" name="Picture 4" descr="Artificial Intelligence - foundations of computational agents -- 4.4  Solving CSPs Using Search">
            <a:extLst>
              <a:ext uri="{FF2B5EF4-FFF2-40B4-BE49-F238E27FC236}">
                <a16:creationId xmlns:a16="http://schemas.microsoft.com/office/drawing/2014/main" id="{1A1D4E9C-3A30-A7E4-6148-6524237721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1469" y="4293096"/>
            <a:ext cx="2655882" cy="163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638337"/>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3">
          <a:schemeClr val="accent1"/>
        </a:lnRef>
        <a:fillRef idx="0">
          <a:schemeClr val="accent1"/>
        </a:fillRef>
        <a:effectRef idx="2">
          <a:schemeClr val="accent1"/>
        </a:effectRef>
        <a:fontRef idx="minor">
          <a:schemeClr val="tx1"/>
        </a:fontRef>
      </a:style>
    </a:ln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4235</TotalTime>
  <Words>2291</Words>
  <Application>Microsoft Office PowerPoint</Application>
  <PresentationFormat>A4 용지(210x297mm)</PresentationFormat>
  <Paragraphs>227</Paragraphs>
  <Slides>24</Slides>
  <Notes>23</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24</vt:i4>
      </vt:variant>
    </vt:vector>
  </HeadingPairs>
  <TitlesOfParts>
    <vt:vector size="29" baseType="lpstr">
      <vt:lpstr>Arial</vt:lpstr>
      <vt:lpstr>맑은 고딕</vt:lpstr>
      <vt:lpstr>Tahoma</vt:lpstr>
      <vt:lpstr>Cambria Math</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Windows 사용자</dc:creator>
  <cp:lastModifiedBy>전형준</cp:lastModifiedBy>
  <cp:revision>170</cp:revision>
  <dcterms:created xsi:type="dcterms:W3CDTF">2018-09-05T05:11:29Z</dcterms:created>
  <dcterms:modified xsi:type="dcterms:W3CDTF">2024-08-14T04:25:45Z</dcterms:modified>
</cp:coreProperties>
</file>