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402" r:id="rId4"/>
    <p:sldId id="404" r:id="rId5"/>
    <p:sldId id="403" r:id="rId6"/>
    <p:sldId id="406" r:id="rId7"/>
    <p:sldId id="407" r:id="rId8"/>
    <p:sldId id="405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6" r:id="rId17"/>
    <p:sldId id="415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28" r:id="rId30"/>
    <p:sldId id="429" r:id="rId31"/>
    <p:sldId id="430" r:id="rId32"/>
  </p:sldIdLst>
  <p:sldSz cx="9906000" cy="6858000" type="A4"/>
  <p:notesSz cx="6858000" cy="9144000"/>
  <p:embeddedFontLst>
    <p:embeddedFont>
      <p:font typeface="Pretendard Light" panose="02000403000000020004" pitchFamily="50" charset="-127"/>
      <p:regular r:id="rId34"/>
    </p:embeddedFont>
    <p:embeddedFont>
      <p:font typeface="맑은 고딕" panose="020B0503020000020004" pitchFamily="50" charset="-127"/>
      <p:regular r:id="rId35"/>
      <p:bold r:id="rId3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94"/>
    <a:srgbClr val="ECEAE6"/>
    <a:srgbClr val="0A4D9B"/>
    <a:srgbClr val="CAD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3433" autoAdjust="0"/>
  </p:normalViewPr>
  <p:slideViewPr>
    <p:cSldViewPr>
      <p:cViewPr varScale="1">
        <p:scale>
          <a:sx n="93" d="100"/>
          <a:sy n="93" d="100"/>
        </p:scale>
        <p:origin x="1938" y="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E0641-5008-417E-946A-607BE829810E}" type="datetimeFigureOut">
              <a:rPr lang="ko-KR" altLang="en-US" smtClean="0"/>
              <a:t>2025-04-29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4EAC4-6882-4D5C-AC2C-2EF4643A2A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76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4289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C970E-10FF-0AF8-0A8C-FD7BF1E8E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421300F-C761-4DE6-B02B-2F6EFAC0FE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94A7075-A07F-4140-6DEE-F9631E740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이를 위해서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block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단위로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Key Value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값을 저장하고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Inference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하는 과정에서 수행하는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Attention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식이 달라져야 하는데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위 수식이 기존의 방법론에서 사용되던 수식이고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아래가 새롭게 도입된 수식입니다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Block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단위로 연산을 진행해서 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최종적인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outpu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을 생성해 내는 것을 볼 수 잇습니다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다만 이는 원본과 완전히 동일한 수식은 아니고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Block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의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position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별로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softmax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가 취해지는 수식입니다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D5FD415-0911-942A-EFCA-CE422CC99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01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AA0A1-B070-7CAF-4DE9-2F2C1BA2E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6711E12-98BD-DF47-4EB8-573453D4C0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44FECFD-6DAE-D4F3-A3C6-033A62D26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 논문에서 아이디어를 얻는 것이 운영체제의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paging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방식인데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프로그램의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logical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addres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과 실제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physical address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를 다르게 저장하는 과정을 통해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효율적으로 메모리 관리를 할 수 있고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논리 주소를 연속적으로 사용할 수 있다는 장점이 있습니다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이를 차용해서 이 논문에서도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logical KV block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과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physical KV block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으로 나눠서 저장하는 과정을 통해서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memory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를 효율적으로 사용하고자 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이때 운영체제가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Page Table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을 사용하는 것처럼 이 논문에서도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Block Table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개념을 도입하여 이들 사이를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mapping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해주었습니다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2846BA8-8F2D-CA52-A8E0-66ACC751FA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7250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87AAE-7147-1C20-3E3C-B45829D33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8202C33-FE07-5257-20F2-CC3BA2399B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0FF0959-DD2D-6DA0-2C8A-CDF158B60D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실제로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Inference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를 진행하는 과정을 살펴보면 다음과 같습니다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먼저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논리적인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KV cache block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과 물리적인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KV cache block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 존재하고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 둘 사이를 연결해주는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mapping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인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Block Table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 존재합니다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A7CE00B-CD1E-1586-B89E-82F834B455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6918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ACE5C-8AF8-82BE-17BF-2F37DD5A5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F7DA36C-70BF-0D8D-B592-01B0E239AE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D4EEEC7-945B-E396-D366-1E93AA90B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이제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입력받은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prompt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를 기존의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self attention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방법을 통해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Key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와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Value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값으로 변환한 뒤에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이를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Block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의 각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token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별로 저장합니다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이때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OS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에서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Physical Address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와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Logical Address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가 다르게 저장하듯이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 경우에도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GPU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의 다른 영역에 저장이 되고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mapping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과정은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Block Table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에 저장됩니다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45C92ED-9708-B1A4-C4CF-A68951DD2C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170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3F36F-D778-A593-D17A-4FD94F913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73D1708-CAF5-DE89-14B5-9DC24D94B4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C1A2C18-FFBD-8E0F-2C2B-DD90D51B9A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Inference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단계를 통해 실제 새로운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token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을 생성하는데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비어있는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slot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에 값을 저장하는 과정을 거칩니다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732B38-076B-BF41-F1F2-686289961F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0977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D3FEF-E642-37A4-6254-3C080279A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AD5C064-BA77-5BF1-69A5-F300E6355F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623639A-44D3-0297-F623-C3BAA811D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마찬가지 과정을 거치고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Block Table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에 몇 개의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slot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 채워져 있는지 저장되는 값도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updat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496FB65-47CC-7F83-9042-8B9D570479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7089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B3EF8-551B-CF28-D656-93F95DD0B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C15FC45-2937-A112-94E7-3D3CF28058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C7D6E20-A18E-2B44-F635-E66A0B3216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기존의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block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에 더 이상 값을 채울 수 없기 때문에 새로운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logical block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에 값을 저장하고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이에 따라 새로운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physical block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에 값이 저장됩니다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이때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완전히 다 사용하지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않느다면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내부 단편화 문제가 생기긴 하지만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기존의 방법보다는 훨씬 덜 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BC8D046-2DF5-FCFB-1048-D7B2A4813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1373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DAD75-3B6C-A6DC-A2B2-E9DDBF629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9E0631C-993C-2748-6D37-8015258944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DF7B637-4AC0-28CC-CE49-5DEA23000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기존 방식의 문제점 중에서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가지 외부 단편화 문제와 내부 단편화 문제는 앞서 말한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Block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단위로 관리하는 방법으로 해결했는데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공유할 수 있는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KV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값을 제대로 사용하지 못한다는 문제점이 아직 남아있습니다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DA381E2-E66E-D91A-CB23-B3CA19BA23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0510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7C233-7041-ABB6-FB04-D100A20B8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89C316A-1D5A-9534-D676-545BE7F06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0D5B1E7-6E26-2E17-AD1E-8E6537CCB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KV cache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공유는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Beam Search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나 병렬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sampling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과정을 통해서 잘 이해할 수 있는데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병렬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samplin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은 다음과 같이 표현할 수 있습니다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서로 다른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logical KV cache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이지만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실제 물리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KV cache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주소를 동일하게 설정한 것을 볼 수 있습니다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병렬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Sampling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과정에서는 각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physical KV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를 몇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개의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logical KV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가 참조하는지를 나타내는 값인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Refer Count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를 도입하는데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이때는 두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physical KV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모두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의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count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값을 가집니다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038B7D6-1AC0-8725-F789-99A5C19731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6947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8D017-5D0B-FD0B-FE10-2014D6DF0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274F838-1A1D-7543-2AD1-ED693599BF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A8EB3B7-79A5-0FF4-8FE9-1895137FCB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앞서 말한 일반적인 디코딩 방식과 동일하게 새로운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token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을 생성해서 물리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KV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에 저장하려고 할 때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반드시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Ref count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가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인 경우에만 추가가 가능하다는 조건을 통해서 메모리가 섞이는 것을 방지할 수 있습니다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D8667B2-42F0-0B9F-FAE8-D3DBC84009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26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A351F-503B-37E3-AD2D-D1E89F6AA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180EDC6-6017-88AB-021F-C18CD71A3A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A4B3C8E-E294-A638-208C-2A1BD0980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3F9633A-B227-9B9A-3F91-CE7A733C46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8733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07B5A-68BD-5156-18CD-9F0E26B70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372601C-D7C8-76C9-622B-CB05C2EBE4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2EFC8F1-DE03-54F8-BA15-090C054C3B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그렇지 않다면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OS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에서 여러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process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에 공유된 자원에 값을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write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하려고 할 때 사용하는 방식인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Copy on Write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방식을 차용해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기존의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Block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과동일한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(Refer count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값이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 아닌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Block)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의 값을 복사해서 새로운 물리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KV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에 복사하는 과정을 거칩니다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310F6C7-BFD9-6A7C-10A6-6765B66AB4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962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26624-9E3F-F134-B63C-DB5F591A6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31A152C-D9F8-95C1-8B35-D935D77EC1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36D53F1-A364-3310-7E07-807360AEA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이후 기존의 논리 주소는 새로운 물리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KV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주소를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mapping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하게 되므로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Ref count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는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에서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로 줄어듭니다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37661E8-AEDC-75E3-51D3-9609FCED12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7117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628DB-D06A-97F1-4BAE-2D9375374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14093B8-653F-303B-612C-8253BE412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3A970E9-C933-50AE-159F-D7C5A1272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이후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Samping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B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에서도 동일하게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token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을 생성하지만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이때 물리 주소의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reference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값은 다르기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1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이기 때문에 기존의 방식과 동일하게 저장되는 것을 확인할 수 있습니다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따라서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Prompt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의 상당 부분을 줄일 수 있다는 장점이 있습니다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F36A3C0-4AD6-D354-0231-DA502ADFDC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193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20A93-9407-F297-9C5C-A03C8866C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EDA7316-4945-FC1F-3DF4-15777912F7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66994B7-E569-4055-94BF-D821A2210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위 예시는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Beam Search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에 대한 예시인데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앞서 살펴본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Sampling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방식보다 효율적으로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KV cache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를 줄일 수 있다고 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이는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Block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중복이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Input prompt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에만 있는 것이 아니라 답변 단에서도 예시처럼 중복이 존재할 수 있으므로 가능하다고 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0EE0438-CD7D-FC86-80D5-5063F8451D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2704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D68FB-5DD1-FA4C-7870-09B6620F1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685D1AF-68AA-4620-750E-7F6C5BE97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541A1FA-811D-6E24-647C-81A215077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위 예시는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Beam Search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에 대한 예시인데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앞서 살펴본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Sampling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방식보다 효율적으로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KV cache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를 줄일 수 있다고 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이는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Block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중복이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Input prompt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에만 있는 것이 아니라 답변 단에서도 예시처럼 중복이 존재할 수 있으므로 가능하다고 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C9DFC67-6022-905B-9608-F347F3DED9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4823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B08CE-D833-9C89-412D-8FA49ABEE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D290B3D-9FFA-095E-D180-DE5EFB8C53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194C5E9-1E16-0853-127D-9C65A048F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ShareGPT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가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Alpaca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보다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Input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과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Output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 훨씬 더 긴 데이터셋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28DECE3-3853-613B-CA70-8DB426909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896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1144A-674B-7814-2C78-007FED149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CAC7CA2-5BEB-8740-BB9D-429F7452D1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7B36140-8515-29AC-72AB-55B46FE24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기존 시스템과 비교를 위해 두가지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baseline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을 설정했는데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첫번째로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Latency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를 최적화하는 시스템인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FasterTransformer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이고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현존하는 가장 좋은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LLM serving system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이었던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Orca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가 그 다음에 존재한다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389BC7-3745-E8C1-1CC7-CBC8158089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6153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18C82-37BE-4117-756A-DA98373F8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93CB32B-3B5A-448A-8F3C-8A525B86C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E2E4683-A252-808F-F663-97EBB3859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b="1" dirty="0"/>
              <a:t>Figure 12: Single Sequence Throughput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dirty="0" err="1"/>
              <a:t>vLLM</a:t>
            </a:r>
            <a:r>
              <a:rPr lang="en-US" altLang="ko-KR" dirty="0"/>
              <a:t> handles up to </a:t>
            </a:r>
            <a:r>
              <a:rPr lang="en-US" altLang="ko-KR" b="1" dirty="0"/>
              <a:t>22× more requests</a:t>
            </a:r>
            <a:r>
              <a:rPr lang="en-US" altLang="ko-KR" dirty="0"/>
              <a:t> than baselines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dirty="0"/>
              <a:t>Throughput gains: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1.7–2.7× vs. Orca (Oracle)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2.7–8× vs. Orca (Max)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AF30D16-93CC-DA4A-FA17-26425AF269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0530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DC7FC-A2A2-6178-FD24-DE09C1D2E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461BE23-34B3-55E5-7E83-36BE90CB33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4FDDC03-EA34-53AF-DF40-949456203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b="1" dirty="0"/>
              <a:t>그리고 평균적으로 처리할 수 있는 </a:t>
            </a:r>
            <a:r>
              <a:rPr lang="en-US" altLang="ko-KR" b="1" dirty="0"/>
              <a:t>Batch</a:t>
            </a:r>
            <a:r>
              <a:rPr lang="ko-KR" altLang="en-US" b="1" dirty="0"/>
              <a:t>도 굉장히 컸다</a:t>
            </a:r>
            <a:r>
              <a:rPr lang="en-US" altLang="ko-KR" b="1" dirty="0"/>
              <a:t>.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B36FCF1-D63F-3024-178E-72620DED0F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3799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79C5B-8CB9-B36F-25A7-95D234A51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5F31B49-F660-2F36-4450-983123701E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3F39A61-CE20-5893-E5C2-BC0EDC58B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b="1" dirty="0"/>
              <a:t>그리고 평균적으로 처리할 수 있는 </a:t>
            </a:r>
            <a:r>
              <a:rPr lang="en-US" altLang="ko-KR" b="1" dirty="0"/>
              <a:t>Batch</a:t>
            </a:r>
            <a:r>
              <a:rPr lang="ko-KR" altLang="en-US" b="1" dirty="0"/>
              <a:t>도 굉장히 컸다</a:t>
            </a:r>
            <a:r>
              <a:rPr lang="en-US" altLang="ko-KR" b="1" dirty="0"/>
              <a:t>.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F810765-DFE9-75F7-A9AC-A64B85AD09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195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85285-5090-39E6-99DB-8B24D34BB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559C50F-5759-2ADB-B006-4FE48DC8F0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93473E8-B4F5-260A-7231-E56F7DEA2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위 사진에서 볼 수 있듯이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65%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정도에 해당하는 메모리는 모델의 파라미터 자체를 저장하는 데에 쓰이고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 파라미터는 정적으로 정해져 있으므로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LLM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모델을 효율적으로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동작시켜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처리량을 늘리기 위해서는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KV Cache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의 효율적인 관리가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필수적입니다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DF7A6E-BF25-64E3-6696-45B0AD0140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78624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DAF9B-A10B-0A86-B9D3-F77CB8302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34A5627-FDEA-E689-1A2A-36915CD8A0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2AEBBD6-9632-5E11-4ED6-F42A5C19A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b="1" dirty="0"/>
              <a:t>그리고 평균적으로 처리할 수 있는 </a:t>
            </a:r>
            <a:r>
              <a:rPr lang="en-US" altLang="ko-KR" b="1" dirty="0"/>
              <a:t>Batch</a:t>
            </a:r>
            <a:r>
              <a:rPr lang="ko-KR" altLang="en-US" b="1" dirty="0"/>
              <a:t>도 굉장히 컸다</a:t>
            </a:r>
            <a:r>
              <a:rPr lang="en-US" altLang="ko-KR" b="1" dirty="0"/>
              <a:t>.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8835813-7E45-CF87-AF02-97A21555A9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3602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62EE6-C9BE-5CCB-5D36-35C596BF9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F7C1C02-D942-48EB-3E1F-0217C321BC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541D5FF-21BC-79B7-683D-50BD636D6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 논문에서는 기존의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LLM serving system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kv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cache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를 효율적으로 처리하지 못한다고 주장하면서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KV cache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를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Tensor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가 저장되는 방식과 같이 연속적인 공간에 저장하면서 비효율적인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caching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 된다고 주장했습니다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이는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cache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가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tensor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와 달리 동적으로 커지고 작아지기 때문에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memory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차치가 커졌다 줄어졌다 하면서 이를 방지하기 위해서 최대 가능한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memory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를 미리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선점해두어야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하기에 발생하는 문제라고 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여기에서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shrinking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 발생하는 것은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Beam search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사용이나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sliding window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사용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token compression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을 사용하는 과정에서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kv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cache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일부를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free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하는 경우가 발생할 수 있기 때문입니다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83E579F-9AFF-DD4B-DCF7-E2C2621F4F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3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3304F-09EE-3A54-0214-22F955BE1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6D637EB-6742-85E6-942D-48143CA69E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2BDC6A0-7375-EF5F-1161-56603233E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KV cache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를 연속된 공간에 저장하면서 논문에서는 문제점을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가지로 지목했는데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가장 첫번째 문제는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Internal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fragmentatio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으로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실제로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KV cache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가 할당된 공간보다 훨씬 작은 부분만 사용한다면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할당된 메모리만큼은 낭비되는 것을 의미하고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External Fragmentation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은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연속적인 공간으로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mapping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을 진행해야 하므로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총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free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memory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공간은 충분하지만 이들이 연속적이지 않아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메모리를 할당해줄 수 없는 문제를 유발한다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F7E4EF-BF53-6B31-1BB2-C41C43E9CF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957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3EB5E-14AF-E678-1F8A-82F1CD608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6AED22D-2DEB-8FFF-04AE-6C9C70A1DA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A3442A4-DF21-4733-22BF-6038AD125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마지막 문제점으로는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Memory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공유가 불가능하다는 것이었는데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이는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KV cache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를 각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sequenc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별로 독립적인 연속된 공간에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저장되다보니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Beam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searc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나 병렬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samplin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과 같은 방식을 사용하여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decoding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을 진행하는 과정에서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memory sharing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 가능하지만 이를 구현하지 않아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중복된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cache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가 사용된다고 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56F97DF-158C-2C70-D095-F9274F58E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0023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757A4-FC34-EEA1-D475-8805AEE17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D9AD24F-F59D-69DD-7543-29B3ABC515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07CE722-3B30-9AAC-3D96-A05AB994D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실제로 기존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LLM serving system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들과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vLLM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을 비교한 지표인데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다른 부분들은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Fragmentation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으로 인한 낭비가 심한 것을 확인할 수 있습니다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7D77308-E0E1-AF12-5D12-DF9D3FB2C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278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9BF3A-B812-E5D0-333D-970888C2F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435BAE9-BE7A-08E8-F04C-05DEE34D45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185EEE9-2E3E-9149-7FDD-047FE3ADB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 논문에서 제안하는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PagedAttention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은 간단하게 말하면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KV cache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를 여러 작은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block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으로 분할하여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실제 연속된 공간이 아닌 분할된 공간에 데이터를 저장하는 과정을 거치는 것을 의미합니다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42B8C4-6F5A-99A8-8E00-19577196C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1568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FA508-3449-D445-9DAA-E396DB725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3E8FC7C-4764-274F-B630-127DD7CC51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8E9E7AE-B267-AF6C-C751-D77D193720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위 그림에서 확인할 수 있듯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긴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input prompt token sequence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를 여러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Block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으로 분할하여 여러 공간에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연속적이지 않게 저장해두는 방식을 통해 효율적인 연산이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가능해진다고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작은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block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으로 분할해서 저장하므로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Internal Fragmentation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은 쉽게 해결이 가능하고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External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Fragmentaion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또한 모든 블록이 동일한 크기를 차지하므로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상쇄가 가능하다고 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또한 논문에서 새롭게 제안하는 방법을 사용하여 여러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requests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들 사이에서 메모리 공유가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가능해진다고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9EBFC9E-F3ED-A3AF-1D0D-509EB04FEE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175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39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98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10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922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93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18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2025-04-29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40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2025-04-29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934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2025-04-29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68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44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32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3C45B-68AA-48A0-86B7-8E086AFEA91A}" type="datetimeFigureOut">
              <a:rPr lang="ko-KR" altLang="en-US" smtClean="0"/>
              <a:t>2025-04-29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440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/>
        </p:nvSpPr>
        <p:spPr>
          <a:xfrm>
            <a:off x="-23247" y="0"/>
            <a:ext cx="8043620" cy="6517037"/>
          </a:xfrm>
          <a:custGeom>
            <a:avLst/>
            <a:gdLst>
              <a:gd name="connsiteX0" fmla="*/ 0 w 8043620"/>
              <a:gd name="connsiteY0" fmla="*/ 0 h 6517037"/>
              <a:gd name="connsiteX1" fmla="*/ 8043620 w 8043620"/>
              <a:gd name="connsiteY1" fmla="*/ 0 h 6517037"/>
              <a:gd name="connsiteX2" fmla="*/ 8043620 w 8043620"/>
              <a:gd name="connsiteY2" fmla="*/ 4858719 h 6517037"/>
              <a:gd name="connsiteX3" fmla="*/ 15498 w 8043620"/>
              <a:gd name="connsiteY3" fmla="*/ 6517037 h 6517037"/>
              <a:gd name="connsiteX4" fmla="*/ 0 w 8043620"/>
              <a:gd name="connsiteY4" fmla="*/ 0 h 651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3620" h="6517037">
                <a:moveTo>
                  <a:pt x="0" y="0"/>
                </a:moveTo>
                <a:lnTo>
                  <a:pt x="8043620" y="0"/>
                </a:lnTo>
                <a:lnTo>
                  <a:pt x="8043620" y="4858719"/>
                </a:lnTo>
                <a:lnTo>
                  <a:pt x="15498" y="6517037"/>
                </a:lnTo>
                <a:lnTo>
                  <a:pt x="0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자유형 9"/>
          <p:cNvSpPr/>
          <p:nvPr/>
        </p:nvSpPr>
        <p:spPr>
          <a:xfrm>
            <a:off x="7942881" y="5625885"/>
            <a:ext cx="1968285" cy="1232115"/>
          </a:xfrm>
          <a:custGeom>
            <a:avLst/>
            <a:gdLst>
              <a:gd name="connsiteX0" fmla="*/ 1968285 w 1968285"/>
              <a:gd name="connsiteY0" fmla="*/ 0 h 1232115"/>
              <a:gd name="connsiteX1" fmla="*/ 1968285 w 1968285"/>
              <a:gd name="connsiteY1" fmla="*/ 1232115 h 1232115"/>
              <a:gd name="connsiteX2" fmla="*/ 0 w 1968285"/>
              <a:gd name="connsiteY2" fmla="*/ 1232115 h 1232115"/>
              <a:gd name="connsiteX3" fmla="*/ 0 w 1968285"/>
              <a:gd name="connsiteY3" fmla="*/ 418454 h 1232115"/>
              <a:gd name="connsiteX4" fmla="*/ 1968285 w 1968285"/>
              <a:gd name="connsiteY4" fmla="*/ 0 h 123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285" h="1232115">
                <a:moveTo>
                  <a:pt x="1968285" y="0"/>
                </a:moveTo>
                <a:lnTo>
                  <a:pt x="1968285" y="1232115"/>
                </a:lnTo>
                <a:lnTo>
                  <a:pt x="0" y="1232115"/>
                </a:lnTo>
                <a:lnTo>
                  <a:pt x="0" y="418454"/>
                </a:lnTo>
                <a:lnTo>
                  <a:pt x="1968285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0301" y="6189111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ea typeface="Noto Sans CJK KR Medium" pitchFamily="34" charset="-127"/>
                <a:cs typeface="Arial" panose="020B0604020202020204" pitchFamily="34" charset="0"/>
              </a:rPr>
              <a:t>2025.04.29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ea typeface="Noto Sans CJK KR Medium" pitchFamily="34" charset="-127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197" y="764902"/>
            <a:ext cx="659473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Efficient Memory Management for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Large Language Model Serving with</a:t>
            </a:r>
          </a:p>
          <a:p>
            <a:r>
              <a:rPr lang="en-US" altLang="ko-K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PagedAttention</a:t>
            </a:r>
            <a:endParaRPr lang="en-US" altLang="ko-KR" sz="3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8EA8F64-71BA-40B5-8617-10246121F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52" y="404664"/>
            <a:ext cx="1052736" cy="10527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CB16ED-3646-2C8C-1E42-AEC349E377AC}"/>
              </a:ext>
            </a:extLst>
          </p:cNvPr>
          <p:cNvSpPr txBox="1"/>
          <p:nvPr/>
        </p:nvSpPr>
        <p:spPr>
          <a:xfrm>
            <a:off x="5700302" y="6081389"/>
            <a:ext cx="173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전자전기컴퓨터공학부</a:t>
            </a:r>
            <a:endParaRPr lang="en-US" altLang="ko-KR" sz="1400" dirty="0"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  <a:p>
            <a:pPr algn="ctr"/>
            <a:r>
              <a:rPr lang="en-US" altLang="ko-KR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2022440119 </a:t>
            </a:r>
            <a:r>
              <a:rPr lang="ko-KR" altLang="en-US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전형준</a:t>
            </a:r>
          </a:p>
        </p:txBody>
      </p:sp>
      <p:pic>
        <p:nvPicPr>
          <p:cNvPr id="5" name="그림 4" descr="스크린샷, 그래픽, 일렉트릭 블루, 블루이(가) 표시된 사진&#10;&#10;자동 생성된 설명">
            <a:extLst>
              <a:ext uri="{FF2B5EF4-FFF2-40B4-BE49-F238E27FC236}">
                <a16:creationId xmlns:a16="http://schemas.microsoft.com/office/drawing/2014/main" id="{9A9A557C-23B3-CE7C-DE52-B6BDEBB668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53" y="1457400"/>
            <a:ext cx="1052736" cy="10527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059CC-CDE7-2D25-12F8-7E774A6C1555}"/>
              </a:ext>
            </a:extLst>
          </p:cNvPr>
          <p:cNvSpPr txBox="1"/>
          <p:nvPr/>
        </p:nvSpPr>
        <p:spPr>
          <a:xfrm>
            <a:off x="8459252" y="2505165"/>
            <a:ext cx="105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Arial" panose="020B0604020202020204" pitchFamily="34" charset="0"/>
                <a:ea typeface="Noto Sans CJK KR Medium" pitchFamily="34" charset="-127"/>
                <a:cs typeface="Arial" panose="020B0604020202020204" pitchFamily="34" charset="0"/>
              </a:rPr>
              <a:t>CIDA Lab.</a:t>
            </a:r>
            <a:endParaRPr lang="ko-KR" altLang="en-US" sz="1400" dirty="0">
              <a:latin typeface="Arial" panose="020B0604020202020204" pitchFamily="34" charset="0"/>
              <a:ea typeface="Noto Sans CJK KR Medium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9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FB59D-BE8B-E852-F08C-DD686836E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669AFB19-6588-9283-B20E-215C5B88AA7C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FF27A7-BAF5-9236-2749-4053055562C9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 err="1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PagedAttention</a:t>
            </a:r>
            <a:endParaRPr lang="en-US" altLang="ko-KR" sz="2800" dirty="0">
              <a:solidFill>
                <a:srgbClr val="004094"/>
              </a:solidFill>
              <a:latin typeface="Times New Roman" panose="02020603050405020304" pitchFamily="18" charset="0"/>
              <a:ea typeface="Noto Sans CJK KR Medium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3362B9-5EC4-D127-AFE5-2D76A9E8026E}"/>
              </a:ext>
            </a:extLst>
          </p:cNvPr>
          <p:cNvSpPr txBox="1"/>
          <p:nvPr/>
        </p:nvSpPr>
        <p:spPr>
          <a:xfrm>
            <a:off x="704528" y="3986995"/>
            <a:ext cx="84969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design alleviates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internal fragmentation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using relatively small blocks and allocating them on demand.</a:t>
            </a:r>
          </a:p>
          <a:p>
            <a:pPr algn="ctr"/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Moreover, it eliminates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external fragmentation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all blocks have the same size. </a:t>
            </a:r>
          </a:p>
          <a:p>
            <a:pPr algn="ctr"/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it enables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memory sharing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granularity of a block, across the</a:t>
            </a:r>
          </a:p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sequences associated with the same request or even</a:t>
            </a:r>
          </a:p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 the different requests.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5667385-F757-D62B-83C3-C9AB8627F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429" y="1024970"/>
            <a:ext cx="5669142" cy="265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12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EAAB5-2F6D-D063-BBBD-C3AF23EE2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7FE56ED0-A7DA-93AA-473D-46F44966ACEC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527A9-56C4-80E2-7C42-A5599AA3225D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 err="1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PagedAttention</a:t>
            </a:r>
            <a:endParaRPr lang="en-US" altLang="ko-KR" sz="2800" dirty="0">
              <a:solidFill>
                <a:srgbClr val="004094"/>
              </a:solidFill>
              <a:latin typeface="Times New Roman" panose="02020603050405020304" pitchFamily="18" charset="0"/>
              <a:ea typeface="Noto Sans CJK KR Medium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60471-BC88-DC8F-D802-3888246CA2C6}"/>
              </a:ext>
            </a:extLst>
          </p:cNvPr>
          <p:cNvSpPr txBox="1"/>
          <p:nvPr/>
        </p:nvSpPr>
        <p:spPr>
          <a:xfrm>
            <a:off x="560512" y="5301208"/>
            <a:ext cx="8496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Aij is the row vector of attention score in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jth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KV block.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49E7B4E-5E40-1D10-E4E2-4B2903558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033" y="3359337"/>
            <a:ext cx="5029902" cy="89547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0C17EBF-417D-BA72-D0B9-051C109D8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768" y="4432876"/>
            <a:ext cx="3888432" cy="45431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98321B2-BD51-A705-9119-C01A69791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3200" y="4380490"/>
            <a:ext cx="920918" cy="43064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AA66E95-7FC3-F54A-328A-1D0E2FF0F2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7575" y="1764058"/>
            <a:ext cx="5010849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52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472EC-9936-2083-62D6-CFE1626F8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1BFDD7FC-1B0D-4F9E-C7EB-7F368510BCB8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3669B-9C54-9044-F797-5E16D90A6FB8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KV Cache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3B6980-CD3B-53C2-C9DE-5205C51DA2B0}"/>
              </a:ext>
            </a:extLst>
          </p:cNvPr>
          <p:cNvSpPr txBox="1"/>
          <p:nvPr/>
        </p:nvSpPr>
        <p:spPr>
          <a:xfrm>
            <a:off x="704528" y="1793202"/>
            <a:ext cx="84969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partitions memory into fixed-sized pages and maps user programs’</a:t>
            </a:r>
          </a:p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pages to physical pages.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Contiguous logical pages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</a:p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 to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non-contiguous physical memory pages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allowing user programs to access memory as though it were contiguous. 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35A5D9-AF07-374B-2B95-9962B36D273E}"/>
              </a:ext>
            </a:extLst>
          </p:cNvPr>
          <p:cNvSpPr txBox="1"/>
          <p:nvPr/>
        </p:nvSpPr>
        <p:spPr>
          <a:xfrm>
            <a:off x="1496616" y="3741359"/>
            <a:ext cx="70567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KV block manager also maintains block tables, the mapping between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logical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KV blocks of each request.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62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0106A-CEBF-79C0-C811-5A12CDACC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A8DE9DD0-429F-903A-D72A-CC77B2ECC6B1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8177E-2310-6C3B-3B41-F2E6CF38292D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Decoding with </a:t>
            </a:r>
            <a:r>
              <a:rPr lang="en-US" altLang="ko-KR" sz="2800" dirty="0" err="1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PagedAttention</a:t>
            </a:r>
            <a:endParaRPr lang="en-US" altLang="ko-KR" sz="2800" dirty="0">
              <a:solidFill>
                <a:srgbClr val="004094"/>
              </a:solidFill>
              <a:latin typeface="Times New Roman" panose="02020603050405020304" pitchFamily="18" charset="0"/>
              <a:ea typeface="Noto Sans CJK KR Medium"/>
              <a:cs typeface="Times New Roman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2D3D6CC-A529-3E01-77F6-A0034C066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837" y="1728550"/>
            <a:ext cx="7354326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9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E4E4E-89E1-FB7F-F4EE-4913229C0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5D2B7E4F-4BF4-95CB-2EA3-D696345F540B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51AA95-233F-5429-F106-7A41F341E6CD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Decoding with </a:t>
            </a:r>
            <a:r>
              <a:rPr lang="en-US" altLang="ko-KR" sz="2800" dirty="0" err="1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PagedAttention</a:t>
            </a:r>
            <a:endParaRPr lang="en-US" altLang="ko-KR" sz="2800" dirty="0">
              <a:solidFill>
                <a:srgbClr val="004094"/>
              </a:solidFill>
              <a:latin typeface="Times New Roman" panose="02020603050405020304" pitchFamily="18" charset="0"/>
              <a:ea typeface="Noto Sans CJK KR Medium"/>
              <a:cs typeface="Times New Roman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8F67AEB-E855-6664-A350-2D667437F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73" y="1733313"/>
            <a:ext cx="7363853" cy="3391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40A942-FF89-BDB0-AE13-9185FE0B61AF}"/>
              </a:ext>
            </a:extLst>
          </p:cNvPr>
          <p:cNvSpPr txBox="1"/>
          <p:nvPr/>
        </p:nvSpPr>
        <p:spPr>
          <a:xfrm>
            <a:off x="1136574" y="5384396"/>
            <a:ext cx="7632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prefill step,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vLLM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generates the KV cache of the prompts</a:t>
            </a:r>
          </a:p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first output token with a conventional self-attention algorithm 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625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2E5B2-8FDB-45DE-8846-04D61B920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16C18C61-FAD4-DCBA-817D-66A8AFFF1BE0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233358-A7C5-AEFE-904C-329D94ADF551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Decoding with </a:t>
            </a:r>
            <a:r>
              <a:rPr lang="en-US" altLang="ko-KR" sz="2800" dirty="0" err="1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PagedAttention</a:t>
            </a:r>
            <a:endParaRPr lang="en-US" altLang="ko-KR" sz="2800" dirty="0">
              <a:solidFill>
                <a:srgbClr val="004094"/>
              </a:solidFill>
              <a:latin typeface="Times New Roman" panose="02020603050405020304" pitchFamily="18" charset="0"/>
              <a:ea typeface="Noto Sans CJK KR Medium"/>
              <a:cs typeface="Times New Roman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3B683AA-3732-D48E-38EE-863F020DC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14" y="1484784"/>
            <a:ext cx="8599572" cy="41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2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5272C-10BC-AD5F-7F00-771363D8B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7A12372E-4205-F61A-78CF-3124AA5E5B0A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26D3D8-AFD0-E615-8F27-07CF9AF53EFA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Decoding with </a:t>
            </a:r>
            <a:r>
              <a:rPr lang="en-US" altLang="ko-KR" sz="2800" dirty="0" err="1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PagedAttention</a:t>
            </a:r>
            <a:endParaRPr lang="en-US" altLang="ko-KR" sz="2800" dirty="0">
              <a:solidFill>
                <a:srgbClr val="004094"/>
              </a:solidFill>
              <a:latin typeface="Times New Roman" panose="02020603050405020304" pitchFamily="18" charset="0"/>
              <a:ea typeface="Noto Sans CJK KR Medium"/>
              <a:cs typeface="Times New Roman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71C2E0F-1147-5F69-FC88-EA0483D27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66" y="1332854"/>
            <a:ext cx="9275068" cy="446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87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8E599-4F5C-F6EE-BD2F-978D19CF3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C4A99FE6-40CC-134D-0AFD-754534E6EB66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117A15-949B-EB73-9592-BCD2082CAB58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Decoding with </a:t>
            </a:r>
            <a:r>
              <a:rPr lang="en-US" altLang="ko-KR" sz="2800" dirty="0" err="1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PagedAttention</a:t>
            </a:r>
            <a:endParaRPr lang="en-US" altLang="ko-KR" sz="2800" dirty="0">
              <a:solidFill>
                <a:srgbClr val="004094"/>
              </a:solidFill>
              <a:latin typeface="Times New Roman" panose="02020603050405020304" pitchFamily="18" charset="0"/>
              <a:ea typeface="Noto Sans CJK KR Medium"/>
              <a:cs typeface="Times New Roman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A858058-A88D-1E28-4B88-73F1D5BB3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90" y="1196752"/>
            <a:ext cx="910422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63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72031-0EF2-5423-6E0C-86051302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BBE361E0-5E6E-482E-E93D-E40061A2D786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2AB533-931D-3C9C-12DD-BA73E32D687A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Decoding with </a:t>
            </a:r>
            <a:r>
              <a:rPr lang="en-US" altLang="ko-KR" sz="2800" dirty="0" err="1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PagedAttention</a:t>
            </a:r>
            <a:endParaRPr lang="en-US" altLang="ko-KR" sz="2800" dirty="0">
              <a:solidFill>
                <a:srgbClr val="004094"/>
              </a:solidFill>
              <a:latin typeface="Times New Roman" panose="02020603050405020304" pitchFamily="18" charset="0"/>
              <a:ea typeface="Noto Sans CJK KR Medium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17FEE1-4D06-14E9-2A18-1D36CE87277A}"/>
              </a:ext>
            </a:extLst>
          </p:cNvPr>
          <p:cNvSpPr txBox="1"/>
          <p:nvPr/>
        </p:nvSpPr>
        <p:spPr>
          <a:xfrm>
            <a:off x="989563" y="2060848"/>
            <a:ext cx="792687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Second, the existing systems cannot exploit </a:t>
            </a:r>
          </a:p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opportunities for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memory sharing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parallel sampling and beam search scenarios,</a:t>
            </a:r>
          </a:p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request consists of multiple sequences </a:t>
            </a:r>
          </a:p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can partially share their KV cache. </a:t>
            </a:r>
          </a:p>
          <a:p>
            <a:pPr algn="ctr"/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memory sharing is not possible in the </a:t>
            </a:r>
          </a:p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systems because the KV cache of</a:t>
            </a:r>
          </a:p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sequences is stored in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separate contiguous spaces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42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6AFDB-964E-382D-7495-E5C9DE389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9A87ABD7-EC28-2AEC-82BC-2E83E696C2C9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D1F37E-ECA3-939A-0696-019F7E7ECE7C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Decoding with </a:t>
            </a:r>
            <a:r>
              <a:rPr lang="en-US" altLang="ko-KR" sz="2800" dirty="0" err="1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PagedAttention</a:t>
            </a:r>
            <a:endParaRPr lang="en-US" altLang="ko-KR" sz="2800" dirty="0">
              <a:solidFill>
                <a:srgbClr val="004094"/>
              </a:solidFill>
              <a:latin typeface="Times New Roman" panose="02020603050405020304" pitchFamily="18" charset="0"/>
              <a:ea typeface="Noto Sans CJK KR Medium"/>
              <a:cs typeface="Times New Roman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5305D27-F1A8-3574-077C-23AAB2E43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076" y="1404923"/>
            <a:ext cx="7711848" cy="375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60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7340" y="620689"/>
            <a:ext cx="1880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 pitchFamily="34" charset="-127"/>
                <a:cs typeface="Times New Roman" panose="02020603050405020304" pitchFamily="18" charset="0"/>
              </a:rPr>
              <a:t>Table of Contents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71862" y="450207"/>
            <a:ext cx="4751179" cy="33319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Key Value Cache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Limitation of previous systems</a:t>
            </a:r>
          </a:p>
          <a:p>
            <a:pPr>
              <a:lnSpc>
                <a:spcPct val="200000"/>
              </a:lnSpc>
            </a:pPr>
            <a:r>
              <a:rPr lang="en-US" altLang="ko-KR" dirty="0" err="1"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PagedAttention</a:t>
            </a:r>
            <a:endParaRPr lang="en-US" altLang="ko-KR" dirty="0">
              <a:latin typeface="Times New Roman" panose="02020603050405020304" pitchFamily="18" charset="0"/>
              <a:ea typeface="Noto Sans CJK KR Medium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KV Cache Manager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Decoding with </a:t>
            </a:r>
            <a:r>
              <a:rPr lang="en-US" altLang="ko-KR" dirty="0" err="1"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PagedAttention</a:t>
            </a:r>
            <a:endParaRPr lang="en-US" altLang="ko-KR" dirty="0">
              <a:latin typeface="Times New Roman" panose="02020603050405020304" pitchFamily="18" charset="0"/>
              <a:ea typeface="Noto Sans CJK KR Medium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Experiment</a:t>
            </a:r>
          </a:p>
        </p:txBody>
      </p:sp>
      <p:sp>
        <p:nvSpPr>
          <p:cNvPr id="2" name="자유형 1"/>
          <p:cNvSpPr/>
          <p:nvPr/>
        </p:nvSpPr>
        <p:spPr>
          <a:xfrm>
            <a:off x="0" y="0"/>
            <a:ext cx="371959" cy="3797085"/>
          </a:xfrm>
          <a:custGeom>
            <a:avLst/>
            <a:gdLst>
              <a:gd name="connsiteX0" fmla="*/ 364210 w 371959"/>
              <a:gd name="connsiteY0" fmla="*/ 0 h 3797085"/>
              <a:gd name="connsiteX1" fmla="*/ 0 w 371959"/>
              <a:gd name="connsiteY1" fmla="*/ 0 h 3797085"/>
              <a:gd name="connsiteX2" fmla="*/ 0 w 371959"/>
              <a:gd name="connsiteY2" fmla="*/ 3797085 h 3797085"/>
              <a:gd name="connsiteX3" fmla="*/ 371959 w 371959"/>
              <a:gd name="connsiteY3" fmla="*/ 3719593 h 3797085"/>
              <a:gd name="connsiteX4" fmla="*/ 364210 w 371959"/>
              <a:gd name="connsiteY4" fmla="*/ 0 h 379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959" h="3797085">
                <a:moveTo>
                  <a:pt x="364210" y="0"/>
                </a:moveTo>
                <a:lnTo>
                  <a:pt x="0" y="0"/>
                </a:lnTo>
                <a:lnTo>
                  <a:pt x="0" y="3797085"/>
                </a:lnTo>
                <a:lnTo>
                  <a:pt x="371959" y="3719593"/>
                </a:lnTo>
                <a:lnTo>
                  <a:pt x="364210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51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8E410-15F0-FAF8-434F-7FB56DEE9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268F4611-7ECD-5835-E86C-3FF627EE20DF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80D97-119E-ACDF-F5D3-1F50F6361E05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Decoding with </a:t>
            </a:r>
            <a:r>
              <a:rPr lang="en-US" altLang="ko-KR" sz="2800" dirty="0" err="1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PagedAttention</a:t>
            </a:r>
            <a:endParaRPr lang="en-US" altLang="ko-KR" sz="2800" dirty="0">
              <a:solidFill>
                <a:srgbClr val="004094"/>
              </a:solidFill>
              <a:latin typeface="Times New Roman" panose="02020603050405020304" pitchFamily="18" charset="0"/>
              <a:ea typeface="Noto Sans CJK KR Medium"/>
              <a:cs typeface="Times New Roman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25AD416-CCBF-30F5-0FF9-8DE7CA272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9906000" cy="481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63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B5448-BBD3-58C2-6B29-76B8A7AFF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CE4BCB64-1A9B-5476-37E8-4C0AA39EC5BF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25AD3F-4F18-2125-38FC-823EA854332A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Decoding with </a:t>
            </a:r>
            <a:r>
              <a:rPr lang="en-US" altLang="ko-KR" sz="2800" dirty="0" err="1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PagedAttention</a:t>
            </a:r>
            <a:endParaRPr lang="en-US" altLang="ko-KR" sz="2800" dirty="0">
              <a:solidFill>
                <a:srgbClr val="004094"/>
              </a:solidFill>
              <a:latin typeface="Times New Roman" panose="02020603050405020304" pitchFamily="18" charset="0"/>
              <a:ea typeface="Noto Sans CJK KR Medium"/>
              <a:cs typeface="Times New Roman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CA8356A-8C39-3AD3-964C-5EA24B92E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1700"/>
            <a:ext cx="9906000" cy="476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79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ABC3D-E3CA-2F8C-C280-2CAEE3907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063A9719-1895-54C9-6EBD-9666D0054A39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19E8B-10DD-CF72-E7EE-DE868FDE8C0F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Decoding with </a:t>
            </a:r>
            <a:r>
              <a:rPr lang="en-US" altLang="ko-KR" sz="2800" dirty="0" err="1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PagedAttention</a:t>
            </a:r>
            <a:endParaRPr lang="en-US" altLang="ko-KR" sz="2800" dirty="0">
              <a:solidFill>
                <a:srgbClr val="004094"/>
              </a:solidFill>
              <a:latin typeface="Times New Roman" panose="02020603050405020304" pitchFamily="18" charset="0"/>
              <a:ea typeface="Noto Sans CJK KR Medium"/>
              <a:cs typeface="Times New Roman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8275219-39E4-DC05-CE42-1D8A90224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2854"/>
            <a:ext cx="9906000" cy="481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76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66F8D-BF23-101C-3668-9F0B3D555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A8925E30-DC39-617E-1C30-6DD0E6EF2D14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CB278-593E-6D19-3137-479F23E30D9E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Decoding with </a:t>
            </a:r>
            <a:r>
              <a:rPr lang="en-US" altLang="ko-KR" sz="2800" dirty="0" err="1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PagedAttention</a:t>
            </a:r>
            <a:endParaRPr lang="en-US" altLang="ko-KR" sz="2800" dirty="0">
              <a:solidFill>
                <a:srgbClr val="004094"/>
              </a:solidFill>
              <a:latin typeface="Times New Roman" panose="02020603050405020304" pitchFamily="18" charset="0"/>
              <a:ea typeface="Noto Sans CJK KR Medium"/>
              <a:cs typeface="Times New Roman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B97ADBA-459B-AB63-A3F1-0A03426A6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784"/>
            <a:ext cx="9906000" cy="474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19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9694E-98DB-3B41-4767-3B58AFE58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0D9C89A6-F125-5E2A-F0AC-F739FF63428D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E1A22B-DF25-21B1-C850-33B509F55621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Decoding with </a:t>
            </a:r>
            <a:r>
              <a:rPr lang="en-US" altLang="ko-KR" sz="2800" dirty="0" err="1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PagedAttention</a:t>
            </a:r>
            <a:endParaRPr lang="en-US" altLang="ko-KR" sz="2800" dirty="0">
              <a:solidFill>
                <a:srgbClr val="004094"/>
              </a:solidFill>
              <a:latin typeface="Times New Roman" panose="02020603050405020304" pitchFamily="18" charset="0"/>
              <a:ea typeface="Noto Sans CJK KR Medium"/>
              <a:cs typeface="Times New Roman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93704A2-506E-9E43-0900-25587C6B6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863" y="2133419"/>
            <a:ext cx="6792273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66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A5E85-6823-63A9-4DBD-AD6DA2F8C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9FB32725-8D2A-A714-B943-B1795FA97BB0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F407C-9E91-FF57-421C-FDD4294FF412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Experiment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43CBA2-CC5F-7D0B-AE22-86651182D45D}"/>
              </a:ext>
            </a:extLst>
          </p:cNvPr>
          <p:cNvSpPr txBox="1"/>
          <p:nvPr/>
        </p:nvSpPr>
        <p:spPr>
          <a:xfrm>
            <a:off x="989563" y="2060848"/>
            <a:ext cx="792687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= OPT-13B, OPT-66B, OPT-175B, LLaMA-13B</a:t>
            </a:r>
          </a:p>
          <a:p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Hardware: NVIDIA A100</a:t>
            </a:r>
          </a:p>
          <a:p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</a:p>
          <a:p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ShareGPT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Realistic, long and diverse prompts and responses.</a:t>
            </a:r>
          </a:p>
          <a:p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(User – Shared Conversation with Chat GPT)</a:t>
            </a:r>
          </a:p>
          <a:p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Alpaca: Short, instruction-tuning style tasks</a:t>
            </a:r>
          </a:p>
          <a:p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(Instruction Dataset generated by GPT - 3.5)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38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2D331-A992-A734-29FD-1BFC1D5D0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63351146-21D2-5345-9F79-978B67B09429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6FAE7C-67C2-3350-FD2F-AA5EF9944D3A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Experiment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F7EC8A8-DF94-4E9C-69B4-892098FE6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51" y="1052736"/>
            <a:ext cx="9116697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00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8AE01-ECC5-DD2C-95DB-DBAD96071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C519706F-9779-9587-6C02-924C34F58102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7A760-DD3E-B3D0-400E-0E40920C471B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Experiment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80F80A-4425-203D-67C8-EE22EE657A32}"/>
              </a:ext>
            </a:extLst>
          </p:cNvPr>
          <p:cNvSpPr txBox="1"/>
          <p:nvPr/>
        </p:nvSpPr>
        <p:spPr>
          <a:xfrm>
            <a:off x="704527" y="1332854"/>
            <a:ext cx="849694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1: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FasterTransformer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FasterTransformer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distributed inference engine highly optimized for latency.</a:t>
            </a:r>
          </a:p>
          <a:p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Specifically, we set a maximum batch size 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𝐵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large as possible for each experiment, according to the GPU memory capacity.</a:t>
            </a:r>
          </a:p>
          <a:p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2 : Orca</a:t>
            </a:r>
          </a:p>
          <a:p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Orca is a state-of-the-art LLM serving system optimized for throughput.</a:t>
            </a:r>
          </a:p>
          <a:p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Orca (Oracle).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assume the system has the knowledge of the lengths of the outputs that will be actually generated for the requests.</a:t>
            </a:r>
          </a:p>
          <a:p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Orca (Pow2).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assume the system over-reserves the space for outputs by at most 2×</a:t>
            </a:r>
          </a:p>
          <a:p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Orca (Max).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assume the system always reserves the space up to the maximum sequence length of the model, i.e., 2048 tokens.</a:t>
            </a:r>
          </a:p>
          <a:p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49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9ADB6-EFBB-EF8A-85A5-BD3660F65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AB9A7C5C-F6D3-0CE7-1F32-B65529F2EC2F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4DAA5-112B-AD49-6462-D3313EA0BF4A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Experiment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9C0C842-B329-D2B5-80A8-637906547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792"/>
            <a:ext cx="9906000" cy="416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6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01A8A-517C-4692-A6CB-96D2DFBB9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E586958D-0ADF-E28B-E98A-0CB3ED785A2E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EBBD55-D735-E0AE-8136-76C080E31CB5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Experiment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AD0FEBD-2906-61D4-F989-B2CADB166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284" y="1642813"/>
            <a:ext cx="6849431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6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B9D00-9663-C30E-C4C8-3095BF0AE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2C4222D8-44A1-443F-CEC9-E1DA8F0581CB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F02B1-350F-55BD-1887-C1F825357AED}"/>
              </a:ext>
            </a:extLst>
          </p:cNvPr>
          <p:cNvSpPr txBox="1"/>
          <p:nvPr/>
        </p:nvSpPr>
        <p:spPr>
          <a:xfrm>
            <a:off x="560512" y="435594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Key Value Cache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CD8F4F-74DF-B2C4-C7C6-6CD064708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1268760"/>
            <a:ext cx="6768752" cy="380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DAE971-F22C-6FCF-7F95-98F77217257B}"/>
              </a:ext>
            </a:extLst>
          </p:cNvPr>
          <p:cNvSpPr txBox="1"/>
          <p:nvPr/>
        </p:nvSpPr>
        <p:spPr>
          <a:xfrm>
            <a:off x="-11996" y="6627168"/>
            <a:ext cx="49521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 dirty="0"/>
              <a:t>https://medium.com/@joaolages/kv-caching-explained-276520203249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6B4D5-2DE4-23E5-6FD0-C7849C348166}"/>
              </a:ext>
            </a:extLst>
          </p:cNvPr>
          <p:cNvSpPr txBox="1"/>
          <p:nvPr/>
        </p:nvSpPr>
        <p:spPr>
          <a:xfrm>
            <a:off x="956556" y="538612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ea typeface="나눔바른고딕 UltraLight" panose="00000300000000000000" pitchFamily="2" charset="-127"/>
                <a:cs typeface="Times New Roman" panose="02020603050405020304" pitchFamily="18" charset="0"/>
              </a:rPr>
              <a:t>Auto-regressive decoding </a:t>
            </a:r>
            <a:r>
              <a:rPr lang="ko-KR" altLang="en-US" dirty="0">
                <a:latin typeface="Times New Roman" panose="02020603050405020304" pitchFamily="18" charset="0"/>
                <a:ea typeface="나눔바른고딕 UltraLight" panose="00000300000000000000" pitchFamily="2" charset="-127"/>
                <a:cs typeface="Times New Roman" panose="02020603050405020304" pitchFamily="18" charset="0"/>
              </a:rPr>
              <a:t>과정에서 이전 </a:t>
            </a:r>
            <a:r>
              <a:rPr lang="en-US" altLang="ko-KR" dirty="0">
                <a:latin typeface="Times New Roman" panose="02020603050405020304" pitchFamily="18" charset="0"/>
                <a:ea typeface="나눔바른고딕 UltraLight" panose="00000300000000000000" pitchFamily="2" charset="-127"/>
                <a:cs typeface="Times New Roman" panose="02020603050405020304" pitchFamily="18" charset="0"/>
              </a:rPr>
              <a:t>token</a:t>
            </a:r>
            <a:r>
              <a:rPr lang="ko-KR" altLang="en-US" dirty="0">
                <a:latin typeface="Times New Roman" panose="02020603050405020304" pitchFamily="18" charset="0"/>
                <a:ea typeface="나눔바른고딕 UltraLight" panose="00000300000000000000" pitchFamily="2" charset="-127"/>
                <a:cs typeface="Times New Roman" panose="02020603050405020304" pitchFamily="18" charset="0"/>
              </a:rPr>
              <a:t>들의 </a:t>
            </a:r>
            <a:r>
              <a:rPr lang="en-US" altLang="ko-KR" dirty="0">
                <a:latin typeface="Times New Roman" panose="02020603050405020304" pitchFamily="18" charset="0"/>
                <a:ea typeface="나눔바른고딕 UltraLight" panose="00000300000000000000" pitchFamily="2" charset="-127"/>
                <a:cs typeface="Times New Roman" panose="02020603050405020304" pitchFamily="18" charset="0"/>
              </a:rPr>
              <a:t>key</a:t>
            </a:r>
            <a:r>
              <a:rPr lang="ko-KR" altLang="en-US" dirty="0">
                <a:latin typeface="Times New Roman" panose="02020603050405020304" pitchFamily="18" charset="0"/>
                <a:ea typeface="나눔바른고딕 UltraLight" panose="00000300000000000000" pitchFamily="2" charset="-127"/>
                <a:cs typeface="Times New Roman" panose="02020603050405020304" pitchFamily="18" charset="0"/>
              </a:rPr>
              <a:t>와 </a:t>
            </a:r>
            <a:r>
              <a:rPr lang="en-US" altLang="ko-KR" dirty="0">
                <a:latin typeface="Times New Roman" panose="02020603050405020304" pitchFamily="18" charset="0"/>
                <a:ea typeface="나눔바른고딕 UltraLight" panose="00000300000000000000" pitchFamily="2" charset="-127"/>
                <a:cs typeface="Times New Roman" panose="02020603050405020304" pitchFamily="18" charset="0"/>
              </a:rPr>
              <a:t>value</a:t>
            </a:r>
            <a:r>
              <a:rPr lang="ko-KR" altLang="en-US" dirty="0">
                <a:latin typeface="Times New Roman" panose="02020603050405020304" pitchFamily="18" charset="0"/>
                <a:ea typeface="나눔바른고딕 UltraLight" panose="00000300000000000000" pitchFamily="2" charset="-127"/>
                <a:cs typeface="Times New Roman" panose="02020603050405020304" pitchFamily="18" charset="0"/>
              </a:rPr>
              <a:t>값을 저장해두면</a:t>
            </a:r>
            <a:r>
              <a:rPr lang="en-US" altLang="ko-KR" dirty="0">
                <a:latin typeface="Times New Roman" panose="02020603050405020304" pitchFamily="18" charset="0"/>
                <a:ea typeface="나눔바른고딕 UltraLight" panose="00000300000000000000" pitchFamily="2" charset="-127"/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latin typeface="Times New Roman" panose="02020603050405020304" pitchFamily="18" charset="0"/>
                <a:ea typeface="나눔바른고딕 UltraLight" panose="00000300000000000000" pitchFamily="2" charset="-127"/>
                <a:cs typeface="Times New Roman" panose="02020603050405020304" pitchFamily="18" charset="0"/>
              </a:rPr>
              <a:t>이를 다시 계산할 필요가 없어 효율적으로 연산이 가능하다</a:t>
            </a:r>
            <a:r>
              <a:rPr lang="en-US" altLang="ko-KR" dirty="0">
                <a:latin typeface="Times New Roman" panose="02020603050405020304" pitchFamily="18" charset="0"/>
                <a:ea typeface="나눔바른고딕 UltraLight" panose="00000300000000000000" pitchFamily="2" charset="-127"/>
                <a:cs typeface="Times New Roman" panose="02020603050405020304" pitchFamily="18" charset="0"/>
              </a:rPr>
              <a:t>.</a:t>
            </a:r>
            <a:endParaRPr lang="ko-KR" altLang="en-US" dirty="0">
              <a:latin typeface="Times New Roman" panose="02020603050405020304" pitchFamily="18" charset="0"/>
              <a:ea typeface="나눔바른고딕 UltraLight" panose="00000300000000000000" pitchFamily="2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689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17017-23CE-373E-6822-FC80FD821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D5B7A1B5-3066-E719-9D89-C8F4180299EB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5061A-855F-B7B9-3A01-236538F90C79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Experiment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778637B-C589-A61C-EAC1-9C994179B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5646"/>
            <a:ext cx="9906000" cy="410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78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08A25-FCE2-D76A-0B3E-1FBD66C0C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E0A3FB02-F17C-EBA9-B0C8-7369EB7AA6D3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F9A8DF-0139-DD36-AB31-063088303330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Experiment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EB547B3-ECC7-64DF-1F78-F6DBD2DFE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679" y="1928603"/>
            <a:ext cx="6382641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2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D23F6-060E-A001-465F-A4D4CBD8F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D108A872-968D-DE33-D356-9E556F25BAF3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8CF99-04C8-C279-2D15-C31DA53A9CA9}"/>
              </a:ext>
            </a:extLst>
          </p:cNvPr>
          <p:cNvSpPr txBox="1"/>
          <p:nvPr/>
        </p:nvSpPr>
        <p:spPr>
          <a:xfrm>
            <a:off x="560512" y="260648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Key Value Cache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E0F30-2EEC-49CF-C114-34CD782A4DDF}"/>
              </a:ext>
            </a:extLst>
          </p:cNvPr>
          <p:cNvSpPr txBox="1"/>
          <p:nvPr/>
        </p:nvSpPr>
        <p:spPr>
          <a:xfrm>
            <a:off x="943704" y="523882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ea typeface="나눔바른고딕 UltraLight" panose="00000300000000000000" pitchFamily="2" charset="-127"/>
                <a:cs typeface="Times New Roman" panose="02020603050405020304" pitchFamily="18" charset="0"/>
              </a:rPr>
              <a:t>Approximately 65% of the memory is allocated for the model weights, which remain static during serving. Close to 30% of the memory is used to store the dynamic states of the requests.</a:t>
            </a:r>
            <a:endParaRPr lang="ko-KR" altLang="en-US" dirty="0">
              <a:latin typeface="Times New Roman" panose="02020603050405020304" pitchFamily="18" charset="0"/>
              <a:ea typeface="나눔바른고딕 UltraLight" panose="00000300000000000000" pitchFamily="2" charset="-127"/>
              <a:cs typeface="Times New Roman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02F1969-6161-3F75-A57E-B7F0FC1BD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179" y="1001289"/>
            <a:ext cx="7287642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0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0F0AB-BDAC-B4FF-2F83-373951BBE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1F6BB4E1-A1C7-07CB-AF70-64A93892FD9E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EAC57-3924-CA50-1C9E-05492A485DD5}"/>
              </a:ext>
            </a:extLst>
          </p:cNvPr>
          <p:cNvSpPr txBox="1"/>
          <p:nvPr/>
        </p:nvSpPr>
        <p:spPr>
          <a:xfrm>
            <a:off x="560512" y="435594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Limitation of previous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06BA37-931C-EC7E-7FD0-1A3D5678C692}"/>
              </a:ext>
            </a:extLst>
          </p:cNvPr>
          <p:cNvSpPr txBox="1"/>
          <p:nvPr/>
        </p:nvSpPr>
        <p:spPr>
          <a:xfrm>
            <a:off x="1339748" y="2060848"/>
            <a:ext cx="722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Times New Roman" panose="02020603050405020304" pitchFamily="18" charset="0"/>
                <a:ea typeface="나눔바른고딕 UltraLight" panose="00000300000000000000" pitchFamily="2" charset="-127"/>
                <a:cs typeface="Times New Roman" panose="02020603050405020304" pitchFamily="18" charset="0"/>
              </a:rPr>
              <a:t>In this paper, we observe that existing LLM serving systems fall short of managing the KV cache memory efficiently.</a:t>
            </a:r>
            <a:endParaRPr lang="ko-KR" altLang="en-US" dirty="0">
              <a:latin typeface="Times New Roman" panose="02020603050405020304" pitchFamily="18" charset="0"/>
              <a:ea typeface="나눔바른고딕 UltraLight" panose="00000300000000000000" pitchFamily="2" charset="-127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969B2-B671-44AB-E06B-775AAF7F4FDD}"/>
              </a:ext>
            </a:extLst>
          </p:cNvPr>
          <p:cNvSpPr txBox="1"/>
          <p:nvPr/>
        </p:nvSpPr>
        <p:spPr>
          <a:xfrm>
            <a:off x="1202591" y="3212976"/>
            <a:ext cx="75008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mainly because they store the </a:t>
            </a:r>
            <a:r>
              <a:rPr lang="en-US" altLang="ko-KR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KV cache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</a:t>
            </a:r>
          </a:p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request in </a:t>
            </a:r>
            <a:r>
              <a:rPr lang="en-US" altLang="ko-KR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contiguous memory space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most deep learning</a:t>
            </a:r>
          </a:p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frameworks require </a:t>
            </a:r>
            <a:r>
              <a:rPr lang="en-US" altLang="ko-KR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tensors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stored in contiguous memory. </a:t>
            </a:r>
          </a:p>
          <a:p>
            <a:pPr algn="ctr"/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dynamically </a:t>
            </a:r>
            <a:r>
              <a:rPr lang="en-US" altLang="ko-KR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grows and shrinks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time as the model </a:t>
            </a:r>
          </a:p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generates new tokens, and its lifetime and length are not known a priori.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07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FAAAB-850A-0C26-AE1C-51EB96DA1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6BCE6752-4BA6-5D5A-EC05-C04CD7622873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5CD21B-1EDE-25F5-CFD6-C9460C314136}"/>
              </a:ext>
            </a:extLst>
          </p:cNvPr>
          <p:cNvSpPr txBox="1"/>
          <p:nvPr/>
        </p:nvSpPr>
        <p:spPr>
          <a:xfrm>
            <a:off x="560512" y="435594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Limitation of previous systems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2BDD78-8BB2-E363-64A9-1DCE54A3F9CB}"/>
              </a:ext>
            </a:extLst>
          </p:cNvPr>
          <p:cNvSpPr txBox="1"/>
          <p:nvPr/>
        </p:nvSpPr>
        <p:spPr>
          <a:xfrm>
            <a:off x="989562" y="1622759"/>
            <a:ext cx="792687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First, the existing systems suffer from internal and external memory fragmentation. </a:t>
            </a:r>
          </a:p>
          <a:p>
            <a:pPr algn="ctr"/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Internal fragmentation</a:t>
            </a:r>
          </a:p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store the KV cache of a request in contiguous space, </a:t>
            </a:r>
          </a:p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pre-allocate a contiguous chunk of memory with </a:t>
            </a:r>
          </a:p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request’s maximum length (e.g., 2048 tokens). </a:t>
            </a:r>
          </a:p>
          <a:p>
            <a:pPr algn="ctr"/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Besides, </a:t>
            </a:r>
            <a:r>
              <a:rPr lang="en-US" altLang="ko-KR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external memory fragmentation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also be significant, </a:t>
            </a:r>
          </a:p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pre-allocated size can be different for each request. 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8299565-2A29-CD6E-8730-D9EC2D518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7112"/>
            <a:ext cx="9906000" cy="175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1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C06CB-F7F7-C6FC-04ED-529EB797B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3FD8AB97-C171-94A1-9CB3-20C3B513522C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2DF776-EB44-C29A-3A0E-C20A5F72E834}"/>
              </a:ext>
            </a:extLst>
          </p:cNvPr>
          <p:cNvSpPr txBox="1"/>
          <p:nvPr/>
        </p:nvSpPr>
        <p:spPr>
          <a:xfrm>
            <a:off x="560512" y="435594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Limitation of previous systems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07BE1-D148-D6D7-0A98-FA57BB0B598D}"/>
              </a:ext>
            </a:extLst>
          </p:cNvPr>
          <p:cNvSpPr txBox="1"/>
          <p:nvPr/>
        </p:nvSpPr>
        <p:spPr>
          <a:xfrm>
            <a:off x="989563" y="2276872"/>
            <a:ext cx="792687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Second, the existing systems cannot exploit </a:t>
            </a:r>
          </a:p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opportunities for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memory sharing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parallel sampling and beam search scenarios,</a:t>
            </a:r>
          </a:p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request consists of multiple sequences </a:t>
            </a:r>
          </a:p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can partially share their KV cache. </a:t>
            </a:r>
          </a:p>
          <a:p>
            <a:pPr algn="ctr"/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memory sharing is not possible in the </a:t>
            </a:r>
          </a:p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systems because the KV cache of</a:t>
            </a:r>
          </a:p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sequences is stored in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separate contiguous spaces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4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F8A18-BFC0-7F9F-28A6-1005472F0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055793C1-C49E-83FC-171A-ADC8FFAC2E1D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C2619E-4A97-05A3-E87B-694664D83055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Limitation of previous systems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E9B719-5823-059D-8DFF-A355AC480838}"/>
              </a:ext>
            </a:extLst>
          </p:cNvPr>
          <p:cNvSpPr txBox="1"/>
          <p:nvPr/>
        </p:nvSpPr>
        <p:spPr>
          <a:xfrm>
            <a:off x="1202591" y="5517191"/>
            <a:ext cx="7500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Fig. 2 show that only 20.4% - 38.2% of the KV cache memory is used to store the actual token states in the existing systems.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943CDDA-CA82-E4AE-C0EA-1CDE5A08D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04" y="1052736"/>
            <a:ext cx="7880792" cy="423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37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0FBA5-C930-DF07-43D3-E33981401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7A5A7730-FBC1-C8E7-2B92-64CEFCD91D92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B31140-B34D-56AC-9B24-38BDE6B3E43D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 err="1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PagedAttention</a:t>
            </a:r>
            <a:endParaRPr lang="en-US" altLang="ko-KR" sz="2800" dirty="0">
              <a:solidFill>
                <a:srgbClr val="004094"/>
              </a:solidFill>
              <a:latin typeface="Times New Roman" panose="02020603050405020304" pitchFamily="18" charset="0"/>
              <a:ea typeface="Noto Sans CJK KR Medium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3D5B25-71F3-6021-B9A2-2A6E4853BB87}"/>
              </a:ext>
            </a:extLst>
          </p:cNvPr>
          <p:cNvSpPr txBox="1"/>
          <p:nvPr/>
        </p:nvSpPr>
        <p:spPr>
          <a:xfrm>
            <a:off x="1784648" y="2459504"/>
            <a:ext cx="63367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PagedAttention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divides the request’s KV cache into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blocks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of which can contain the attention keys and </a:t>
            </a:r>
          </a:p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of a fixed number of tokens.</a:t>
            </a:r>
          </a:p>
          <a:p>
            <a:pPr algn="ctr"/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blocks for the KV cache are not necessarily </a:t>
            </a:r>
          </a:p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stored in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contiguous space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04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5224</TotalTime>
  <Words>1960</Words>
  <Application>Microsoft Office PowerPoint</Application>
  <PresentationFormat>A4 용지(210x297mm)</PresentationFormat>
  <Paragraphs>252</Paragraphs>
  <Slides>31</Slides>
  <Notes>30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6" baseType="lpstr">
      <vt:lpstr>Times New Roman</vt:lpstr>
      <vt:lpstr>Pretendard Light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전형준</cp:lastModifiedBy>
  <cp:revision>184</cp:revision>
  <dcterms:created xsi:type="dcterms:W3CDTF">2018-09-05T05:11:29Z</dcterms:created>
  <dcterms:modified xsi:type="dcterms:W3CDTF">2025-04-30T03:08:13Z</dcterms:modified>
</cp:coreProperties>
</file>