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sldIdLst>
    <p:sldId id="256" r:id="rId2"/>
    <p:sldId id="340" r:id="rId3"/>
    <p:sldId id="294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78" r:id="rId12"/>
    <p:sldId id="379" r:id="rId13"/>
    <p:sldId id="380" r:id="rId14"/>
    <p:sldId id="359" r:id="rId15"/>
  </p:sldIdLst>
  <p:sldSz cx="9906000" cy="6858000" type="A4"/>
  <p:notesSz cx="6858000" cy="9144000"/>
  <p:embeddedFontLst>
    <p:embeddedFont>
      <p:font typeface="Cambria Math" panose="02040503050406030204" pitchFamily="18" charset="0"/>
      <p:regular r:id="rId17"/>
    </p:embeddedFont>
    <p:embeddedFont>
      <p:font typeface="맑은 고딕" panose="020B0503020000020004" pitchFamily="50" charset="-127"/>
      <p:regular r:id="rId18"/>
      <p:bold r:id="rId19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4094"/>
    <a:srgbClr val="ECEAE6"/>
    <a:srgbClr val="0A4D9B"/>
    <a:srgbClr val="CAD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73469" autoAdjust="0"/>
  </p:normalViewPr>
  <p:slideViewPr>
    <p:cSldViewPr>
      <p:cViewPr varScale="1">
        <p:scale>
          <a:sx n="82" d="100"/>
          <a:sy n="82" d="100"/>
        </p:scale>
        <p:origin x="2424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E0641-5008-417E-946A-607BE829810E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4EAC4-6882-4D5C-AC2C-2EF4643A2A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768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4289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이 논문에서 제시하는 구조는 </a:t>
            </a:r>
            <a:r>
              <a:rPr lang="en-US" altLang="ko-KR" dirty="0"/>
              <a:t>Loss</a:t>
            </a:r>
            <a:r>
              <a:rPr lang="ko-KR" altLang="en-US" dirty="0"/>
              <a:t>를 마지막 </a:t>
            </a:r>
            <a:r>
              <a:rPr lang="en-US" altLang="ko-KR" dirty="0"/>
              <a:t>Local Token</a:t>
            </a:r>
            <a:r>
              <a:rPr lang="ko-KR" altLang="en-US" dirty="0"/>
              <a:t>에 대해서만 구합니다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이 로스를 구할 때</a:t>
            </a:r>
            <a:r>
              <a:rPr lang="en-US" altLang="ko-KR" dirty="0"/>
              <a:t>, </a:t>
            </a:r>
            <a:r>
              <a:rPr lang="ko-KR" altLang="en-US" dirty="0"/>
              <a:t>새롭게 파라미터를 추가한 </a:t>
            </a:r>
            <a:r>
              <a:rPr lang="en-US" altLang="ko-KR" dirty="0" err="1"/>
              <a:t>F’dec</a:t>
            </a:r>
            <a:r>
              <a:rPr lang="ko-KR" altLang="en-US" dirty="0"/>
              <a:t>에 대하여 </a:t>
            </a:r>
            <a:r>
              <a:rPr lang="en-US" altLang="ko-KR" dirty="0"/>
              <a:t>candidate Token</a:t>
            </a:r>
            <a:r>
              <a:rPr lang="ko-KR" altLang="en-US" dirty="0"/>
              <a:t>들과 이전 </a:t>
            </a:r>
            <a:r>
              <a:rPr lang="en-US" altLang="ko-KR" dirty="0"/>
              <a:t>Local Token</a:t>
            </a:r>
            <a:r>
              <a:rPr lang="ko-KR" altLang="en-US" dirty="0"/>
              <a:t>들을 고려했을 때 </a:t>
            </a:r>
            <a:r>
              <a:rPr lang="en-US" altLang="ko-KR" dirty="0"/>
              <a:t>xi</a:t>
            </a:r>
            <a:r>
              <a:rPr lang="ko-KR" altLang="en-US" dirty="0"/>
              <a:t>가 나올 확률을 의미하므로</a:t>
            </a:r>
            <a:r>
              <a:rPr lang="en-US" altLang="ko-KR" dirty="0"/>
              <a:t>, </a:t>
            </a:r>
            <a:r>
              <a:rPr lang="ko-KR" altLang="en-US" dirty="0"/>
              <a:t>앞선 후보 토큰들까지 고려하려 값을 생성하도록</a:t>
            </a:r>
            <a:endParaRPr lang="en-US" altLang="ko-KR" dirty="0"/>
          </a:p>
          <a:p>
            <a:r>
              <a:rPr lang="en-US" altLang="ko-KR" dirty="0"/>
              <a:t>Loss</a:t>
            </a:r>
            <a:r>
              <a:rPr lang="ko-KR" altLang="en-US" dirty="0"/>
              <a:t>를 설정했습니다</a:t>
            </a:r>
            <a:r>
              <a:rPr lang="en-US" altLang="ko-KR" dirty="0"/>
              <a:t>.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71062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위 논문에서는 두가지 로스를 사용한다고 하는데</a:t>
            </a:r>
            <a:r>
              <a:rPr lang="en-US" altLang="ko-KR" dirty="0"/>
              <a:t>, </a:t>
            </a:r>
            <a:r>
              <a:rPr lang="ko-KR" altLang="en-US" dirty="0"/>
              <a:t>앞서 보신 것처럼 긴 </a:t>
            </a:r>
            <a:r>
              <a:rPr lang="en-US" altLang="ko-KR" dirty="0"/>
              <a:t>Document</a:t>
            </a:r>
            <a:r>
              <a:rPr lang="ko-KR" altLang="en-US" dirty="0"/>
              <a:t>에서 마지막 </a:t>
            </a:r>
            <a:r>
              <a:rPr lang="en-US" altLang="ko-KR" dirty="0"/>
              <a:t>L</a:t>
            </a:r>
            <a:r>
              <a:rPr lang="ko-KR" altLang="en-US" dirty="0"/>
              <a:t>개의 </a:t>
            </a:r>
            <a:r>
              <a:rPr lang="en-US" altLang="ko-KR" dirty="0"/>
              <a:t>token</a:t>
            </a:r>
            <a:r>
              <a:rPr lang="ko-KR" altLang="en-US" dirty="0"/>
              <a:t>을 선택하는 방법과 </a:t>
            </a:r>
            <a:r>
              <a:rPr lang="en-US" altLang="ko-KR" dirty="0"/>
              <a:t>Input</a:t>
            </a:r>
            <a:r>
              <a:rPr lang="ko-KR" altLang="en-US" dirty="0"/>
              <a:t>을 전부 다 </a:t>
            </a:r>
            <a:r>
              <a:rPr lang="en-US" altLang="ko-KR" dirty="0"/>
              <a:t>Memory</a:t>
            </a:r>
            <a:r>
              <a:rPr lang="ko-KR" altLang="en-US" dirty="0"/>
              <a:t>로 주고 일부분을 랜덤으로 </a:t>
            </a:r>
            <a:r>
              <a:rPr lang="en-US" altLang="ko-KR" dirty="0"/>
              <a:t>Local</a:t>
            </a:r>
            <a:r>
              <a:rPr lang="ko-KR" altLang="en-US" dirty="0"/>
              <a:t> 토큰으로 선택하는 방법입니다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1</a:t>
            </a:r>
            <a:r>
              <a:rPr lang="ko-KR" altLang="en-US" dirty="0"/>
              <a:t>번 </a:t>
            </a:r>
            <a:r>
              <a:rPr lang="en-US" altLang="ko-KR" dirty="0"/>
              <a:t>Loss</a:t>
            </a:r>
            <a:r>
              <a:rPr lang="ko-KR" altLang="en-US" dirty="0"/>
              <a:t>는 모델이 자연어처리 능력을 향상시키고</a:t>
            </a:r>
            <a:r>
              <a:rPr lang="en-US" altLang="ko-KR" dirty="0"/>
              <a:t> 2</a:t>
            </a:r>
            <a:r>
              <a:rPr lang="ko-KR" altLang="en-US" dirty="0"/>
              <a:t>번 </a:t>
            </a:r>
            <a:r>
              <a:rPr lang="en-US" altLang="ko-KR" dirty="0"/>
              <a:t>Loss</a:t>
            </a:r>
            <a:r>
              <a:rPr lang="ko-KR" altLang="en-US" dirty="0"/>
              <a:t>는 제공한 정보를 다시 진술하도록 해서 이전 문맥을 파악할 수 있도록 하는 </a:t>
            </a:r>
            <a:r>
              <a:rPr lang="en-US" altLang="ko-KR" dirty="0"/>
              <a:t>Loss</a:t>
            </a:r>
            <a:r>
              <a:rPr lang="ko-KR" altLang="en-US" dirty="0"/>
              <a:t>입니다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2833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위 논문에서는 두가지 로스를 사용한다고 하는데</a:t>
            </a:r>
            <a:r>
              <a:rPr lang="en-US" altLang="ko-KR" dirty="0"/>
              <a:t>, </a:t>
            </a:r>
            <a:r>
              <a:rPr lang="ko-KR" altLang="en-US" dirty="0"/>
              <a:t>앞서 보신 것처럼 긴 </a:t>
            </a:r>
            <a:r>
              <a:rPr lang="en-US" altLang="ko-KR" dirty="0"/>
              <a:t>Document</a:t>
            </a:r>
            <a:r>
              <a:rPr lang="ko-KR" altLang="en-US" dirty="0"/>
              <a:t>에서 마지막 </a:t>
            </a:r>
            <a:r>
              <a:rPr lang="en-US" altLang="ko-KR" dirty="0"/>
              <a:t>L</a:t>
            </a:r>
            <a:r>
              <a:rPr lang="ko-KR" altLang="en-US" dirty="0"/>
              <a:t>개의 </a:t>
            </a:r>
            <a:r>
              <a:rPr lang="en-US" altLang="ko-KR" dirty="0"/>
              <a:t>token</a:t>
            </a:r>
            <a:r>
              <a:rPr lang="ko-KR" altLang="en-US" dirty="0"/>
              <a:t>을 선택하는 방법과 </a:t>
            </a:r>
            <a:r>
              <a:rPr lang="en-US" altLang="ko-KR" dirty="0"/>
              <a:t>Input</a:t>
            </a:r>
            <a:r>
              <a:rPr lang="ko-KR" altLang="en-US" dirty="0"/>
              <a:t>을 전부 다 </a:t>
            </a:r>
            <a:r>
              <a:rPr lang="en-US" altLang="ko-KR" dirty="0"/>
              <a:t>Memory</a:t>
            </a:r>
            <a:r>
              <a:rPr lang="ko-KR" altLang="en-US" dirty="0"/>
              <a:t>로 주고 일부분을 랜덤으로 </a:t>
            </a:r>
            <a:r>
              <a:rPr lang="en-US" altLang="ko-KR" dirty="0"/>
              <a:t>Local</a:t>
            </a:r>
            <a:r>
              <a:rPr lang="ko-KR" altLang="en-US" dirty="0"/>
              <a:t> 토큰으로 선택하는 방법입니다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1</a:t>
            </a:r>
            <a:r>
              <a:rPr lang="ko-KR" altLang="en-US" dirty="0"/>
              <a:t>번 </a:t>
            </a:r>
            <a:r>
              <a:rPr lang="en-US" altLang="ko-KR" dirty="0"/>
              <a:t>Loss</a:t>
            </a:r>
            <a:r>
              <a:rPr lang="ko-KR" altLang="en-US" dirty="0"/>
              <a:t>는 모델이 자연어처리 능력을 향상시키고</a:t>
            </a:r>
            <a:r>
              <a:rPr lang="en-US" altLang="ko-KR" dirty="0"/>
              <a:t> 2</a:t>
            </a:r>
            <a:r>
              <a:rPr lang="ko-KR" altLang="en-US" dirty="0"/>
              <a:t>번 </a:t>
            </a:r>
            <a:r>
              <a:rPr lang="en-US" altLang="ko-KR" dirty="0"/>
              <a:t>Loss</a:t>
            </a:r>
            <a:r>
              <a:rPr lang="ko-KR" altLang="en-US" dirty="0"/>
              <a:t>는 제공한 정보를 다시 진술하도록 해서 이전 문맥을 파악할 수 있도록 하는 </a:t>
            </a:r>
            <a:r>
              <a:rPr lang="en-US" altLang="ko-KR" dirty="0"/>
              <a:t>Loss</a:t>
            </a:r>
            <a:r>
              <a:rPr lang="ko-KR" altLang="en-US" dirty="0"/>
              <a:t>입니다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45625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err="1"/>
              <a:t>FocusLLM</a:t>
            </a:r>
            <a:r>
              <a:rPr lang="en-US" altLang="ko-KR" dirty="0"/>
              <a:t> </a:t>
            </a:r>
            <a:r>
              <a:rPr lang="ko-KR" altLang="en-US" dirty="0"/>
              <a:t>모델은 기본 </a:t>
            </a:r>
            <a:r>
              <a:rPr lang="en-US" altLang="ko-KR" dirty="0"/>
              <a:t>LLaMA-2-7B </a:t>
            </a:r>
            <a:r>
              <a:rPr lang="ko-KR" altLang="en-US" dirty="0"/>
              <a:t>모델과 일부 </a:t>
            </a:r>
            <a:r>
              <a:rPr lang="ko-KR" altLang="en-US" dirty="0" err="1"/>
              <a:t>파인튜닝이</a:t>
            </a:r>
            <a:r>
              <a:rPr lang="ko-KR" altLang="en-US" dirty="0"/>
              <a:t> 없는 방법들에 비해 우수한 성능을 보였습니다</a:t>
            </a:r>
            <a:r>
              <a:rPr lang="en-US" altLang="ko-KR" dirty="0"/>
              <a:t>. </a:t>
            </a:r>
            <a:r>
              <a:rPr lang="ko-KR" altLang="en-US" dirty="0"/>
              <a:t>문맥 길이를 </a:t>
            </a:r>
            <a:r>
              <a:rPr lang="en-US" altLang="ko-KR" dirty="0"/>
              <a:t>4K</a:t>
            </a:r>
            <a:r>
              <a:rPr lang="ko-KR" altLang="en-US" dirty="0"/>
              <a:t>에서 더 길게 확장할수록 혼란도</a:t>
            </a:r>
            <a:r>
              <a:rPr lang="en-US" altLang="ko-KR" dirty="0"/>
              <a:t>(perplexity)</a:t>
            </a:r>
            <a:r>
              <a:rPr lang="ko-KR" altLang="en-US" dirty="0"/>
              <a:t>가 낮아지며</a:t>
            </a:r>
            <a:r>
              <a:rPr lang="en-US" altLang="ko-KR" dirty="0"/>
              <a:t>, </a:t>
            </a:r>
            <a:r>
              <a:rPr lang="ko-KR" altLang="en-US" dirty="0"/>
              <a:t>이는 더 긴 문맥에서 정보를 효과적으로 활용할 수 있음을 나타냅니다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 err="1"/>
              <a:t>FocusLLM</a:t>
            </a:r>
            <a:r>
              <a:rPr lang="ko-KR" altLang="en-US" dirty="0"/>
              <a:t>은 </a:t>
            </a:r>
            <a:r>
              <a:rPr lang="ko-KR" altLang="en-US" dirty="0" err="1"/>
              <a:t>파인튜닝된</a:t>
            </a:r>
            <a:r>
              <a:rPr lang="ko-KR" altLang="en-US" dirty="0"/>
              <a:t> 전체 </a:t>
            </a:r>
            <a:r>
              <a:rPr lang="ko-KR" altLang="en-US" dirty="0" err="1"/>
              <a:t>어텐션</a:t>
            </a:r>
            <a:r>
              <a:rPr lang="ko-KR" altLang="en-US" dirty="0"/>
              <a:t> 방법과 비슷한 성능을 달성했습니다</a:t>
            </a:r>
            <a:r>
              <a:rPr lang="en-US" altLang="ko-KR" dirty="0"/>
              <a:t>. </a:t>
            </a:r>
            <a:r>
              <a:rPr lang="ko-KR" altLang="en-US" dirty="0"/>
              <a:t>이 결과는 주목할 만한데</a:t>
            </a:r>
            <a:r>
              <a:rPr lang="en-US" altLang="ko-KR" dirty="0"/>
              <a:t>, </a:t>
            </a:r>
            <a:r>
              <a:rPr lang="en-US" altLang="ko-KR" dirty="0" err="1"/>
              <a:t>FocusLLM</a:t>
            </a:r>
            <a:r>
              <a:rPr lang="ko-KR" altLang="en-US" dirty="0"/>
              <a:t>은 훨씬 더 높은 훈련 효율성을 가지고 작동하기 때문입니다</a:t>
            </a:r>
            <a:r>
              <a:rPr lang="en-US" altLang="ko-KR" dirty="0"/>
              <a:t>. </a:t>
            </a:r>
            <a:r>
              <a:rPr lang="ko-KR" altLang="en-US" dirty="0"/>
              <a:t>예를 들어</a:t>
            </a:r>
            <a:r>
              <a:rPr lang="en-US" altLang="ko-KR" dirty="0"/>
              <a:t>, </a:t>
            </a:r>
            <a:r>
              <a:rPr lang="en-US" altLang="ko-KR" dirty="0" err="1"/>
              <a:t>LongLlama</a:t>
            </a:r>
            <a:r>
              <a:rPr lang="ko-KR" altLang="en-US" dirty="0"/>
              <a:t>는 모든 매개변수를 훈련 가능한 상태로 </a:t>
            </a:r>
            <a:r>
              <a:rPr lang="en-US" altLang="ko-KR" dirty="0"/>
              <a:t>70</a:t>
            </a:r>
            <a:r>
              <a:rPr lang="ko-KR" altLang="en-US" dirty="0"/>
              <a:t>억 토큰으로 </a:t>
            </a:r>
            <a:r>
              <a:rPr lang="ko-KR" altLang="en-US" dirty="0" err="1"/>
              <a:t>파인튜닝된</a:t>
            </a:r>
            <a:r>
              <a:rPr lang="ko-KR" altLang="en-US" dirty="0"/>
              <a:t> 반면</a:t>
            </a:r>
            <a:r>
              <a:rPr lang="en-US" altLang="ko-KR" dirty="0"/>
              <a:t>, </a:t>
            </a:r>
            <a:r>
              <a:rPr lang="en-US" altLang="ko-KR" dirty="0" err="1"/>
              <a:t>FocusLLM</a:t>
            </a:r>
            <a:r>
              <a:rPr lang="ko-KR" altLang="en-US" dirty="0"/>
              <a:t>은 훈련 예산의 </a:t>
            </a:r>
            <a:r>
              <a:rPr lang="en-US" altLang="ko-KR" dirty="0"/>
              <a:t>1/10</a:t>
            </a:r>
            <a:r>
              <a:rPr lang="ko-KR" altLang="en-US" dirty="0"/>
              <a:t>과 매개변수의 </a:t>
            </a:r>
            <a:r>
              <a:rPr lang="en-US" altLang="ko-KR" dirty="0"/>
              <a:t>1/3</a:t>
            </a:r>
            <a:r>
              <a:rPr lang="ko-KR" altLang="en-US" dirty="0"/>
              <a:t>만을 사용했습니다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 err="1"/>
              <a:t>FocusLLM</a:t>
            </a:r>
            <a:r>
              <a:rPr lang="ko-KR" altLang="en-US" dirty="0"/>
              <a:t>은 다른 모델들보다 훨씬 긴 문맥에서도 언어 모델링 능력을 유지하면서 텍스트 전체를 정확하게 이해할 수 있었습니다</a:t>
            </a:r>
            <a:r>
              <a:rPr lang="en-US" altLang="ko-KR" dirty="0"/>
              <a:t>. </a:t>
            </a:r>
            <a:r>
              <a:rPr lang="ko-KR" altLang="en-US" dirty="0"/>
              <a:t>실험에서 </a:t>
            </a:r>
            <a:r>
              <a:rPr lang="en-US" altLang="ko-KR" dirty="0" err="1"/>
              <a:t>FocusLLM</a:t>
            </a:r>
            <a:r>
              <a:rPr lang="ko-KR" altLang="en-US" dirty="0"/>
              <a:t>은 </a:t>
            </a:r>
            <a:r>
              <a:rPr lang="en-US" altLang="ko-KR" dirty="0"/>
              <a:t>400K </a:t>
            </a:r>
            <a:r>
              <a:rPr lang="ko-KR" altLang="en-US" dirty="0"/>
              <a:t>길이에서도 안정적인 혼란도를 유지할 수 있었는데</a:t>
            </a:r>
            <a:r>
              <a:rPr lang="en-US" altLang="ko-KR" dirty="0"/>
              <a:t>, </a:t>
            </a:r>
            <a:r>
              <a:rPr lang="ko-KR" altLang="en-US" dirty="0"/>
              <a:t>이는 원래 </a:t>
            </a:r>
            <a:r>
              <a:rPr lang="en-US" altLang="ko-KR" dirty="0"/>
              <a:t>LLaMA-2-7B </a:t>
            </a:r>
            <a:r>
              <a:rPr lang="ko-KR" altLang="en-US" dirty="0"/>
              <a:t>모델의 문맥 길이를 </a:t>
            </a:r>
            <a:r>
              <a:rPr lang="en-US" altLang="ko-KR" dirty="0"/>
              <a:t>100</a:t>
            </a:r>
            <a:r>
              <a:rPr lang="ko-KR" altLang="en-US" dirty="0"/>
              <a:t>배 확장한 것입니다</a:t>
            </a:r>
            <a:r>
              <a:rPr lang="en-US" altLang="ko-KR" dirty="0"/>
              <a:t>. </a:t>
            </a:r>
            <a:r>
              <a:rPr lang="ko-KR" altLang="en-US" dirty="0"/>
              <a:t>반면</a:t>
            </a:r>
            <a:r>
              <a:rPr lang="en-US" altLang="ko-KR" dirty="0"/>
              <a:t>, </a:t>
            </a:r>
            <a:r>
              <a:rPr lang="en-US" altLang="ko-KR" dirty="0" err="1"/>
              <a:t>StreamingLLM</a:t>
            </a:r>
            <a:r>
              <a:rPr lang="ko-KR" altLang="en-US" dirty="0"/>
              <a:t>과 </a:t>
            </a:r>
            <a:r>
              <a:rPr lang="en-US" altLang="ko-KR" dirty="0"/>
              <a:t>Activation Beacon</a:t>
            </a:r>
            <a:r>
              <a:rPr lang="ko-KR" altLang="en-US" dirty="0"/>
              <a:t>과 같은 모델들은 토큰을 압축하여 더 낮은 혼란도를 달성할 수 있었지만</a:t>
            </a:r>
            <a:r>
              <a:rPr lang="en-US" altLang="ko-KR" dirty="0"/>
              <a:t>, </a:t>
            </a:r>
            <a:r>
              <a:rPr lang="ko-KR" altLang="en-US" dirty="0"/>
              <a:t>이전 문맥 정보를 복구하지 못해 후속 작업에서 성능이 크게 떨어졌습니다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1016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실험 부분에서 사용된 데이터셋이 자연어를 </a:t>
            </a:r>
            <a:r>
              <a:rPr lang="en-US" altLang="ko-KR" dirty="0"/>
              <a:t>SAT </a:t>
            </a:r>
            <a:r>
              <a:rPr lang="ko-KR" altLang="en-US" dirty="0"/>
              <a:t>형식으로 </a:t>
            </a:r>
            <a:r>
              <a:rPr lang="ko-KR" altLang="en-US" dirty="0" err="1"/>
              <a:t>파싱하기</a:t>
            </a:r>
            <a:r>
              <a:rPr lang="ko-KR" altLang="en-US" dirty="0"/>
              <a:t> 쉽게 되어있음</a:t>
            </a:r>
            <a:r>
              <a:rPr lang="en-US" altLang="ko-KR" dirty="0"/>
              <a:t>. </a:t>
            </a:r>
            <a:r>
              <a:rPr lang="ko-KR" altLang="en-US" dirty="0"/>
              <a:t>해가 존재하는 방식에 대해선 빠르고 정확하게 솔루션을 도출하지만</a:t>
            </a:r>
            <a:r>
              <a:rPr lang="en-US" altLang="ko-KR" dirty="0"/>
              <a:t>, </a:t>
            </a:r>
            <a:r>
              <a:rPr lang="ko-KR" altLang="en-US" dirty="0"/>
              <a:t>해가 존재하지 않는 경우에 대해서는 다루지 않았음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0174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="1" dirty="0"/>
              <a:t>LLM</a:t>
            </a:r>
            <a:r>
              <a:rPr lang="ko-KR" altLang="en-US" b="1" dirty="0"/>
              <a:t>이 굉장히 긴 문장들을 효율적으로 다룰 수 없는 이유는 다들 잘 </a:t>
            </a:r>
            <a:r>
              <a:rPr lang="ko-KR" altLang="en-US" b="1" dirty="0" err="1"/>
              <a:t>아시다시피</a:t>
            </a:r>
            <a:r>
              <a:rPr lang="ko-KR" altLang="en-US" b="1" dirty="0"/>
              <a:t> </a:t>
            </a:r>
            <a:r>
              <a:rPr lang="ko-KR" altLang="en-US" b="1" dirty="0" err="1"/>
              <a:t>어텐션</a:t>
            </a:r>
            <a:r>
              <a:rPr lang="ko-KR" altLang="en-US" b="1" dirty="0"/>
              <a:t> 구조 자체의 </a:t>
            </a:r>
            <a:r>
              <a:rPr lang="ko-KR" altLang="en-US" b="1" dirty="0" err="1"/>
              <a:t>계산복잡도가</a:t>
            </a:r>
            <a:r>
              <a:rPr lang="ko-KR" altLang="en-US" b="1" dirty="0"/>
              <a:t> </a:t>
            </a:r>
            <a:r>
              <a:rPr lang="en-US" altLang="ko-KR" b="1" dirty="0" err="1"/>
              <a:t>quardratic</a:t>
            </a:r>
            <a:r>
              <a:rPr lang="ko-KR" altLang="en-US" b="1" dirty="0"/>
              <a:t>하기 때문입니다</a:t>
            </a:r>
            <a:r>
              <a:rPr lang="en-US" altLang="ko-KR" b="1" dirty="0"/>
              <a:t>.</a:t>
            </a:r>
          </a:p>
          <a:p>
            <a:endParaRPr lang="en-US" altLang="ko-KR" b="1" dirty="0"/>
          </a:p>
          <a:p>
            <a:r>
              <a:rPr lang="ko-KR" altLang="en-US" b="1" dirty="0"/>
              <a:t>아래 그림은 간단히 </a:t>
            </a:r>
            <a:r>
              <a:rPr lang="en-US" altLang="ko-KR" b="1" dirty="0"/>
              <a:t>self attention </a:t>
            </a:r>
            <a:r>
              <a:rPr lang="ko-KR" altLang="en-US" b="1" dirty="0"/>
              <a:t>방식을 가져왔는데</a:t>
            </a:r>
            <a:r>
              <a:rPr lang="en-US" altLang="ko-KR" b="1" dirty="0"/>
              <a:t>, I am a student</a:t>
            </a:r>
            <a:r>
              <a:rPr lang="ko-KR" altLang="en-US" b="1" dirty="0"/>
              <a:t>라는 문장을 </a:t>
            </a:r>
            <a:r>
              <a:rPr lang="ko-KR" altLang="en-US" b="1" dirty="0" err="1"/>
              <a:t>임베딩과</a:t>
            </a:r>
            <a:r>
              <a:rPr lang="ko-KR" altLang="en-US" b="1" dirty="0"/>
              <a:t> 인코딩을 거쳐 나온 행렬에 쿼리 가중치 키 가중치 </a:t>
            </a:r>
            <a:r>
              <a:rPr lang="ko-KR" altLang="en-US" b="1" dirty="0" err="1"/>
              <a:t>벨류</a:t>
            </a:r>
            <a:r>
              <a:rPr lang="ko-KR" altLang="en-US" b="1" dirty="0"/>
              <a:t> 가중치를 곱해줘 쿼리 키 </a:t>
            </a:r>
            <a:r>
              <a:rPr lang="ko-KR" altLang="en-US" b="1" dirty="0" err="1"/>
              <a:t>벨류</a:t>
            </a:r>
            <a:r>
              <a:rPr lang="ko-KR" altLang="en-US" b="1" dirty="0"/>
              <a:t> 행렬을 구합니다</a:t>
            </a:r>
            <a:r>
              <a:rPr lang="en-US" altLang="ko-KR" b="1" dirty="0"/>
              <a:t>.</a:t>
            </a:r>
          </a:p>
          <a:p>
            <a:endParaRPr lang="en-US" altLang="ko-KR" b="1" dirty="0"/>
          </a:p>
          <a:p>
            <a:r>
              <a:rPr lang="ko-KR" altLang="en-US" b="1" dirty="0"/>
              <a:t>각각의 </a:t>
            </a:r>
            <a:r>
              <a:rPr lang="ko-KR" altLang="en-US" b="1" dirty="0" err="1"/>
              <a:t>쿼리값을</a:t>
            </a:r>
            <a:r>
              <a:rPr lang="ko-KR" altLang="en-US" b="1" dirty="0"/>
              <a:t> 모든 </a:t>
            </a:r>
            <a:r>
              <a:rPr lang="ko-KR" altLang="en-US" b="1" dirty="0" err="1"/>
              <a:t>키값과의</a:t>
            </a:r>
            <a:r>
              <a:rPr lang="ko-KR" altLang="en-US" b="1" dirty="0"/>
              <a:t> </a:t>
            </a:r>
            <a:r>
              <a:rPr lang="ko-KR" altLang="en-US" b="1" dirty="0" err="1"/>
              <a:t>어텐션</a:t>
            </a:r>
            <a:r>
              <a:rPr lang="ko-KR" altLang="en-US" b="1" dirty="0"/>
              <a:t> 스코어를 </a:t>
            </a:r>
            <a:r>
              <a:rPr lang="ko-KR" altLang="en-US" b="1" dirty="0" err="1"/>
              <a:t>구해야하기</a:t>
            </a:r>
            <a:r>
              <a:rPr lang="ko-KR" altLang="en-US" b="1" dirty="0"/>
              <a:t> 때문에 쿼리 벡터와 키 벡터를 곱한 값을 사용하게 되는데</a:t>
            </a:r>
            <a:r>
              <a:rPr lang="en-US" altLang="ko-KR" b="1" dirty="0"/>
              <a:t>, </a:t>
            </a:r>
            <a:r>
              <a:rPr lang="ko-KR" altLang="en-US" b="1" dirty="0"/>
              <a:t>이때 복잡도는 </a:t>
            </a:r>
            <a:r>
              <a:rPr lang="en-US" altLang="ko-KR" b="1" dirty="0"/>
              <a:t>sequence </a:t>
            </a:r>
            <a:r>
              <a:rPr lang="ko-KR" altLang="en-US" b="1" dirty="0"/>
              <a:t>길이의 제곱에 비례하게 됩니다</a:t>
            </a:r>
            <a:r>
              <a:rPr lang="en-US" altLang="ko-KR" b="1" dirty="0"/>
              <a:t>.</a:t>
            </a:r>
          </a:p>
          <a:p>
            <a:endParaRPr lang="en-US" altLang="ko-KR" b="1" dirty="0"/>
          </a:p>
          <a:p>
            <a:r>
              <a:rPr lang="ko-KR" altLang="en-US" b="1" dirty="0"/>
              <a:t>따라서 </a:t>
            </a:r>
            <a:r>
              <a:rPr lang="ko-KR" altLang="en-US" b="1" dirty="0" err="1"/>
              <a:t>입력값의</a:t>
            </a:r>
            <a:r>
              <a:rPr lang="ko-KR" altLang="en-US" b="1" dirty="0"/>
              <a:t> 길이가 길어질수록 </a:t>
            </a:r>
            <a:r>
              <a:rPr lang="ko-KR" altLang="en-US" b="1" dirty="0" err="1"/>
              <a:t>연산량이</a:t>
            </a:r>
            <a:r>
              <a:rPr lang="ko-KR" altLang="en-US" b="1" dirty="0"/>
              <a:t> 매우 커져 현재 모든 </a:t>
            </a:r>
            <a:r>
              <a:rPr lang="en-US" altLang="ko-KR" b="1" dirty="0"/>
              <a:t>LLM</a:t>
            </a:r>
            <a:r>
              <a:rPr lang="ko-KR" altLang="en-US" b="1" dirty="0"/>
              <a:t>은 </a:t>
            </a:r>
            <a:r>
              <a:rPr lang="en-US" altLang="ko-KR" b="1" dirty="0"/>
              <a:t>input</a:t>
            </a:r>
            <a:r>
              <a:rPr lang="ko-KR" altLang="en-US" b="1" dirty="0"/>
              <a:t>으로 받을 수 있는 값의 길이를 제한하고 있습니다</a:t>
            </a:r>
            <a:r>
              <a:rPr lang="en-US" altLang="ko-KR" b="1" dirty="0"/>
              <a:t>.</a:t>
            </a:r>
          </a:p>
          <a:p>
            <a:endParaRPr lang="en-US" altLang="ko-KR" b="1" dirty="0"/>
          </a:p>
          <a:p>
            <a:endParaRPr lang="en-US" altLang="ko-KR" b="1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2049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따라서 이번 논문은 </a:t>
            </a:r>
            <a:r>
              <a:rPr lang="en-US" altLang="ko-KR" dirty="0"/>
              <a:t>LLM</a:t>
            </a:r>
            <a:r>
              <a:rPr lang="ko-KR" altLang="en-US" dirty="0"/>
              <a:t>을 어떻게 활용해야 굉장히 긴 토큰을 가진 </a:t>
            </a:r>
            <a:r>
              <a:rPr lang="en-US" altLang="ko-KR" dirty="0"/>
              <a:t>Input</a:t>
            </a:r>
            <a:r>
              <a:rPr lang="ko-KR" altLang="en-US" dirty="0"/>
              <a:t>을 다룰 때에도 중요한 정보를 잃지 않을 수 있는지에 관한 연구입니다</a:t>
            </a:r>
            <a:r>
              <a:rPr lang="en-US" altLang="ko-KR" dirty="0"/>
              <a:t>,</a:t>
            </a:r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9843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먼저 표기를 정리하자면 길이 </a:t>
            </a:r>
            <a:r>
              <a:rPr lang="en-US" altLang="ko-KR" dirty="0"/>
              <a:t>S</a:t>
            </a:r>
            <a:r>
              <a:rPr lang="ko-KR" altLang="en-US" dirty="0"/>
              <a:t>를 가진 토큰에 대해서 </a:t>
            </a:r>
            <a:r>
              <a:rPr lang="en-US" altLang="ko-KR" dirty="0"/>
              <a:t>Local Token</a:t>
            </a:r>
            <a:r>
              <a:rPr lang="ko-KR" altLang="en-US" dirty="0"/>
              <a:t>과 </a:t>
            </a:r>
            <a:r>
              <a:rPr lang="en-US" altLang="ko-KR" dirty="0"/>
              <a:t>Memory Token</a:t>
            </a:r>
            <a:r>
              <a:rPr lang="ko-KR" altLang="en-US" dirty="0"/>
              <a:t>으로 나누고 </a:t>
            </a:r>
            <a:r>
              <a:rPr lang="en-US" altLang="ko-KR" dirty="0"/>
              <a:t>Memory Token</a:t>
            </a:r>
            <a:r>
              <a:rPr lang="ko-KR" altLang="en-US" dirty="0"/>
              <a:t>은 또 다시 </a:t>
            </a:r>
            <a:r>
              <a:rPr lang="en-US" altLang="ko-KR" dirty="0"/>
              <a:t>LLM</a:t>
            </a:r>
            <a:r>
              <a:rPr lang="ko-KR" altLang="en-US" dirty="0"/>
              <a:t>의 원래 </a:t>
            </a:r>
            <a:r>
              <a:rPr lang="en-US" altLang="ko-KR" dirty="0"/>
              <a:t>token </a:t>
            </a:r>
            <a:r>
              <a:rPr lang="ko-KR" altLang="en-US" dirty="0"/>
              <a:t>길이에 맞게</a:t>
            </a:r>
            <a:endParaRPr lang="en-US" altLang="ko-KR" dirty="0"/>
          </a:p>
          <a:p>
            <a:r>
              <a:rPr lang="ko-KR" altLang="en-US" dirty="0" err="1"/>
              <a:t>청크라는</a:t>
            </a:r>
            <a:r>
              <a:rPr lang="ko-KR" altLang="en-US" dirty="0"/>
              <a:t> 단위로 부르게 됩니다</a:t>
            </a:r>
            <a:r>
              <a:rPr lang="en-US" altLang="ko-KR" dirty="0"/>
              <a:t>. </a:t>
            </a:r>
            <a:r>
              <a:rPr lang="ko-KR" altLang="en-US" dirty="0"/>
              <a:t>토큰 길이가 </a:t>
            </a:r>
            <a:r>
              <a:rPr lang="en-US" altLang="ko-KR" dirty="0"/>
              <a:t>1024</a:t>
            </a:r>
            <a:r>
              <a:rPr lang="ko-KR" altLang="en-US" dirty="0"/>
              <a:t>라면 해당 길이에 맞게 </a:t>
            </a:r>
            <a:r>
              <a:rPr lang="en-US" altLang="ko-KR" dirty="0" err="1"/>
              <a:t>Momery</a:t>
            </a:r>
            <a:r>
              <a:rPr lang="en-US" altLang="ko-KR" dirty="0"/>
              <a:t> Token</a:t>
            </a:r>
            <a:r>
              <a:rPr lang="ko-KR" altLang="en-US" dirty="0"/>
              <a:t>들을 분할하여 </a:t>
            </a:r>
            <a:r>
              <a:rPr lang="en-US" altLang="ko-KR" dirty="0"/>
              <a:t>C1C2</a:t>
            </a:r>
            <a:r>
              <a:rPr lang="ko-KR" altLang="en-US" dirty="0"/>
              <a:t>등등으로 부릅니다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Local Token</a:t>
            </a:r>
            <a:r>
              <a:rPr lang="ko-KR" altLang="en-US" dirty="0"/>
              <a:t>은 구하고자 하는 </a:t>
            </a:r>
            <a:r>
              <a:rPr lang="en-US" altLang="ko-KR" dirty="0"/>
              <a:t>Loss</a:t>
            </a:r>
            <a:r>
              <a:rPr lang="ko-KR" altLang="en-US" dirty="0"/>
              <a:t>에 따라서 다르게 표현되게 되는데</a:t>
            </a:r>
            <a:r>
              <a:rPr lang="en-US" altLang="ko-KR" dirty="0"/>
              <a:t>, </a:t>
            </a:r>
            <a:r>
              <a:rPr lang="ko-KR" altLang="en-US" dirty="0"/>
              <a:t>간단히 말하면 모델에게 질의하는 부분이 포함된 </a:t>
            </a:r>
            <a:r>
              <a:rPr lang="en-US" altLang="ko-KR" dirty="0"/>
              <a:t>Input </a:t>
            </a:r>
            <a:r>
              <a:rPr lang="ko-KR" altLang="en-US" dirty="0"/>
              <a:t>부분을 </a:t>
            </a:r>
            <a:r>
              <a:rPr lang="en-US" altLang="ko-KR" dirty="0"/>
              <a:t>Local Token</a:t>
            </a:r>
            <a:r>
              <a:rPr lang="ko-KR" altLang="en-US" dirty="0"/>
              <a:t>으로 간주하고 나머지 </a:t>
            </a:r>
            <a:r>
              <a:rPr lang="en-US" altLang="ko-KR" dirty="0"/>
              <a:t>token</a:t>
            </a:r>
            <a:r>
              <a:rPr lang="ko-KR" altLang="en-US" dirty="0"/>
              <a:t>을 </a:t>
            </a:r>
            <a:r>
              <a:rPr lang="en-US" altLang="ko-KR" dirty="0"/>
              <a:t>Memory Token</a:t>
            </a:r>
            <a:r>
              <a:rPr lang="ko-KR" altLang="en-US" dirty="0"/>
              <a:t>으로 간주한다고</a:t>
            </a:r>
            <a:endParaRPr lang="en-US" altLang="ko-KR" dirty="0"/>
          </a:p>
          <a:p>
            <a:r>
              <a:rPr lang="ko-KR" altLang="en-US" dirty="0"/>
              <a:t>생각하면 될 것 같습니다</a:t>
            </a:r>
            <a:r>
              <a:rPr lang="en-US" altLang="ko-KR" dirty="0"/>
              <a:t>.</a:t>
            </a:r>
            <a:r>
              <a:rPr lang="ko-KR" altLang="en-US" dirty="0"/>
              <a:t> 이때 모든 </a:t>
            </a:r>
            <a:r>
              <a:rPr lang="ko-KR" altLang="en-US" dirty="0" err="1"/>
              <a:t>청크와</a:t>
            </a:r>
            <a:r>
              <a:rPr lang="ko-KR" altLang="en-US" dirty="0"/>
              <a:t> </a:t>
            </a:r>
            <a:r>
              <a:rPr lang="en-US" altLang="ko-KR" dirty="0"/>
              <a:t>Local Token</a:t>
            </a:r>
            <a:r>
              <a:rPr lang="ko-KR" altLang="en-US" dirty="0"/>
              <a:t>의 길이는 당연히 </a:t>
            </a:r>
            <a:r>
              <a:rPr lang="en-US" altLang="ko-KR" dirty="0"/>
              <a:t>LLM</a:t>
            </a:r>
            <a:r>
              <a:rPr lang="ko-KR" altLang="en-US" dirty="0"/>
              <a:t>의 기존 </a:t>
            </a:r>
            <a:r>
              <a:rPr lang="en-US" altLang="ko-KR" dirty="0"/>
              <a:t>Token </a:t>
            </a:r>
            <a:r>
              <a:rPr lang="ko-KR" altLang="en-US" dirty="0"/>
              <a:t>길이보다 짧아야 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143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기존의 </a:t>
            </a:r>
            <a:r>
              <a:rPr lang="ko-KR" altLang="en-US" dirty="0" err="1"/>
              <a:t>디코더</a:t>
            </a:r>
            <a:r>
              <a:rPr lang="ko-KR" altLang="en-US" dirty="0"/>
              <a:t> 모델을 </a:t>
            </a:r>
            <a:r>
              <a:rPr lang="en-US" altLang="ko-KR" dirty="0" err="1"/>
              <a:t>Fdec</a:t>
            </a:r>
            <a:r>
              <a:rPr lang="en-US" altLang="ko-KR" dirty="0"/>
              <a:t>, </a:t>
            </a:r>
            <a:r>
              <a:rPr lang="ko-KR" altLang="en-US" dirty="0"/>
              <a:t>모델의 </a:t>
            </a:r>
            <a:r>
              <a:rPr lang="en-US" altLang="ko-KR" dirty="0"/>
              <a:t>hidden </a:t>
            </a:r>
            <a:r>
              <a:rPr lang="ko-KR" altLang="en-US" dirty="0"/>
              <a:t>차원을 </a:t>
            </a:r>
            <a:r>
              <a:rPr lang="en-US" altLang="ko-KR" dirty="0" err="1"/>
              <a:t>ddec</a:t>
            </a:r>
            <a:r>
              <a:rPr lang="ko-KR" altLang="en-US" dirty="0"/>
              <a:t>으로 두고</a:t>
            </a:r>
            <a:r>
              <a:rPr lang="en-US" altLang="ko-KR" dirty="0"/>
              <a:t>, </a:t>
            </a:r>
            <a:r>
              <a:rPr lang="ko-KR" altLang="en-US" dirty="0"/>
              <a:t>이 논문에서 새롭게 제안하는 </a:t>
            </a:r>
            <a:r>
              <a:rPr lang="en-US" altLang="ko-KR" dirty="0"/>
              <a:t>Candidate token</a:t>
            </a:r>
            <a:r>
              <a:rPr lang="ko-KR" altLang="en-US" dirty="0"/>
              <a:t>을 만들기 위한 파라미터를 추가하는 모델을 </a:t>
            </a:r>
            <a:r>
              <a:rPr lang="en-US" altLang="ko-KR" dirty="0"/>
              <a:t>F </a:t>
            </a:r>
            <a:r>
              <a:rPr lang="ko-KR" altLang="en-US" dirty="0"/>
              <a:t>프라임 </a:t>
            </a:r>
            <a:r>
              <a:rPr lang="en-US" altLang="ko-KR" dirty="0"/>
              <a:t>dec </a:t>
            </a:r>
            <a:r>
              <a:rPr lang="ko-KR" altLang="en-US" dirty="0"/>
              <a:t>모델로 부릅니다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4809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Candidate Token</a:t>
            </a:r>
            <a:r>
              <a:rPr lang="ko-KR" altLang="en-US" dirty="0"/>
              <a:t>을 설명하기 이전에 이 논문에서 </a:t>
            </a:r>
            <a:r>
              <a:rPr lang="en-US" altLang="ko-KR" dirty="0" err="1"/>
              <a:t>F’dec</a:t>
            </a:r>
            <a:r>
              <a:rPr lang="en-US" altLang="ko-KR" dirty="0"/>
              <a:t> </a:t>
            </a:r>
            <a:r>
              <a:rPr lang="ko-KR" altLang="en-US" dirty="0"/>
              <a:t>모델에 주는 실제 </a:t>
            </a:r>
            <a:r>
              <a:rPr lang="en-US" altLang="ko-KR" dirty="0"/>
              <a:t>Input</a:t>
            </a:r>
            <a:r>
              <a:rPr lang="ko-KR" altLang="en-US" dirty="0"/>
              <a:t>을 </a:t>
            </a:r>
            <a:r>
              <a:rPr lang="ko-KR" altLang="en-US" dirty="0" err="1"/>
              <a:t>알아야하는데</a:t>
            </a:r>
            <a:r>
              <a:rPr lang="en-US" altLang="ko-KR" dirty="0"/>
              <a:t>, </a:t>
            </a:r>
            <a:r>
              <a:rPr lang="ko-KR" altLang="en-US" dirty="0"/>
              <a:t>저자들은 </a:t>
            </a:r>
            <a:r>
              <a:rPr lang="en-US" altLang="ko-KR" dirty="0"/>
              <a:t>Local Token</a:t>
            </a:r>
            <a:r>
              <a:rPr lang="ko-KR" altLang="en-US" dirty="0"/>
              <a:t>의 일부를 </a:t>
            </a:r>
            <a:r>
              <a:rPr lang="en-US" altLang="ko-KR" dirty="0"/>
              <a:t>Chunk</a:t>
            </a:r>
            <a:r>
              <a:rPr lang="ko-KR" altLang="en-US" dirty="0"/>
              <a:t>의 뒤에 </a:t>
            </a:r>
            <a:r>
              <a:rPr lang="ko-KR" altLang="en-US" dirty="0" err="1"/>
              <a:t>붙여줌으로써</a:t>
            </a:r>
            <a:r>
              <a:rPr lang="ko-KR" altLang="en-US" dirty="0"/>
              <a:t> 계산상의 이점을 가져오고 그리고 병렬적으로 </a:t>
            </a:r>
            <a:r>
              <a:rPr lang="en-US" altLang="ko-KR" dirty="0"/>
              <a:t>Decoding</a:t>
            </a:r>
            <a:r>
              <a:rPr lang="ko-KR" altLang="en-US" dirty="0"/>
              <a:t>을 진행할 때</a:t>
            </a:r>
            <a:r>
              <a:rPr lang="en-US" altLang="ko-KR" dirty="0"/>
              <a:t>, </a:t>
            </a:r>
            <a:r>
              <a:rPr lang="ko-KR" altLang="en-US" dirty="0"/>
              <a:t>정확한</a:t>
            </a:r>
            <a:endParaRPr lang="en-US" altLang="ko-KR" dirty="0"/>
          </a:p>
          <a:p>
            <a:r>
              <a:rPr lang="ko-KR" altLang="en-US" dirty="0"/>
              <a:t>디코딩을 할 수 있도록 해준다고 합니다</a:t>
            </a:r>
            <a:r>
              <a:rPr lang="en-US" altLang="ko-KR" dirty="0"/>
              <a:t>. </a:t>
            </a:r>
            <a:r>
              <a:rPr lang="ko-KR" altLang="en-US" dirty="0"/>
              <a:t>이를 수식으로 나타내면 다음과 같은데</a:t>
            </a:r>
            <a:r>
              <a:rPr lang="en-US" altLang="ko-KR" dirty="0"/>
              <a:t>, </a:t>
            </a:r>
            <a:r>
              <a:rPr lang="ko-KR" altLang="en-US" dirty="0"/>
              <a:t>간단히</a:t>
            </a:r>
            <a:r>
              <a:rPr lang="en-US" altLang="ko-KR" dirty="0"/>
              <a:t>, Local Token </a:t>
            </a:r>
            <a:r>
              <a:rPr lang="ko-KR" altLang="en-US" dirty="0"/>
              <a:t>중 일부 </a:t>
            </a:r>
            <a:r>
              <a:rPr lang="en-US" altLang="ko-KR" dirty="0"/>
              <a:t>token</a:t>
            </a:r>
            <a:r>
              <a:rPr lang="ko-KR" altLang="en-US" dirty="0"/>
              <a:t>을 </a:t>
            </a:r>
            <a:r>
              <a:rPr lang="ko-KR" altLang="en-US" dirty="0" err="1"/>
              <a:t>청크에</a:t>
            </a:r>
            <a:r>
              <a:rPr lang="ko-KR" altLang="en-US" dirty="0"/>
              <a:t> 붙여준다는 의미입니다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7074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다시 돌아와서 </a:t>
            </a:r>
            <a:r>
              <a:rPr lang="en-US" altLang="ko-KR" dirty="0"/>
              <a:t>Candidate Token</a:t>
            </a:r>
            <a:r>
              <a:rPr lang="ko-KR" altLang="en-US" dirty="0"/>
              <a:t>이 의미하는 것은 각 </a:t>
            </a:r>
            <a:r>
              <a:rPr lang="ko-KR" altLang="en-US" dirty="0" err="1"/>
              <a:t>청크에</a:t>
            </a:r>
            <a:r>
              <a:rPr lang="ko-KR" altLang="en-US" dirty="0"/>
              <a:t> 추가해준 </a:t>
            </a:r>
            <a:r>
              <a:rPr lang="en-US" altLang="ko-KR" dirty="0"/>
              <a:t>Local Token</a:t>
            </a:r>
            <a:r>
              <a:rPr lang="ko-KR" altLang="en-US" dirty="0"/>
              <a:t> 일부 중 마지막 </a:t>
            </a:r>
            <a:r>
              <a:rPr lang="en-US" altLang="ko-KR" dirty="0"/>
              <a:t>Token</a:t>
            </a:r>
            <a:r>
              <a:rPr lang="ko-KR" altLang="en-US" dirty="0"/>
              <a:t>에 대응되는 </a:t>
            </a:r>
            <a:r>
              <a:rPr lang="en-US" altLang="ko-KR" dirty="0"/>
              <a:t>Hidden state</a:t>
            </a:r>
            <a:r>
              <a:rPr lang="ko-KR" altLang="en-US" dirty="0"/>
              <a:t>를 의미합니다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저자들은 </a:t>
            </a:r>
            <a:r>
              <a:rPr lang="en-US" altLang="ko-KR" dirty="0"/>
              <a:t>Candidate</a:t>
            </a:r>
            <a:r>
              <a:rPr lang="ko-KR" altLang="en-US" dirty="0"/>
              <a:t> </a:t>
            </a:r>
            <a:r>
              <a:rPr lang="en-US" altLang="ko-KR" dirty="0"/>
              <a:t>Token</a:t>
            </a:r>
            <a:r>
              <a:rPr lang="ko-KR" altLang="en-US" dirty="0"/>
              <a:t>이 해당 </a:t>
            </a:r>
            <a:r>
              <a:rPr lang="ko-KR" altLang="en-US" dirty="0" err="1"/>
              <a:t>청크와</a:t>
            </a:r>
            <a:r>
              <a:rPr lang="ko-KR" altLang="en-US" dirty="0"/>
              <a:t> </a:t>
            </a:r>
            <a:r>
              <a:rPr lang="en-US" altLang="ko-KR" dirty="0"/>
              <a:t>Local Context</a:t>
            </a:r>
            <a:r>
              <a:rPr lang="ko-KR" altLang="en-US" dirty="0"/>
              <a:t>가 얼마나 관련이 있는지를 나타내고</a:t>
            </a:r>
            <a:r>
              <a:rPr lang="en-US" altLang="ko-KR" dirty="0"/>
              <a:t>, </a:t>
            </a:r>
            <a:r>
              <a:rPr lang="ko-KR" altLang="en-US" dirty="0"/>
              <a:t>후에 </a:t>
            </a:r>
            <a:r>
              <a:rPr lang="en-US" altLang="ko-KR" dirty="0"/>
              <a:t>Next Token Prediction </a:t>
            </a:r>
            <a:r>
              <a:rPr lang="ko-KR" altLang="en-US" dirty="0"/>
              <a:t>과정에서 중요하게 사용될 수 있다라고 주장합니다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9611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기존 모델의 성능을 최대한 보존하기 위해서 </a:t>
            </a:r>
            <a:r>
              <a:rPr lang="en-US" altLang="ko-KR" dirty="0"/>
              <a:t>Linear Projection </a:t>
            </a:r>
            <a:r>
              <a:rPr lang="ko-KR" altLang="en-US" dirty="0"/>
              <a:t>행렬에만 </a:t>
            </a:r>
            <a:r>
              <a:rPr lang="en-US" altLang="ko-KR" dirty="0"/>
              <a:t>training </a:t>
            </a:r>
            <a:r>
              <a:rPr lang="ko-KR" altLang="en-US" dirty="0"/>
              <a:t>파라미터를 추가하여 사용한다고 합니다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파라미터가 추가된 모델에 </a:t>
            </a:r>
            <a:r>
              <a:rPr lang="en-US" altLang="ko-KR" dirty="0"/>
              <a:t>Local token </a:t>
            </a:r>
            <a:r>
              <a:rPr lang="ko-KR" altLang="en-US" dirty="0"/>
              <a:t>중 일부가 추가된 </a:t>
            </a:r>
            <a:r>
              <a:rPr lang="en-US" altLang="ko-KR" dirty="0"/>
              <a:t>input</a:t>
            </a:r>
            <a:r>
              <a:rPr lang="ko-KR" altLang="en-US" dirty="0"/>
              <a:t>이 들어가고 마지막 </a:t>
            </a:r>
            <a:r>
              <a:rPr lang="en-US" altLang="ko-KR" dirty="0"/>
              <a:t>Local Token</a:t>
            </a:r>
            <a:r>
              <a:rPr lang="ko-KR" altLang="en-US" dirty="0"/>
              <a:t>의 </a:t>
            </a:r>
            <a:r>
              <a:rPr lang="en-US" altLang="ko-KR" dirty="0"/>
              <a:t>hidden state Ke</a:t>
            </a:r>
            <a:r>
              <a:rPr lang="ko-KR" altLang="en-US" dirty="0"/>
              <a:t>와 </a:t>
            </a:r>
            <a:r>
              <a:rPr lang="en-US" altLang="ko-KR" dirty="0"/>
              <a:t>Ve</a:t>
            </a:r>
            <a:r>
              <a:rPr lang="ko-KR" altLang="en-US" dirty="0"/>
              <a:t>를 얻게 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이후 셀프 </a:t>
            </a:r>
            <a:r>
              <a:rPr lang="ko-KR" altLang="en-US" dirty="0" err="1"/>
              <a:t>어텐션과</a:t>
            </a:r>
            <a:r>
              <a:rPr lang="ko-KR" altLang="en-US" dirty="0"/>
              <a:t> 비슷한 방식으로 마지막 </a:t>
            </a:r>
            <a:r>
              <a:rPr lang="en-US" altLang="ko-KR" dirty="0"/>
              <a:t>output</a:t>
            </a:r>
            <a:r>
              <a:rPr lang="ko-KR" altLang="en-US" dirty="0"/>
              <a:t>값을 구하게 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0654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위 </a:t>
            </a:r>
            <a:r>
              <a:rPr lang="ko-KR" altLang="en-US" dirty="0" err="1"/>
              <a:t>그림에서와</a:t>
            </a:r>
            <a:r>
              <a:rPr lang="ko-KR" altLang="en-US" dirty="0"/>
              <a:t> 각각의 파라미터가 추가된 </a:t>
            </a:r>
            <a:r>
              <a:rPr lang="ko-KR" altLang="en-US" dirty="0" err="1"/>
              <a:t>디코더를</a:t>
            </a:r>
            <a:r>
              <a:rPr lang="ko-KR" altLang="en-US" dirty="0"/>
              <a:t> 사용해서 </a:t>
            </a:r>
            <a:r>
              <a:rPr lang="en-US" altLang="ko-KR" dirty="0"/>
              <a:t>Output</a:t>
            </a:r>
            <a:r>
              <a:rPr lang="ko-KR" altLang="en-US" dirty="0"/>
              <a:t>을 생성하고 해당 </a:t>
            </a:r>
            <a:r>
              <a:rPr lang="en-US" altLang="ko-KR" dirty="0"/>
              <a:t>Output</a:t>
            </a:r>
            <a:r>
              <a:rPr lang="ko-KR" altLang="en-US" dirty="0"/>
              <a:t>의 </a:t>
            </a:r>
            <a:r>
              <a:rPr lang="en-US" altLang="ko-KR" dirty="0"/>
              <a:t>Hidden state</a:t>
            </a:r>
            <a:r>
              <a:rPr lang="ko-KR" altLang="en-US" dirty="0"/>
              <a:t>를 최종적인 </a:t>
            </a:r>
            <a:r>
              <a:rPr lang="en-US" altLang="ko-KR" dirty="0"/>
              <a:t>LLM Decoder</a:t>
            </a:r>
            <a:r>
              <a:rPr lang="ko-KR" altLang="en-US" dirty="0"/>
              <a:t>의 </a:t>
            </a:r>
            <a:r>
              <a:rPr lang="en-US" altLang="ko-KR" dirty="0"/>
              <a:t>Local Token</a:t>
            </a:r>
            <a:r>
              <a:rPr lang="ko-KR" altLang="en-US" dirty="0"/>
              <a:t>들과 </a:t>
            </a:r>
            <a:endParaRPr lang="en-US" altLang="ko-KR" dirty="0"/>
          </a:p>
          <a:p>
            <a:r>
              <a:rPr lang="en-US" altLang="ko-KR" dirty="0" err="1"/>
              <a:t>Concat</a:t>
            </a:r>
            <a:r>
              <a:rPr lang="ko-KR" altLang="en-US" dirty="0"/>
              <a:t>하여 값을 생성합니다</a:t>
            </a:r>
            <a:r>
              <a:rPr lang="en-US" altLang="ko-KR" dirty="0"/>
              <a:t>. </a:t>
            </a:r>
            <a:r>
              <a:rPr lang="ko-KR" altLang="en-US" dirty="0"/>
              <a:t>매우 긴 길이를 가진 </a:t>
            </a:r>
            <a:r>
              <a:rPr lang="en-US" altLang="ko-KR" dirty="0"/>
              <a:t>input</a:t>
            </a:r>
            <a:r>
              <a:rPr lang="ko-KR" altLang="en-US" dirty="0"/>
              <a:t>에 대해서도 </a:t>
            </a:r>
            <a:r>
              <a:rPr lang="en-US" altLang="ko-KR" dirty="0"/>
              <a:t>Decoder</a:t>
            </a:r>
            <a:r>
              <a:rPr lang="ko-KR" altLang="en-US" dirty="0"/>
              <a:t>가 병렬적으로 여러 개 사용될 수 있기 때문에 이 과정을 저자들은 병렬 디코딩이라고 부릅니다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4EAC4-6882-4D5C-AC2C-2EF4643A2A36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6176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397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598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010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9226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93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18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640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934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3686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944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32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3C45B-68AA-48A0-86B7-8E086AFEA91A}" type="datetimeFigureOut">
              <a:rPr lang="ko-KR" altLang="en-US" smtClean="0"/>
              <a:t>2024-08-29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567BC-375C-4D92-968B-61198DF266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440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자유형 7"/>
          <p:cNvSpPr/>
          <p:nvPr/>
        </p:nvSpPr>
        <p:spPr>
          <a:xfrm>
            <a:off x="-23247" y="0"/>
            <a:ext cx="8043620" cy="6517037"/>
          </a:xfrm>
          <a:custGeom>
            <a:avLst/>
            <a:gdLst>
              <a:gd name="connsiteX0" fmla="*/ 0 w 8043620"/>
              <a:gd name="connsiteY0" fmla="*/ 0 h 6517037"/>
              <a:gd name="connsiteX1" fmla="*/ 8043620 w 8043620"/>
              <a:gd name="connsiteY1" fmla="*/ 0 h 6517037"/>
              <a:gd name="connsiteX2" fmla="*/ 8043620 w 8043620"/>
              <a:gd name="connsiteY2" fmla="*/ 4858719 h 6517037"/>
              <a:gd name="connsiteX3" fmla="*/ 15498 w 8043620"/>
              <a:gd name="connsiteY3" fmla="*/ 6517037 h 6517037"/>
              <a:gd name="connsiteX4" fmla="*/ 0 w 8043620"/>
              <a:gd name="connsiteY4" fmla="*/ 0 h 6517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43620" h="6517037">
                <a:moveTo>
                  <a:pt x="0" y="0"/>
                </a:moveTo>
                <a:lnTo>
                  <a:pt x="8043620" y="0"/>
                </a:lnTo>
                <a:lnTo>
                  <a:pt x="8043620" y="4858719"/>
                </a:lnTo>
                <a:lnTo>
                  <a:pt x="15498" y="6517037"/>
                </a:lnTo>
                <a:lnTo>
                  <a:pt x="0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자유형 9"/>
          <p:cNvSpPr/>
          <p:nvPr/>
        </p:nvSpPr>
        <p:spPr>
          <a:xfrm>
            <a:off x="7942881" y="5625885"/>
            <a:ext cx="1968285" cy="1232115"/>
          </a:xfrm>
          <a:custGeom>
            <a:avLst/>
            <a:gdLst>
              <a:gd name="connsiteX0" fmla="*/ 1968285 w 1968285"/>
              <a:gd name="connsiteY0" fmla="*/ 0 h 1232115"/>
              <a:gd name="connsiteX1" fmla="*/ 1968285 w 1968285"/>
              <a:gd name="connsiteY1" fmla="*/ 1232115 h 1232115"/>
              <a:gd name="connsiteX2" fmla="*/ 0 w 1968285"/>
              <a:gd name="connsiteY2" fmla="*/ 1232115 h 1232115"/>
              <a:gd name="connsiteX3" fmla="*/ 0 w 1968285"/>
              <a:gd name="connsiteY3" fmla="*/ 418454 h 1232115"/>
              <a:gd name="connsiteX4" fmla="*/ 1968285 w 1968285"/>
              <a:gd name="connsiteY4" fmla="*/ 0 h 1232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8285" h="1232115">
                <a:moveTo>
                  <a:pt x="1968285" y="0"/>
                </a:moveTo>
                <a:lnTo>
                  <a:pt x="1968285" y="1232115"/>
                </a:lnTo>
                <a:lnTo>
                  <a:pt x="0" y="1232115"/>
                </a:lnTo>
                <a:lnTo>
                  <a:pt x="0" y="418454"/>
                </a:lnTo>
                <a:lnTo>
                  <a:pt x="1968285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69457" y="6189111"/>
            <a:ext cx="1120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Times New Roman" panose="02020603050405020304" pitchFamily="18" charset="0"/>
                <a:ea typeface="Noto Sans CJK KR Medium" pitchFamily="34" charset="-127"/>
                <a:cs typeface="Times New Roman" panose="02020603050405020304" pitchFamily="18" charset="0"/>
              </a:rPr>
              <a:t>2024.08.29  </a:t>
            </a:r>
            <a:endParaRPr lang="ko-KR" altLang="en-US" sz="1400" dirty="0">
              <a:solidFill>
                <a:schemeClr val="bg1"/>
              </a:solidFill>
              <a:latin typeface="Times New Roman" panose="02020603050405020304" pitchFamily="18" charset="0"/>
              <a:ea typeface="Noto Sans CJK KR Medium" pitchFamily="34" charset="-127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524" y="547728"/>
            <a:ext cx="6594732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44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FocusLLM</a:t>
            </a:r>
            <a:r>
              <a:rPr lang="en-US" altLang="ko-KR" sz="4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altLang="ko-KR" sz="44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Scaling LLM's Context by Parallel Decoding</a:t>
            </a:r>
            <a:endParaRPr lang="en-US" altLang="ko-KR" sz="32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8EA8F64-71BA-40B5-8617-10246121F1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252" y="404664"/>
            <a:ext cx="1052736" cy="105273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CB16ED-3646-2C8C-1E42-AEC349E377AC}"/>
              </a:ext>
            </a:extLst>
          </p:cNvPr>
          <p:cNvSpPr txBox="1"/>
          <p:nvPr/>
        </p:nvSpPr>
        <p:spPr>
          <a:xfrm>
            <a:off x="5580077" y="6081389"/>
            <a:ext cx="1980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전자전기컴퓨터공학부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ctr"/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2022440119 </a:t>
            </a: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전형준</a:t>
            </a:r>
          </a:p>
        </p:txBody>
      </p:sp>
      <p:pic>
        <p:nvPicPr>
          <p:cNvPr id="5" name="그림 4" descr="스크린샷, 그래픽, 일렉트릭 블루, 블루이(가) 표시된 사진&#10;&#10;자동 생성된 설명">
            <a:extLst>
              <a:ext uri="{FF2B5EF4-FFF2-40B4-BE49-F238E27FC236}">
                <a16:creationId xmlns:a16="http://schemas.microsoft.com/office/drawing/2014/main" id="{9A9A557C-23B3-CE7C-DE52-B6BDEBB6688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253" y="1457400"/>
            <a:ext cx="1052736" cy="10527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E059CC-CDE7-2D25-12F8-7E774A6C1555}"/>
              </a:ext>
            </a:extLst>
          </p:cNvPr>
          <p:cNvSpPr txBox="1"/>
          <p:nvPr/>
        </p:nvSpPr>
        <p:spPr>
          <a:xfrm>
            <a:off x="8459252" y="2505165"/>
            <a:ext cx="1052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latin typeface="Times New Roman" panose="02020603050405020304" pitchFamily="18" charset="0"/>
                <a:ea typeface="Noto Sans CJK KR Medium" pitchFamily="34" charset="-127"/>
                <a:cs typeface="Times New Roman" panose="02020603050405020304" pitchFamily="18" charset="0"/>
              </a:rPr>
              <a:t>CIDA Lab.</a:t>
            </a:r>
            <a:endParaRPr lang="ko-KR" altLang="en-US" sz="1400" dirty="0">
              <a:latin typeface="Times New Roman" panose="02020603050405020304" pitchFamily="18" charset="0"/>
              <a:ea typeface="Noto Sans CJK KR Medium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199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 err="1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FocusLLM</a:t>
            </a:r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 – Notations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5E86E-E727-6190-C04D-7C7F4FADFBD2}"/>
              </a:ext>
            </a:extLst>
          </p:cNvPr>
          <p:cNvSpPr txBox="1"/>
          <p:nvPr/>
        </p:nvSpPr>
        <p:spPr>
          <a:xfrm>
            <a:off x="456695" y="2007008"/>
            <a:ext cx="8992609" cy="1421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dirty="0" err="1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FocusLLM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 is trained using a natural auto-regressive method. Specifically, we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train the model to predict the next token, which encourages the candidate token to aggregate useful information from each chunk.</a:t>
            </a:r>
            <a:endParaRPr lang="en-US" altLang="ko-KR" sz="2000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E648169-C6A0-4014-0CF1-4A0D80511B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284" y="3477839"/>
            <a:ext cx="6125430" cy="129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535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 err="1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FocusLLM</a:t>
            </a:r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 – Notations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5E86E-E727-6190-C04D-7C7F4FADFBD2}"/>
              </a:ext>
            </a:extLst>
          </p:cNvPr>
          <p:cNvSpPr txBox="1"/>
          <p:nvPr/>
        </p:nvSpPr>
        <p:spPr>
          <a:xfrm>
            <a:off x="456695" y="1700808"/>
            <a:ext cx="8992609" cy="3268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Specifically, based on the different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selection methods for local tokens, we design two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types of loss functions for joint training.</a:t>
            </a:r>
          </a:p>
          <a:p>
            <a:pPr algn="ctr">
              <a:lnSpc>
                <a:spcPct val="150000"/>
              </a:lnSpc>
            </a:pPr>
            <a:endParaRPr lang="en-US" altLang="ko-KR" sz="2000" dirty="0">
              <a:latin typeface="Times New Roman" panose="02020603050405020304" pitchFamily="18" charset="0"/>
              <a:ea typeface="맑은 고딕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b="1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Continuation Loss</a:t>
            </a:r>
            <a:r>
              <a:rPr lang="en-US" altLang="ko-KR" sz="20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: Last L tokens from a long document are selected as local tokens</a:t>
            </a:r>
          </a:p>
          <a:p>
            <a:pPr algn="ctr">
              <a:lnSpc>
                <a:spcPct val="150000"/>
              </a:lnSpc>
            </a:pPr>
            <a:r>
              <a:rPr lang="en-US" altLang="ko-KR" sz="2000" b="1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Repetition loss</a:t>
            </a:r>
            <a:r>
              <a:rPr lang="en-US" altLang="ko-KR" sz="20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: Take the entire long document as memory and then randomly select L 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continuous tokens from it as local tokens</a:t>
            </a:r>
          </a:p>
        </p:txBody>
      </p:sp>
    </p:spTree>
    <p:extLst>
      <p:ext uri="{BB962C8B-B14F-4D97-AF65-F5344CB8AC3E}">
        <p14:creationId xmlns:p14="http://schemas.microsoft.com/office/powerpoint/2010/main" val="799438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Experiments - Long-context Language Modeling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5E86E-E727-6190-C04D-7C7F4FADFBD2}"/>
              </a:ext>
            </a:extLst>
          </p:cNvPr>
          <p:cNvSpPr txBox="1"/>
          <p:nvPr/>
        </p:nvSpPr>
        <p:spPr>
          <a:xfrm>
            <a:off x="456695" y="2487171"/>
            <a:ext cx="8992609" cy="1883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We perform the evaluation on three datasets: 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PG19, Proof-Pile, and </a:t>
            </a:r>
            <a:r>
              <a:rPr lang="en-US" altLang="ko-KR" sz="2000" dirty="0" err="1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CodeParrot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These three datasets encompass 100 long test cases related to 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books, </a:t>
            </a:r>
            <a:r>
              <a:rPr lang="en-US" altLang="ko-KR" sz="2000" dirty="0" err="1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arXiv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 papers, and code repositories, respectively.</a:t>
            </a:r>
          </a:p>
        </p:txBody>
      </p:sp>
    </p:spTree>
    <p:extLst>
      <p:ext uri="{BB962C8B-B14F-4D97-AF65-F5344CB8AC3E}">
        <p14:creationId xmlns:p14="http://schemas.microsoft.com/office/powerpoint/2010/main" val="3825053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Experiments - Long-context Language Modeling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F265CFA-91F6-E107-88FA-6D2FE5191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88" y="1332854"/>
            <a:ext cx="9217024" cy="465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711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Shortcomings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945655-3EF1-CF37-9432-A528E58AEB2B}"/>
              </a:ext>
            </a:extLst>
          </p:cNvPr>
          <p:cNvSpPr txBox="1"/>
          <p:nvPr/>
        </p:nvSpPr>
        <p:spPr>
          <a:xfrm>
            <a:off x="456695" y="2636912"/>
            <a:ext cx="8992609" cy="17007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 dataset used in the experiment is formatted in a way that makes it easy to parse natural language into SAT format..</a:t>
            </a:r>
          </a:p>
          <a:p>
            <a:pPr marL="342900" indent="-342900" algn="ctr">
              <a:lnSpc>
                <a:spcPct val="150000"/>
              </a:lnSpc>
              <a:buAutoNum type="arabicPeriod"/>
            </a:pP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While the approach quickly and accurately derives solutions when a solution exists, it does not address cases where no solution exists.</a:t>
            </a:r>
          </a:p>
        </p:txBody>
      </p:sp>
    </p:spTree>
    <p:extLst>
      <p:ext uri="{BB962C8B-B14F-4D97-AF65-F5344CB8AC3E}">
        <p14:creationId xmlns:p14="http://schemas.microsoft.com/office/powerpoint/2010/main" val="543531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Complexity of Attention Mechanism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15E86E-E727-6190-C04D-7C7F4FADFBD2}"/>
                  </a:ext>
                </a:extLst>
              </p:cNvPr>
              <p:cNvSpPr txBox="1"/>
              <p:nvPr/>
            </p:nvSpPr>
            <p:spPr>
              <a:xfrm>
                <a:off x="456695" y="1196752"/>
                <a:ext cx="8992609" cy="103919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125000"/>
                  </a:lnSpc>
                </a:pPr>
                <a:r>
                  <a:rPr lang="en-US" altLang="ko-KR" sz="2500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Due to the attention mechanism, the computational </a:t>
                </a:r>
              </a:p>
              <a:p>
                <a:pPr algn="ctr">
                  <a:lnSpc>
                    <a:spcPct val="125000"/>
                  </a:lnSpc>
                </a:pPr>
                <a:r>
                  <a:rPr lang="en-US" altLang="ko-KR" sz="2500" dirty="0"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Complexity is </a:t>
                </a:r>
                <a14:m>
                  <m:oMath xmlns:m="http://schemas.openxmlformats.org/officeDocument/2006/math">
                    <m:r>
                      <a:rPr lang="en-US" altLang="ko-KR" sz="25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𝑂</m:t>
                    </m:r>
                    <m:r>
                      <a:rPr lang="en-US" altLang="ko-KR" sz="25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ko-KR" sz="25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25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𝐿</m:t>
                        </m:r>
                      </m:e>
                      <m:sup>
                        <m:r>
                          <a:rPr lang="en-US" altLang="ko-KR" sz="25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ko-KR" sz="25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altLang="ko-KR" sz="2300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15E86E-E727-6190-C04D-7C7F4FADFB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95" y="1196752"/>
                <a:ext cx="8992609" cy="1039195"/>
              </a:xfrm>
              <a:prstGeom prst="rect">
                <a:avLst/>
              </a:prstGeom>
              <a:blipFill>
                <a:blip r:embed="rId3"/>
                <a:stretch>
                  <a:fillRect b="-994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1F93E607-01A8-01B8-BDA2-12F2D4703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94" y="2756123"/>
            <a:ext cx="3629025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ED5A7FC-5423-84D1-3F8E-C75A44F4F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579" y="2564904"/>
            <a:ext cx="4600643" cy="1129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331C562E-58FA-CCB6-5264-A457AE2FC3CF}"/>
              </a:ext>
            </a:extLst>
          </p:cNvPr>
          <p:cNvCxnSpPr>
            <a:cxnSpLocks/>
          </p:cNvCxnSpPr>
          <p:nvPr/>
        </p:nvCxnSpPr>
        <p:spPr>
          <a:xfrm flipV="1">
            <a:off x="3875695" y="3551932"/>
            <a:ext cx="687760" cy="5139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30" name="Picture 6">
            <a:extLst>
              <a:ext uri="{FF2B5EF4-FFF2-40B4-BE49-F238E27FC236}">
                <a16:creationId xmlns:a16="http://schemas.microsoft.com/office/drawing/2014/main" id="{9002079B-FFE2-0965-B680-626C13F2E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331" y="4437112"/>
            <a:ext cx="509587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EBA0AE2A-7E71-A758-FA34-E8A1757FE9AD}"/>
              </a:ext>
            </a:extLst>
          </p:cNvPr>
          <p:cNvCxnSpPr>
            <a:cxnSpLocks/>
            <a:stCxn id="1028" idx="2"/>
            <a:endCxn id="1030" idx="0"/>
          </p:cNvCxnSpPr>
          <p:nvPr/>
        </p:nvCxnSpPr>
        <p:spPr>
          <a:xfrm>
            <a:off x="6983901" y="3694708"/>
            <a:ext cx="7368" cy="7424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8EC8848-A644-D0AA-336B-07F4430C4EC4}"/>
              </a:ext>
            </a:extLst>
          </p:cNvPr>
          <p:cNvSpPr txBox="1"/>
          <p:nvPr/>
        </p:nvSpPr>
        <p:spPr>
          <a:xfrm>
            <a:off x="18470" y="6551973"/>
            <a:ext cx="49556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https://wikidocs.net/31379</a:t>
            </a:r>
            <a:endParaRPr lang="ko-KR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4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 err="1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FocusLLM</a:t>
            </a:r>
            <a:endParaRPr lang="en-US" altLang="ko-KR" sz="2400" b="1" dirty="0">
              <a:solidFill>
                <a:srgbClr val="004094"/>
              </a:solidFill>
              <a:latin typeface="Times New Roman" panose="02020603050405020304" pitchFamily="18" charset="0"/>
              <a:ea typeface="Noto Sans CJK KR Medium"/>
              <a:cs typeface="Times New Roman" panose="02020603050405020304" pitchFamily="18" charset="0"/>
            </a:endParaRP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5E86E-E727-6190-C04D-7C7F4FADFBD2}"/>
              </a:ext>
            </a:extLst>
          </p:cNvPr>
          <p:cNvSpPr txBox="1"/>
          <p:nvPr/>
        </p:nvSpPr>
        <p:spPr>
          <a:xfrm>
            <a:off x="456695" y="1484784"/>
            <a:ext cx="8992609" cy="29806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200" b="1" dirty="0" err="1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FocusLLM</a:t>
            </a:r>
            <a:endParaRPr lang="en-US" altLang="ko-KR" sz="3200" b="1" dirty="0">
              <a:latin typeface="Times New Roman" panose="02020603050405020304" pitchFamily="18" charset="0"/>
              <a:ea typeface="맑은 고딕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altLang="ko-KR" sz="2000" b="1" dirty="0">
              <a:latin typeface="Times New Roman" panose="02020603050405020304" pitchFamily="18" charset="0"/>
              <a:ea typeface="맑은 고딕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4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 Framework designed to extend the context length of</a:t>
            </a:r>
          </a:p>
          <a:p>
            <a:pPr algn="ctr">
              <a:lnSpc>
                <a:spcPct val="150000"/>
              </a:lnSpc>
            </a:pPr>
            <a:r>
              <a:rPr lang="en-US" altLang="ko-KR" sz="24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any decoder-only LLM, enabling the model to focus on relevant information from very long sequences.</a:t>
            </a:r>
            <a:endParaRPr lang="ko-KR" altLang="en-US" sz="2400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606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 err="1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FocusLLM</a:t>
            </a:r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 – Notations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5E86E-E727-6190-C04D-7C7F4FADFBD2}"/>
              </a:ext>
            </a:extLst>
          </p:cNvPr>
          <p:cNvSpPr txBox="1"/>
          <p:nvPr/>
        </p:nvSpPr>
        <p:spPr>
          <a:xfrm>
            <a:off x="450619" y="1196752"/>
            <a:ext cx="8992609" cy="2345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Long sequence with S tokens {x1, ..., </a:t>
            </a:r>
            <a:r>
              <a:rPr lang="en-US" altLang="ko-KR" sz="2000" dirty="0" err="1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xS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}</a:t>
            </a:r>
          </a:p>
          <a:p>
            <a:pPr algn="ctr">
              <a:lnSpc>
                <a:spcPct val="150000"/>
              </a:lnSpc>
            </a:pPr>
            <a:r>
              <a:rPr lang="en-US" altLang="ko-KR" sz="2000" b="1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Memory tokens 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{x1, ..., </a:t>
            </a:r>
            <a:r>
              <a:rPr lang="en-US" altLang="ko-KR" sz="2000" dirty="0" err="1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xm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} and </a:t>
            </a:r>
            <a:r>
              <a:rPr lang="en-US" altLang="ko-KR" sz="2000" b="1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Local tokens 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{xm+1, ..., </a:t>
            </a:r>
            <a:r>
              <a:rPr lang="en-US" altLang="ko-KR" sz="2000" dirty="0" err="1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xS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}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Concurrently, we divide the memory into </a:t>
            </a:r>
            <a:r>
              <a:rPr lang="en-US" altLang="ko-KR" sz="2000" b="1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chunks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, labeled as C1,C2, ...,Ck</a:t>
            </a:r>
          </a:p>
          <a:p>
            <a:pPr algn="ctr">
              <a:lnSpc>
                <a:spcPct val="150000"/>
              </a:lnSpc>
            </a:pPr>
            <a:endParaRPr lang="en-US" altLang="ko-KR" sz="2000" dirty="0">
              <a:latin typeface="Times New Roman" panose="02020603050405020304" pitchFamily="18" charset="0"/>
              <a:ea typeface="맑은 고딕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ko-KR" altLang="en-US" sz="2000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8E067C4-7B1D-A1DD-83A1-AA7BFF4FB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620" y="3033498"/>
            <a:ext cx="8992608" cy="355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36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 err="1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FocusLLM</a:t>
            </a:r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 – Notations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15E86E-E727-6190-C04D-7C7F4FADFBD2}"/>
                  </a:ext>
                </a:extLst>
              </p:cNvPr>
              <p:cNvSpPr txBox="1"/>
              <p:nvPr/>
            </p:nvSpPr>
            <p:spPr>
              <a:xfrm>
                <a:off x="450619" y="1196752"/>
                <a:ext cx="8992609" cy="1421992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pt-BR" altLang="ko-KR" sz="2000" dirty="0">
                    <a:latin typeface="Times New Roman" panose="02020603050405020304" pitchFamily="18" charset="0"/>
                    <a:ea typeface="맑은 고딕"/>
                    <a:cs typeface="Times New Roman" panose="02020603050405020304" pitchFamily="18" charset="0"/>
                  </a:rPr>
                  <a:t>Original decoder model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b="1" i="1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2000" b="1" i="1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  <m:t>𝑭</m:t>
                        </m:r>
                      </m:e>
                      <m:sub>
                        <m:r>
                          <a:rPr lang="en-US" altLang="ko-KR" sz="2000" b="1" i="1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  <m:t>𝒅𝒆𝒄</m:t>
                        </m:r>
                      </m:sub>
                    </m:sSub>
                  </m:oMath>
                </a14:m>
                <a:r>
                  <a:rPr lang="pt-BR" altLang="ko-KR" sz="2000" b="1" dirty="0">
                    <a:latin typeface="Times New Roman" panose="02020603050405020304" pitchFamily="18" charset="0"/>
                    <a:ea typeface="맑은 고딕"/>
                    <a:cs typeface="Times New Roman" panose="02020603050405020304" pitchFamily="18" charset="0"/>
                  </a:rPr>
                  <a:t>, </a:t>
                </a:r>
                <a:r>
                  <a:rPr lang="en-US" altLang="ko-KR" sz="2000" dirty="0">
                    <a:latin typeface="Times New Roman" panose="02020603050405020304" pitchFamily="18" charset="0"/>
                    <a:ea typeface="맑은 고딕"/>
                    <a:cs typeface="Times New Roman" panose="02020603050405020304" pitchFamily="18" charset="0"/>
                  </a:rPr>
                  <a:t>and its hidden dimension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b="1" i="1" smtClean="0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2000" b="1" i="1" smtClean="0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  <m:t>𝒅</m:t>
                        </m:r>
                      </m:e>
                      <m:sub>
                        <m:r>
                          <a:rPr lang="en-US" altLang="ko-KR" sz="2000" b="1" i="1" smtClean="0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  <m:t>𝒅𝒆𝒄</m:t>
                        </m:r>
                      </m:sub>
                    </m:sSub>
                  </m:oMath>
                </a14:m>
                <a:endParaRPr lang="en-US" altLang="ko-KR" sz="2000" b="1" dirty="0">
                  <a:latin typeface="Times New Roman" panose="02020603050405020304" pitchFamily="18" charset="0"/>
                  <a:ea typeface="맑은 고딕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2000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To generate candidate tokens, we introduce a small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2000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set of new parameters resulting in the modified model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b="1" i="1" smtClean="0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2000" b="1" i="1" smtClean="0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  <m:t>𝑭</m:t>
                        </m:r>
                        <m:r>
                          <a:rPr lang="en-US" altLang="ko-KR" sz="2000" b="1" i="1" smtClean="0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  <m:t>′</m:t>
                        </m:r>
                      </m:e>
                      <m:sub>
                        <m:r>
                          <a:rPr lang="en-US" altLang="ko-KR" sz="2000" b="1" i="1" smtClean="0">
                            <a:latin typeface="Cambria Math" panose="02040503050406030204" pitchFamily="18" charset="0"/>
                            <a:ea typeface="맑은 고딕"/>
                            <a:cs typeface="Times New Roman" panose="02020603050405020304" pitchFamily="18" charset="0"/>
                          </a:rPr>
                          <m:t>𝒅𝒆𝒄</m:t>
                        </m:r>
                      </m:sub>
                    </m:sSub>
                  </m:oMath>
                </a14:m>
                <a:endParaRPr lang="en-US" altLang="ko-KR" sz="2000" dirty="0">
                  <a:latin typeface="Times New Roman" panose="02020603050405020304" pitchFamily="18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15E86E-E727-6190-C04D-7C7F4FADFB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19" y="1196752"/>
                <a:ext cx="8992609" cy="1421992"/>
              </a:xfrm>
              <a:prstGeom prst="rect">
                <a:avLst/>
              </a:prstGeom>
              <a:blipFill>
                <a:blip r:embed="rId3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그림 3">
            <a:extLst>
              <a:ext uri="{FF2B5EF4-FFF2-40B4-BE49-F238E27FC236}">
                <a16:creationId xmlns:a16="http://schemas.microsoft.com/office/drawing/2014/main" id="{58E067C4-7B1D-A1DD-83A1-AA7BFF4FB1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359" y="3049173"/>
            <a:ext cx="8797128" cy="347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019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 err="1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FocusLLM</a:t>
            </a:r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 – Notations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5E86E-E727-6190-C04D-7C7F4FADFBD2}"/>
              </a:ext>
            </a:extLst>
          </p:cNvPr>
          <p:cNvSpPr txBox="1"/>
          <p:nvPr/>
        </p:nvSpPr>
        <p:spPr>
          <a:xfrm>
            <a:off x="450619" y="1196752"/>
            <a:ext cx="8992609" cy="2529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altLang="ko-KR" sz="2400" b="1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Local Context Injection</a:t>
            </a:r>
          </a:p>
          <a:p>
            <a:pPr algn="ctr">
              <a:lnSpc>
                <a:spcPct val="150000"/>
              </a:lnSpc>
            </a:pPr>
            <a:endParaRPr lang="pt-BR" altLang="ko-KR" sz="2400" b="1" dirty="0">
              <a:latin typeface="Times New Roman" panose="02020603050405020304" pitchFamily="18" charset="0"/>
              <a:ea typeface="맑은 고딕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We append a small fragment of local tokens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Behind each chunk and perform </a:t>
            </a:r>
            <a:r>
              <a:rPr lang="en-US" altLang="ko-KR" sz="2000" b="1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parallel decoding.</a:t>
            </a:r>
          </a:p>
          <a:p>
            <a:pPr algn="ctr">
              <a:lnSpc>
                <a:spcPct val="150000"/>
              </a:lnSpc>
            </a:pPr>
            <a:endParaRPr lang="pt-BR" altLang="ko-KR" sz="2000" b="1" dirty="0">
              <a:latin typeface="Times New Roman" panose="02020603050405020304" pitchFamily="18" charset="0"/>
              <a:ea typeface="맑은 고딕"/>
              <a:cs typeface="Times New Roman" panose="02020603050405020304" pitchFamily="18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8E067C4-7B1D-A1DD-83A1-AA7BFF4FB1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4455"/>
          <a:stretch/>
        </p:blipFill>
        <p:spPr>
          <a:xfrm>
            <a:off x="548353" y="4423575"/>
            <a:ext cx="8797129" cy="1236291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1257AC9D-0FCD-6E7C-0612-B46FD2F92B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5151" y="3399422"/>
            <a:ext cx="6163535" cy="571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565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 err="1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FocusLLM</a:t>
            </a:r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 – Notations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5E86E-E727-6190-C04D-7C7F4FADFBD2}"/>
              </a:ext>
            </a:extLst>
          </p:cNvPr>
          <p:cNvSpPr txBox="1"/>
          <p:nvPr/>
        </p:nvSpPr>
        <p:spPr>
          <a:xfrm>
            <a:off x="450619" y="1196752"/>
            <a:ext cx="8992609" cy="1883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The </a:t>
            </a:r>
            <a:r>
              <a:rPr lang="en-US" altLang="ko-KR" sz="2000" b="1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candidate token 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is the trainable hidden states 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corresponding to the last local token </a:t>
            </a:r>
            <a:r>
              <a:rPr lang="en-US" altLang="ko-KR" sz="2000" dirty="0" err="1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xS</a:t>
            </a: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 in each chunk.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Whether this chunk contains information relevant to the local context.</a:t>
            </a:r>
          </a:p>
          <a:p>
            <a:pPr algn="ctr">
              <a:lnSpc>
                <a:spcPct val="150000"/>
              </a:lnSpc>
            </a:pPr>
            <a:endParaRPr lang="en-US" altLang="ko-KR" sz="2000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8E067C4-7B1D-A1DD-83A1-AA7BFF4FB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359" y="2924944"/>
            <a:ext cx="8797128" cy="347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158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 err="1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FocusLLM</a:t>
            </a:r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 – Notations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15E86E-E727-6190-C04D-7C7F4FADFBD2}"/>
                  </a:ext>
                </a:extLst>
              </p:cNvPr>
              <p:cNvSpPr txBox="1"/>
              <p:nvPr/>
            </p:nvSpPr>
            <p:spPr>
              <a:xfrm>
                <a:off x="450619" y="1196752"/>
                <a:ext cx="8992609" cy="3730317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altLang="ko-KR" sz="2000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We only add a new set of trainable parameters to the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2000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Linear projection matrices of each layer.</a:t>
                </a:r>
              </a:p>
              <a:p>
                <a:pPr algn="ctr">
                  <a:lnSpc>
                    <a:spcPct val="150000"/>
                  </a:lnSpc>
                </a:pPr>
                <a:endParaRPr lang="en-US" altLang="ko-KR" sz="2000" dirty="0">
                  <a:latin typeface="Times New Roman" panose="02020603050405020304" pitchFamily="18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altLang="ko-KR" sz="2000" dirty="0">
                  <a:latin typeface="Times New Roman" panose="02020603050405020304" pitchFamily="18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altLang="ko-KR" sz="2000" dirty="0">
                  <a:latin typeface="Times New Roman" panose="02020603050405020304" pitchFamily="18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2000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i="1" dirty="0" smtClean="0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2000" b="0" i="1" dirty="0" smtClean="0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ko-KR" sz="2000" b="0" i="1" dirty="0" smtClean="0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ko-KR" sz="2000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consists of key-value hidden states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altLang="ko-KR" sz="2000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ko-K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altLang="ko-KR" sz="2000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of the last token in each layer.</a:t>
                </a:r>
              </a:p>
              <a:p>
                <a:pPr algn="ctr">
                  <a:lnSpc>
                    <a:spcPct val="150000"/>
                  </a:lnSpc>
                </a:pPr>
                <a:endParaRPr lang="en-US" altLang="ko-KR" sz="2000" dirty="0">
                  <a:latin typeface="Times New Roman" panose="02020603050405020304" pitchFamily="18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altLang="ko-KR" sz="2000" dirty="0">
                  <a:latin typeface="Times New Roman" panose="02020603050405020304" pitchFamily="18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15E86E-E727-6190-C04D-7C7F4FADFB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19" y="1196752"/>
                <a:ext cx="8992609" cy="37303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그림 5">
            <a:extLst>
              <a:ext uri="{FF2B5EF4-FFF2-40B4-BE49-F238E27FC236}">
                <a16:creationId xmlns:a16="http://schemas.microsoft.com/office/drawing/2014/main" id="{45814004-1DEB-097D-35E0-E2EA9D027A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759" y="2300803"/>
            <a:ext cx="2604444" cy="488834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BF04C72D-B000-E69A-4BFA-BCEDB456D3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1884" y="2855704"/>
            <a:ext cx="1728194" cy="573296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7BA94D0F-49FA-B42A-F8D7-EBA33E93D5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90689" y="4292318"/>
            <a:ext cx="4910584" cy="173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742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366794" y="330753"/>
            <a:ext cx="867543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2400" b="1" dirty="0" err="1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FocusLLM</a:t>
            </a:r>
            <a:r>
              <a:rPr lang="en-US" altLang="ko-KR" sz="2400" b="1" dirty="0">
                <a:solidFill>
                  <a:srgbClr val="004094"/>
                </a:solidFill>
                <a:latin typeface="Times New Roman" panose="02020603050405020304" pitchFamily="18" charset="0"/>
                <a:ea typeface="Noto Sans CJK KR Medium"/>
                <a:cs typeface="Times New Roman" panose="02020603050405020304" pitchFamily="18" charset="0"/>
              </a:rPr>
              <a:t> – Notations</a:t>
            </a:r>
          </a:p>
        </p:txBody>
      </p:sp>
      <p:sp>
        <p:nvSpPr>
          <p:cNvPr id="2" name="자유형 1"/>
          <p:cNvSpPr/>
          <p:nvPr/>
        </p:nvSpPr>
        <p:spPr>
          <a:xfrm>
            <a:off x="0" y="0"/>
            <a:ext cx="162732" cy="1332854"/>
          </a:xfrm>
          <a:custGeom>
            <a:avLst/>
            <a:gdLst>
              <a:gd name="connsiteX0" fmla="*/ 162732 w 162732"/>
              <a:gd name="connsiteY0" fmla="*/ 0 h 1332854"/>
              <a:gd name="connsiteX1" fmla="*/ 0 w 162732"/>
              <a:gd name="connsiteY1" fmla="*/ 0 h 1332854"/>
              <a:gd name="connsiteX2" fmla="*/ 0 w 162732"/>
              <a:gd name="connsiteY2" fmla="*/ 1332854 h 1332854"/>
              <a:gd name="connsiteX3" fmla="*/ 162732 w 162732"/>
              <a:gd name="connsiteY3" fmla="*/ 1301858 h 1332854"/>
              <a:gd name="connsiteX4" fmla="*/ 162732 w 162732"/>
              <a:gd name="connsiteY4" fmla="*/ 0 h 1332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732" h="1332854">
                <a:moveTo>
                  <a:pt x="162732" y="0"/>
                </a:moveTo>
                <a:lnTo>
                  <a:pt x="0" y="0"/>
                </a:lnTo>
                <a:lnTo>
                  <a:pt x="0" y="1332854"/>
                </a:lnTo>
                <a:lnTo>
                  <a:pt x="162732" y="1301858"/>
                </a:lnTo>
                <a:lnTo>
                  <a:pt x="162732" y="0"/>
                </a:lnTo>
                <a:close/>
              </a:path>
            </a:pathLst>
          </a:custGeom>
          <a:solidFill>
            <a:srgbClr val="004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15E86E-E727-6190-C04D-7C7F4FADFBD2}"/>
              </a:ext>
            </a:extLst>
          </p:cNvPr>
          <p:cNvSpPr txBox="1"/>
          <p:nvPr/>
        </p:nvSpPr>
        <p:spPr>
          <a:xfrm>
            <a:off x="450619" y="1196752"/>
            <a:ext cx="8992609" cy="960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Finally, the generated candidate tokens are concatenated</a:t>
            </a:r>
          </a:p>
          <a:p>
            <a:pPr algn="ctr">
              <a:lnSpc>
                <a:spcPct val="150000"/>
              </a:lnSpc>
            </a:pPr>
            <a:r>
              <a:rPr lang="en-US" altLang="ko-KR" sz="2000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with the local tokens and are subsequently processed by a frozen decoder.</a:t>
            </a:r>
            <a:endParaRPr lang="en-US" altLang="ko-KR" sz="2000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8E067C4-7B1D-A1DD-83A1-AA7BFF4FB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359" y="2561414"/>
            <a:ext cx="8797128" cy="347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591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4980</TotalTime>
  <Words>1293</Words>
  <Application>Microsoft Office PowerPoint</Application>
  <PresentationFormat>A4 용지(210x297mm)</PresentationFormat>
  <Paragraphs>121</Paragraphs>
  <Slides>14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9" baseType="lpstr">
      <vt:lpstr>Cambria Math</vt:lpstr>
      <vt:lpstr>Arial</vt:lpstr>
      <vt:lpstr>맑은 고딕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전형준</cp:lastModifiedBy>
  <cp:revision>173</cp:revision>
  <dcterms:created xsi:type="dcterms:W3CDTF">2018-09-05T05:11:29Z</dcterms:created>
  <dcterms:modified xsi:type="dcterms:W3CDTF">2024-08-29T03:57:03Z</dcterms:modified>
</cp:coreProperties>
</file>