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417" r:id="rId4"/>
    <p:sldId id="431" r:id="rId5"/>
    <p:sldId id="432" r:id="rId6"/>
    <p:sldId id="433" r:id="rId7"/>
    <p:sldId id="434" r:id="rId8"/>
    <p:sldId id="436" r:id="rId9"/>
    <p:sldId id="435" r:id="rId10"/>
    <p:sldId id="437" r:id="rId11"/>
    <p:sldId id="438" r:id="rId12"/>
    <p:sldId id="439" r:id="rId13"/>
    <p:sldId id="440" r:id="rId14"/>
    <p:sldId id="441" r:id="rId15"/>
    <p:sldId id="425" r:id="rId16"/>
    <p:sldId id="442" r:id="rId17"/>
    <p:sldId id="443" r:id="rId18"/>
    <p:sldId id="444" r:id="rId19"/>
    <p:sldId id="445" r:id="rId20"/>
    <p:sldId id="446" r:id="rId21"/>
  </p:sldIdLst>
  <p:sldSz cx="9906000" cy="6858000" type="A4"/>
  <p:notesSz cx="6858000" cy="9144000"/>
  <p:embeddedFontLst>
    <p:embeddedFont>
      <p:font typeface="Pretendard Light" panose="02000403000000020004" pitchFamily="50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4"/>
    <a:srgbClr val="ECEAE6"/>
    <a:srgbClr val="0A4D9B"/>
    <a:srgbClr val="CA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2509" autoAdjust="0"/>
  </p:normalViewPr>
  <p:slideViewPr>
    <p:cSldViewPr>
      <p:cViewPr varScale="1">
        <p:scale>
          <a:sx n="81" d="100"/>
          <a:sy n="81" d="100"/>
        </p:scale>
        <p:origin x="232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0641-5008-417E-946A-607BE829810E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4EAC4-6882-4D5C-AC2C-2EF4643A2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7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28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B549-A1D9-D2EA-D893-0D5280346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2DB2FA6-D00E-C195-DC29-9FC60674F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6AC4F8-33B1-BDE1-9958-B6101670C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두 단계의 훈련 과정을 거치는데</a:t>
            </a:r>
            <a:r>
              <a:rPr lang="en-US" altLang="ko-KR" dirty="0"/>
              <a:t>, </a:t>
            </a:r>
            <a:r>
              <a:rPr lang="ko-KR" altLang="en-US" dirty="0"/>
              <a:t>첫번째 단계에서는 컴파일은 가능하지만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실제 실행은 불가능한 코드를 사용하여 기본적인 어셈블리에 대한 학습을 진행합니다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이후에 실제 컴파일과 실행 모두 가능한</a:t>
            </a:r>
            <a:r>
              <a:rPr lang="en-US" altLang="ko-KR" dirty="0"/>
              <a:t>, </a:t>
            </a:r>
            <a:r>
              <a:rPr lang="ko-KR" altLang="en-US" dirty="0"/>
              <a:t>즉 링크까지 진행된 데이터에 대해 학습을 진행하여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실제 코드에 대해서 </a:t>
            </a:r>
            <a:r>
              <a:rPr lang="ko-KR" altLang="en-US" dirty="0" err="1"/>
              <a:t>디컴파일이</a:t>
            </a:r>
            <a:r>
              <a:rPr lang="ko-KR" altLang="en-US" dirty="0"/>
              <a:t> 가능하도록 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9910B0-D1D2-C728-1F3B-FBED0F95E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0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062FB-3A08-C147-BA2B-6429B0E59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331A0A-7D00-12F8-725F-4756F3592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3C0E83B-EF30-9C1D-CEA9-1F7FA08C2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예시를 통해서 두 코드의 차이를 확인할 수 있는데</a:t>
            </a:r>
            <a:r>
              <a:rPr lang="en-US" altLang="ko-KR" dirty="0"/>
              <a:t>, </a:t>
            </a:r>
            <a:r>
              <a:rPr lang="ko-KR" altLang="en-US" dirty="0"/>
              <a:t>컴파일만 가능한 코드와 실행까지 가능한 코드는 거의 동일하지만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함수 호출 과정에서 상대 주소를 사용하는지</a:t>
            </a:r>
            <a:r>
              <a:rPr lang="en-US" altLang="ko-KR" dirty="0"/>
              <a:t>, </a:t>
            </a:r>
            <a:r>
              <a:rPr lang="ko-KR" altLang="en-US" dirty="0"/>
              <a:t>혹은 실제 메모리의 주소를 사용하는지에 차이점이 있다는 것을 확인할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논문에서 두가지 데이터를 사용하여 학습을 진행한 이유는 두 데이터의 차이가 거의 없지만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실행이 불가능한 데이터는 수집하기 쉽기 때문이라고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98D753-CBF5-C602-FD7A-E59EC773E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76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F3F0-90FD-A6EA-8139-9A9BF656B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62FC5F-1403-6CA5-604F-E849F5034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1BE0A9-6813-BCFF-A173-2414F8E8D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</a:t>
            </a:r>
            <a:r>
              <a:rPr lang="en-US" altLang="ko-KR" dirty="0"/>
              <a:t>Refine </a:t>
            </a:r>
            <a:r>
              <a:rPr lang="ko-KR" altLang="en-US" dirty="0"/>
              <a:t>모델에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이전 </a:t>
            </a:r>
            <a:r>
              <a:rPr lang="en-US" altLang="ko-KR" dirty="0"/>
              <a:t>End2End </a:t>
            </a:r>
            <a:r>
              <a:rPr lang="ko-KR" altLang="en-US" dirty="0"/>
              <a:t>모델과 다른 점은 </a:t>
            </a:r>
            <a:r>
              <a:rPr lang="en-US" altLang="ko-KR" dirty="0"/>
              <a:t>binary code</a:t>
            </a:r>
            <a:r>
              <a:rPr lang="ko-KR" altLang="en-US" dirty="0"/>
              <a:t>를 어셈블리로 변환하여 사용하는 것이 아니라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r>
              <a:rPr lang="ko-KR" altLang="en-US" dirty="0"/>
              <a:t>기존의 </a:t>
            </a:r>
            <a:r>
              <a:rPr lang="en-US" altLang="ko-KR" dirty="0" err="1"/>
              <a:t>Ghidra</a:t>
            </a:r>
            <a:r>
              <a:rPr lang="en-US" altLang="ko-KR" dirty="0"/>
              <a:t> </a:t>
            </a:r>
            <a:r>
              <a:rPr lang="ko-KR" altLang="en-US" dirty="0"/>
              <a:t>방법론을 통해서 나온 의사 코드에 대한 결과물을 </a:t>
            </a:r>
            <a:r>
              <a:rPr lang="en-US" altLang="ko-KR" dirty="0"/>
              <a:t>LLM</a:t>
            </a:r>
            <a:r>
              <a:rPr lang="ko-KR" altLang="en-US" dirty="0"/>
              <a:t>의 입력으로 주어준다는 것이 차이점입니다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Ghidra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가독성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좋지 않은 코드나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문법 오류를 포함할 수 있는 고수준 의사 코드를 출력하지만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그럼에도 내재적인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logic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잘 포함한다는 장점이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있기 때문에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의사코드를 정제하는 것은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이해하기 어려운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ASM </a:t>
            </a:r>
            <a:r>
              <a:rPr lang="ko-KR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코드와 관련된 여러 문제들을 완화하는 효과가 있다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주장합니다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10E538-1103-D6B5-C875-25F113A27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29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B266A-E7D7-8EC4-251C-F1E07CB02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2E4598-10B0-5FAA-B2D8-9BE0C71BE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62102B-217A-9DA1-3FBA-F0B8872FA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en-US" altLang="ko-KR" dirty="0" err="1"/>
              <a:t>Exebench</a:t>
            </a:r>
            <a:r>
              <a:rPr lang="ko-KR" altLang="en-US" dirty="0"/>
              <a:t>는 외부 함수나 입출력 </a:t>
            </a:r>
            <a:r>
              <a:rPr lang="ko-KR" altLang="en-US" dirty="0" err="1"/>
              <a:t>랩퍼를</a:t>
            </a:r>
            <a:r>
              <a:rPr lang="ko-KR" altLang="en-US" dirty="0"/>
              <a:t> 빈번하게 호출하는 데이터가 많고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전통적인 방법을 사용하는 경우 </a:t>
            </a:r>
            <a:r>
              <a:rPr lang="ko-KR" altLang="en-US" dirty="0" err="1"/>
              <a:t>연산량이</a:t>
            </a:r>
            <a:r>
              <a:rPr lang="ko-KR" altLang="en-US" dirty="0"/>
              <a:t> 굉장히 많이 필요하기 때문에</a:t>
            </a:r>
            <a:r>
              <a:rPr lang="en-US" altLang="ko-KR" dirty="0"/>
              <a:t>, </a:t>
            </a:r>
            <a:r>
              <a:rPr lang="ko-KR" altLang="en-US" dirty="0"/>
              <a:t>이를 효율적으로 처리하기 위해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이전에 언급했던 컴파일은 가능하나 실행이 불가능한 데이터만을 사용하여 학습을 진행했습니다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추가적으로 </a:t>
            </a:r>
            <a:r>
              <a:rPr lang="en-US" altLang="ko-KR" dirty="0"/>
              <a:t>End2End</a:t>
            </a:r>
            <a:r>
              <a:rPr lang="ko-KR" altLang="en-US" dirty="0"/>
              <a:t>에서 데이터를 증강하는 방식이나 필터링을 거치는 방식은 동일하게 수행했습니다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C0745D-8246-DFF0-4DA1-875A48310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85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08CE-D833-9C89-412D-8FA49ABEE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D290B3D-9FFA-095E-D180-DE5EFB8C5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94C5E9-1E16-0853-127D-9C65A048F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위 논문에서는 두가지 모델에 대해 각각 따로 모델 학습과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실험을 진행했습니다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End2End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Refine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모델 모두 학습 데이터로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ExeBench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데이터셋을 사용하여 학습을 진행했는데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Refine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모델의 경우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연산량의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한계로 인해서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Compilable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데이터들 중에 일부만을 사용하여 학습을 진행했습니다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또한 평가 벤치마크에서 사용한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HumanEval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-Decompile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데이터의 경우 기존의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python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언어로 작성된 데이터를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언어로 변환하여 사용한 것입니다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또한 실험에 사용된 모델은 오픈소스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DeepseekCoder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시작 모델로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fine tuning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거쳐 사용되었습니다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8DECE3-3853-613B-CA70-8DB426909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89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C11ED-1BE0-A9C1-DB58-CB3B169D3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AE42987-CEDA-010E-9341-F3E1136FA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3B353E-0C1B-E2AB-7D8A-2DEBFC598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실제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결과는 다음과 같습니다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위의 두 모델은 비교를 위해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ASM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코드를 입력으로 주었을 때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Test Case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전부 통과하는 코드를 얼마나 잘 만드는 지를 평가한 것입니다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아래는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Fine tuning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통해서 학습한 모델들의 성능을 측정한 것인데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33B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경우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실험 과정에서 학습 속도가 너무 느려서 상대적으로 학습이 조금 진행된 상태이기 때문에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6.7B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보다 더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낮은 성능을 보인다고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27B585-2C37-40AD-4153-1BEA60F5F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78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179A-0017-3BE3-2862-A256FAE9E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60A125-3DE9-4004-9463-E6F69F539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407488-E9B4-CA50-5A76-DDAB04A3B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추가적으로 컴파일은 가능하나 실행이 불가능한 것과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컴파일과 실행이 모두 가능한 두 데이터셋에 대해서 따로 학습을 진행한 것과 비교한다면 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두가지 모두를 사용하여 학습을 진행한 성능보다 낮은 성능을 보이는 것을 확인할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추가적으로 더 어려운 데이터에 대해서 학습한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Execuatable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데이터가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Compilable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데이터보다 더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낮은 성능을 보인다는 것을 확인할 수 있는데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이는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HumanEval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-Decompile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데이터 자체가 외부 함수 호출이 거의 없는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단순한 데이터이기 때문에 컴파일만 가능한 데이터셋에 가깝기 때문에 나타나는 성능이라고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A13AD6-9D88-2A31-4548-B3A4DB5D5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52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B787-B408-74F1-DC63-B7FC4A9A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084C35-A8F5-E1B7-75FD-3FAB52040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2E0EB5-3E9C-36D5-52C3-FFA2C2D4E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Refine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모델에 대한 성능은 위와 같습니다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Base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는 기존의 툴로 생성한 코드가 실제로 실행 가능한지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Test Case/Assertion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전부 통과하는 비율이 얼마나 되는지를 평가한 것이고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+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로 표시된 것들은 각각의 모델을 사용하여 의사 코드를 실제 코드로 고친 결과를 의미합니다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위 데이터를 통해서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Refine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모델이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End2End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방식보다 더 좋은 성능을 보이는 것을 확인할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추가로 오른쪽의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Edit Similarity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는 원본 코드와의 유사도를 나타내는 수치입니다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이는 가독성을 나타내는 수치이지만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저 수치가 코드가 수치적으로 해석하기는 힘들고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클수록 원본 코드와 유사하기 때문에 가독성이 높다는 정도로만 이해할 수 있다고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3DD8EA-705C-FD4F-1A94-3B81A418A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34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D8020-2917-60E3-C892-1D0138582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69B73E-D18C-09C0-07BB-4D856C0BB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9C2171-A7F0-D108-BCE6-B5722BE14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앞에서 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Edit Sim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 절대적 수치로는 해석할 것이 많지 않기 때문에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저자들은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GPT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에게 원본 코드와 비교해 새롭게 생성된 코드가 얼마나 읽기 쉬운지를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1~5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까지 평가하라고 한 데이터를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추가적으로 첨부했습니다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Code Sim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 경향성이 유사한 것을 확인할 수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AA121C-ED88-2D17-C3EC-635F9EB807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162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77EA9-AF58-D4E1-D02C-C343991BF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205456-0DDC-A938-EE73-7DC400D49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F0A626-4BB8-54A0-8C1D-547F7BB88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추가적으로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저자들은 본인들의 모델이 실제로 남용될 수 있는 여지가 없다는 것을 보여주기 위해서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Control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Flow Flattening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Bogus CF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와 같은 난독화 기술을 적용했을 때의 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Decompiling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성능을 첨부했습니다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이를 진행하지 않은 결과 대비 큰 폭으로 성능이 하락한 것을 확인할 수 있기에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저자들은 남용될 여지가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적다라고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평가합니다</a:t>
            </a:r>
            <a:r>
              <a:rPr lang="en-US" altLang="ko-KR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C6F6E5-FF4E-1341-1D27-6121962D4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0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DAD75-3B6C-A6DC-A2B2-E9DDBF629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9E0631C-993C-2748-6D37-801525894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F7B637-4AC0-28CC-CE49-5DEA23000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Decompiling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은 프로그램의 이진 코드를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High level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프로그램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source code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로 변환하는 과정을 의미합니다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Decompiling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개념은 인공지능을 사용하기 이전부터 존재하는 개념이었고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이를 위한 전용 툴인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Ghidra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가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존재하지만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이는 읽거나 실행하기 어려운 코드를 결과값으로 출력한다는 단점이 있습니다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A381E2-E66E-D91A-CB23-B3CA19BA2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51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10587-9F38-80EE-6E00-0FCAAE1DF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633E3E-6030-8E04-47DD-901EC745F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7A9AC46-C06E-8204-A18B-C9175323B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 연구에서 활용하는 </a:t>
            </a:r>
            <a:r>
              <a:rPr lang="en-US" altLang="ko-KR" dirty="0" err="1"/>
              <a:t>Ghidra</a:t>
            </a:r>
            <a:r>
              <a:rPr lang="ko-KR" altLang="en-US" dirty="0"/>
              <a:t>는 </a:t>
            </a:r>
            <a:r>
              <a:rPr lang="ko-KR" altLang="en-US" dirty="0" err="1"/>
              <a:t>컴파일된</a:t>
            </a:r>
            <a:r>
              <a:rPr lang="ko-KR" altLang="en-US" dirty="0"/>
              <a:t> </a:t>
            </a:r>
            <a:r>
              <a:rPr lang="ko-KR" altLang="en-US" b="1" dirty="0"/>
              <a:t>바이너리 코드</a:t>
            </a:r>
            <a:r>
              <a:rPr lang="ko-KR" altLang="en-US" dirty="0"/>
              <a:t>를 분석하여 </a:t>
            </a:r>
            <a:r>
              <a:rPr lang="en-US" altLang="ko-KR" dirty="0"/>
              <a:t>C</a:t>
            </a:r>
            <a:r>
              <a:rPr lang="ko-KR" altLang="en-US" dirty="0"/>
              <a:t>언어 형태의 </a:t>
            </a:r>
            <a:r>
              <a:rPr lang="ko-KR" altLang="en-US" b="1" dirty="0"/>
              <a:t>의사 코드</a:t>
            </a:r>
            <a:r>
              <a:rPr lang="en-US" altLang="ko-KR" b="1" dirty="0"/>
              <a:t>(Pseudo-code)</a:t>
            </a:r>
            <a:r>
              <a:rPr lang="ko-KR" altLang="en-US" b="1" dirty="0"/>
              <a:t>를 생성</a:t>
            </a:r>
            <a:r>
              <a:rPr lang="ko-KR" altLang="en-US" dirty="0"/>
              <a:t>하는 </a:t>
            </a:r>
            <a:r>
              <a:rPr lang="ko-KR" altLang="en-US" dirty="0" err="1"/>
              <a:t>디컴파일러입니다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하지만 컴파일 과정에서 원본 소스 코드의 정보 일부가 소실되므로</a:t>
            </a:r>
            <a:r>
              <a:rPr lang="en-US" altLang="ko-KR" dirty="0"/>
              <a:t>, </a:t>
            </a:r>
            <a:r>
              <a:rPr lang="ko-KR" altLang="en-US" dirty="0"/>
              <a:t>완벽한 소스 코드를 복원하는 것은 어렵습니다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 결과</a:t>
            </a:r>
            <a:r>
              <a:rPr lang="en-US" altLang="ko-KR" dirty="0"/>
              <a:t>, </a:t>
            </a:r>
            <a:r>
              <a:rPr lang="ko-KR" altLang="en-US" dirty="0"/>
              <a:t>화면에서 보시는 것처럼 </a:t>
            </a:r>
            <a:r>
              <a:rPr lang="ko-KR" altLang="en-US" b="1" dirty="0"/>
              <a:t>문법적으로 불완전한 코드</a:t>
            </a:r>
            <a:r>
              <a:rPr lang="ko-KR" altLang="en-US" dirty="0"/>
              <a:t>가 생성됩니다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예를 들어</a:t>
            </a:r>
            <a:r>
              <a:rPr lang="en-US" altLang="ko-KR" dirty="0"/>
              <a:t>, Undefined</a:t>
            </a:r>
            <a:r>
              <a:rPr lang="ko-KR" altLang="en-US" dirty="0"/>
              <a:t>와 같은 미정의 자료형을 사용하거나</a:t>
            </a:r>
            <a:r>
              <a:rPr lang="en-US" altLang="ko-KR" dirty="0"/>
              <a:t>, </a:t>
            </a:r>
            <a:r>
              <a:rPr lang="ko-KR" altLang="en-US" dirty="0"/>
              <a:t>단순한 중첩 </a:t>
            </a:r>
            <a:r>
              <a:rPr lang="en-US" altLang="ko-KR" dirty="0"/>
              <a:t>for</a:t>
            </a:r>
            <a:r>
              <a:rPr lang="ko-KR" altLang="en-US" dirty="0"/>
              <a:t>문이 복잡한 </a:t>
            </a:r>
            <a:r>
              <a:rPr lang="en-US" altLang="ko-KR" dirty="0"/>
              <a:t>do-while</a:t>
            </a:r>
            <a:r>
              <a:rPr lang="ko-KR" altLang="en-US" dirty="0"/>
              <a:t>와 </a:t>
            </a:r>
            <a:r>
              <a:rPr lang="en-US" altLang="ko-KR" dirty="0"/>
              <a:t>while </a:t>
            </a:r>
            <a:r>
              <a:rPr lang="ko-KR" altLang="en-US" dirty="0"/>
              <a:t>문의 중첩으로 표현되기도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이처럼 기존 </a:t>
            </a:r>
            <a:r>
              <a:rPr lang="ko-KR" altLang="en-US" dirty="0" err="1"/>
              <a:t>디컴파일러가</a:t>
            </a:r>
            <a:r>
              <a:rPr lang="ko-KR" altLang="en-US" dirty="0"/>
              <a:t> 생성한 코드는 </a:t>
            </a:r>
            <a:r>
              <a:rPr lang="ko-KR" altLang="en-US" b="1" dirty="0"/>
              <a:t>가독성이 떨어지고 바로 실행이 불가능하다는 한계</a:t>
            </a:r>
            <a:r>
              <a:rPr lang="ko-KR" altLang="en-US" dirty="0"/>
              <a:t>가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F4AE8F-AFF1-FF44-3DFC-8E60F7A7F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70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BFD30-1903-6C59-6693-FE3C0939E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31DEAF-0F8F-EEA6-04E7-47AF73049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56A9DC-40EF-6A12-1976-1034F186C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기존에 </a:t>
            </a:r>
            <a:r>
              <a:rPr lang="en-US" altLang="ko-KR" dirty="0"/>
              <a:t>LLM</a:t>
            </a:r>
            <a:r>
              <a:rPr lang="ko-KR" altLang="en-US" dirty="0"/>
              <a:t>을 </a:t>
            </a:r>
            <a:r>
              <a:rPr lang="ko-KR" altLang="en-US" dirty="0" err="1"/>
              <a:t>디컴파일에</a:t>
            </a:r>
            <a:r>
              <a:rPr lang="ko-KR" altLang="en-US" dirty="0"/>
              <a:t> 활용하려는 시도는 주로 두 가지 방향으로 이루어졌습니다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번째는</a:t>
            </a:r>
            <a:r>
              <a:rPr lang="ko-KR" altLang="en-US" dirty="0"/>
              <a:t> </a:t>
            </a:r>
            <a:r>
              <a:rPr lang="en-US" altLang="ko-KR" b="1" dirty="0"/>
              <a:t>'</a:t>
            </a:r>
            <a:r>
              <a:rPr lang="ko-KR" altLang="en-US" b="1" dirty="0"/>
              <a:t>정제 기반</a:t>
            </a:r>
            <a:r>
              <a:rPr lang="en-US" altLang="ko-KR" b="1" dirty="0"/>
              <a:t>(Refinement-based)' </a:t>
            </a:r>
            <a:r>
              <a:rPr lang="ko-KR" altLang="en-US" b="1" dirty="0"/>
              <a:t>방식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먼저 전통적인 </a:t>
            </a:r>
            <a:r>
              <a:rPr lang="ko-KR" altLang="en-US" dirty="0" err="1"/>
              <a:t>디컴파일러를</a:t>
            </a:r>
            <a:r>
              <a:rPr lang="ko-KR" altLang="en-US" dirty="0"/>
              <a:t> 통해 의사 코드를 생성하고</a:t>
            </a:r>
            <a:r>
              <a:rPr lang="en-US" altLang="ko-KR" dirty="0"/>
              <a:t>, </a:t>
            </a:r>
            <a:r>
              <a:rPr lang="ko-KR" altLang="en-US" dirty="0"/>
              <a:t>후처리 단계에서 </a:t>
            </a:r>
            <a:r>
              <a:rPr lang="en-US" altLang="ko-KR" dirty="0"/>
              <a:t>LLM</a:t>
            </a:r>
            <a:r>
              <a:rPr lang="ko-KR" altLang="en-US" dirty="0"/>
              <a:t>이 이 코드를 실행 가능한 형태로 다듬는 것입니다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그러나 </a:t>
            </a:r>
            <a:r>
              <a:rPr lang="en-US" altLang="ko-KR" dirty="0"/>
              <a:t>LLM</a:t>
            </a:r>
            <a:r>
              <a:rPr lang="ko-KR" altLang="en-US" dirty="0"/>
              <a:t>은 고수준 언어</a:t>
            </a:r>
            <a:r>
              <a:rPr lang="en-US" altLang="ko-KR" dirty="0"/>
              <a:t>(High-level language)</a:t>
            </a:r>
            <a:r>
              <a:rPr lang="ko-KR" altLang="en-US" dirty="0"/>
              <a:t>에 최적화되어 있으므로</a:t>
            </a:r>
            <a:r>
              <a:rPr lang="en-US" altLang="ko-KR" dirty="0"/>
              <a:t>, </a:t>
            </a:r>
            <a:r>
              <a:rPr lang="ko-KR" altLang="en-US" dirty="0" err="1"/>
              <a:t>디컴파일러가</a:t>
            </a:r>
            <a:r>
              <a:rPr lang="ko-KR" altLang="en-US" dirty="0"/>
              <a:t> 생성한 </a:t>
            </a:r>
            <a:r>
              <a:rPr lang="ko-KR" altLang="en-US" dirty="0" err="1"/>
              <a:t>저수준</a:t>
            </a:r>
            <a:r>
              <a:rPr lang="en-US" altLang="ko-KR" dirty="0"/>
              <a:t>(Low-level) </a:t>
            </a:r>
            <a:r>
              <a:rPr lang="ko-KR" altLang="en-US" dirty="0"/>
              <a:t>코드의 문맥을 완벽히 파악하고 수정하는 데 비효율적일 수 있기 때문에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이를 극복하기 위해 </a:t>
            </a:r>
            <a:r>
              <a:rPr lang="en-US" altLang="ko-KR" b="1" dirty="0"/>
              <a:t>＇</a:t>
            </a:r>
            <a:r>
              <a:rPr lang="ko-KR" altLang="en-US" b="1" dirty="0" err="1"/>
              <a:t>엔드투엔드</a:t>
            </a:r>
            <a:r>
              <a:rPr lang="en-US" altLang="ko-KR" b="1" dirty="0"/>
              <a:t>(End-to-End)＇ </a:t>
            </a:r>
            <a:r>
              <a:rPr lang="ko-KR" altLang="en-US" b="1" dirty="0"/>
              <a:t>방식이 사용되었습니다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en-US" altLang="ko-KR" dirty="0"/>
              <a:t> </a:t>
            </a:r>
            <a:r>
              <a:rPr lang="ko-KR" altLang="en-US" dirty="0"/>
              <a:t>이 방식은 중간 정제 과정 없이</a:t>
            </a:r>
            <a:r>
              <a:rPr lang="en-US" altLang="ko-KR" dirty="0"/>
              <a:t>, LLM</a:t>
            </a:r>
            <a:r>
              <a:rPr lang="ko-KR" altLang="en-US" dirty="0"/>
              <a:t>이 </a:t>
            </a:r>
            <a:r>
              <a:rPr lang="ko-KR" altLang="en-US" dirty="0" err="1"/>
              <a:t>디컴파일된</a:t>
            </a:r>
            <a:r>
              <a:rPr lang="ko-KR" altLang="en-US" dirty="0"/>
              <a:t> 코드로부터 최종 소스 코드를 </a:t>
            </a:r>
            <a:r>
              <a:rPr lang="ko-KR" altLang="en-US" b="1" dirty="0"/>
              <a:t>한 번에 생성</a:t>
            </a:r>
            <a:r>
              <a:rPr lang="ko-KR" altLang="en-US" dirty="0"/>
              <a:t>하도록 미세조정</a:t>
            </a:r>
            <a:r>
              <a:rPr lang="en-US" altLang="ko-KR" dirty="0"/>
              <a:t>(fine-tuning)</a:t>
            </a:r>
            <a:r>
              <a:rPr lang="ko-KR" altLang="en-US" dirty="0"/>
              <a:t>하는 것을 목표로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D2FA3C-794C-8C37-9631-2645FB6B0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03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ABCAE-EBC7-A701-E74C-30E270168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56EEBB-C21B-D12C-DC08-C84B8C598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8A5174-2124-7EF8-4940-348AC9BD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기존의 </a:t>
            </a:r>
            <a:r>
              <a:rPr lang="en-US" altLang="ko-KR" dirty="0"/>
              <a:t>LLM </a:t>
            </a:r>
            <a:r>
              <a:rPr lang="ko-KR" altLang="en-US" dirty="0" err="1"/>
              <a:t>연구들에서는</a:t>
            </a:r>
            <a:r>
              <a:rPr lang="ko-KR" altLang="en-US" dirty="0"/>
              <a:t> </a:t>
            </a:r>
            <a:r>
              <a:rPr lang="ko-KR" altLang="en-US" dirty="0" err="1"/>
              <a:t>디컴파일과</a:t>
            </a:r>
            <a:r>
              <a:rPr lang="ko-KR" altLang="en-US" dirty="0"/>
              <a:t> 관련된 데이터 코퍼스가 부족해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작은 모델을 사용해서만 실험을 진행했기에 성능의 한계가 존재했고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r>
              <a:rPr lang="ko-KR" altLang="en-US" dirty="0"/>
              <a:t>저자들은 더 큰 모델을 사용해서 실험을 진행해보았다고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5FF689-2CB2-468B-0654-C91C538C4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86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74DFB-EF79-4C71-3F1C-0B1E56450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03C1B3-849A-0261-4691-137696ABB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2C39AF-C8B2-7C49-6B4E-CC3103527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논문에서 제안하는 </a:t>
            </a:r>
            <a:r>
              <a:rPr lang="en-US" altLang="ko-KR" b="1" dirty="0"/>
              <a:t>'LLM4Decompile End-to-End' </a:t>
            </a:r>
            <a:r>
              <a:rPr lang="ko-KR" altLang="en-US" b="1" dirty="0"/>
              <a:t>방식</a:t>
            </a:r>
            <a:r>
              <a:rPr lang="ko-KR" altLang="en-US" dirty="0"/>
              <a:t>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가장 큰 난관은 </a:t>
            </a:r>
            <a:r>
              <a:rPr lang="en-US" altLang="ko-KR" dirty="0"/>
              <a:t>LLM</a:t>
            </a:r>
            <a:r>
              <a:rPr lang="ko-KR" altLang="en-US" dirty="0"/>
              <a:t>이 텍스트</a:t>
            </a:r>
            <a:r>
              <a:rPr lang="en-US" altLang="ko-KR" dirty="0"/>
              <a:t>(Text) </a:t>
            </a:r>
            <a:r>
              <a:rPr lang="ko-KR" altLang="en-US" dirty="0"/>
              <a:t>데이터 처리에 특화되어 있어</a:t>
            </a:r>
            <a:r>
              <a:rPr lang="en-US" altLang="ko-KR" dirty="0"/>
              <a:t>, </a:t>
            </a:r>
            <a:r>
              <a:rPr lang="ko-KR" altLang="en-US" b="1" dirty="0" err="1"/>
              <a:t>컴파일된</a:t>
            </a:r>
            <a:r>
              <a:rPr lang="ko-KR" altLang="en-US" b="1" dirty="0"/>
              <a:t> 바이너리</a:t>
            </a:r>
            <a:r>
              <a:rPr lang="en-US" altLang="ko-KR" b="1" dirty="0"/>
              <a:t>(Binary) </a:t>
            </a:r>
            <a:r>
              <a:rPr lang="ko-KR" altLang="en-US" b="1" dirty="0"/>
              <a:t>파일을 직접 이해하지 못한다</a:t>
            </a:r>
            <a:r>
              <a:rPr lang="ko-KR" altLang="en-US" dirty="0"/>
              <a:t>는 점입니다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바이너리를 </a:t>
            </a:r>
            <a:r>
              <a:rPr lang="en-US" altLang="ko-KR" dirty="0"/>
              <a:t>LLM</a:t>
            </a:r>
            <a:r>
              <a:rPr lang="ko-KR" altLang="en-US" dirty="0"/>
              <a:t>이 이해할 수 있는 </a:t>
            </a:r>
            <a:r>
              <a:rPr lang="ko-KR" altLang="en-US" b="1" dirty="0"/>
              <a:t>텍스트 형태인 어셈블리 코드로 변환</a:t>
            </a:r>
            <a:r>
              <a:rPr lang="ko-KR" altLang="en-US" dirty="0"/>
              <a:t>하는 방식을 사용했습니다</a:t>
            </a:r>
            <a:r>
              <a:rPr lang="en-US" altLang="ko-KR" dirty="0"/>
              <a:t>. </a:t>
            </a:r>
            <a:r>
              <a:rPr lang="ko-KR" altLang="en-US" dirty="0"/>
              <a:t>프로세스는 다음과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b="1" dirty="0"/>
              <a:t>첫째</a:t>
            </a:r>
            <a:r>
              <a:rPr lang="en-US" altLang="ko-KR" dirty="0"/>
              <a:t>, </a:t>
            </a:r>
            <a:r>
              <a:rPr lang="en-US" altLang="ko-KR" dirty="0" err="1"/>
              <a:t>objdump</a:t>
            </a:r>
            <a:r>
              <a:rPr lang="ko-KR" altLang="en-US" dirty="0"/>
              <a:t>라는 도구를 사용해 바이너리 파일을 어셈블리</a:t>
            </a:r>
            <a:r>
              <a:rPr lang="en-US" altLang="ko-KR" dirty="0"/>
              <a:t>(ASM) </a:t>
            </a:r>
            <a:r>
              <a:rPr lang="ko-KR" altLang="en-US" dirty="0"/>
              <a:t>코드로 </a:t>
            </a:r>
            <a:r>
              <a:rPr lang="ko-KR" altLang="en-US" b="1" dirty="0" err="1"/>
              <a:t>디스어셈블</a:t>
            </a:r>
            <a:r>
              <a:rPr lang="ko-KR" altLang="en-US" dirty="0" err="1"/>
              <a:t>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b="1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이 텍스트 기반의 어셈블리 코드를 </a:t>
            </a:r>
            <a:r>
              <a:rPr lang="en-US" altLang="ko-KR" dirty="0"/>
              <a:t>LLM </a:t>
            </a:r>
            <a:r>
              <a:rPr lang="ko-KR" altLang="en-US" dirty="0"/>
              <a:t>모델의 입력으로 사용합니다</a:t>
            </a:r>
            <a:r>
              <a:rPr lang="en-US" altLang="ko-KR" dirty="0"/>
              <a:t>. </a:t>
            </a:r>
          </a:p>
          <a:p>
            <a:endParaRPr lang="en-US" altLang="ko-KR" b="1" dirty="0"/>
          </a:p>
          <a:p>
            <a:r>
              <a:rPr lang="ko-KR" altLang="en-US" b="1" dirty="0"/>
              <a:t>마지막으로</a:t>
            </a:r>
            <a:r>
              <a:rPr lang="en-US" altLang="ko-KR" dirty="0"/>
              <a:t>, </a:t>
            </a:r>
            <a:r>
              <a:rPr lang="ko-KR" altLang="en-US" dirty="0"/>
              <a:t>모델이 원본 소스 코드와 같은 고수준 코드를 생성하도록 </a:t>
            </a:r>
            <a:r>
              <a:rPr lang="ko-KR" altLang="en-US" b="1" dirty="0"/>
              <a:t>비교하며 학습을 진행</a:t>
            </a:r>
            <a:r>
              <a:rPr lang="ko-KR" altLang="en-US" dirty="0"/>
              <a:t>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4E7D62-5361-8819-21E8-01A8CF686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21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BA7F4-EEB5-BBB3-99E0-304A88A28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53C034-C28E-5EBC-83D7-C0C5B44F6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FA57AD4-44C7-54A5-D24C-3F403391B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논문에서는 추가적으로 훈련 과정 최적화를 위해서 </a:t>
            </a:r>
            <a:r>
              <a:rPr lang="en-US" altLang="ko-KR" dirty="0"/>
              <a:t>3</a:t>
            </a:r>
            <a:r>
              <a:rPr lang="ko-KR" altLang="en-US" dirty="0"/>
              <a:t>가지 방식을 사용했다고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기존에 문제가 되었던 코퍼스를 최대한 확장하고</a:t>
            </a:r>
            <a:r>
              <a:rPr lang="en-US" altLang="ko-KR" dirty="0"/>
              <a:t>, Data</a:t>
            </a:r>
            <a:r>
              <a:rPr lang="ko-KR" altLang="en-US" dirty="0"/>
              <a:t>의 품질을 향상시키기 위한 방법들을 도입하며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두 단계에 걸친 </a:t>
            </a:r>
            <a:r>
              <a:rPr lang="en-US" altLang="ko-KR" dirty="0"/>
              <a:t>training</a:t>
            </a:r>
            <a:r>
              <a:rPr lang="ko-KR" altLang="en-US" dirty="0"/>
              <a:t>을 진행합니다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E2F6C6-A26D-B32B-04E9-008E1B60B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50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1B1AD-9829-20AC-704A-66118A25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2C7B2F-BAA9-9485-E379-922A92C85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A7BB700-2495-88BB-3CB3-36F43C1C3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ExeBench</a:t>
            </a:r>
            <a:r>
              <a:rPr lang="ko-KR" altLang="en-US" dirty="0"/>
              <a:t>에서 어셈블리와 소스 코드 </a:t>
            </a:r>
            <a:r>
              <a:rPr lang="en-US" altLang="ko-KR" dirty="0"/>
              <a:t>pair</a:t>
            </a:r>
            <a:r>
              <a:rPr lang="ko-KR" altLang="en-US" dirty="0"/>
              <a:t>를 생성하고 난 뒤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r>
              <a:rPr lang="ko-KR" altLang="en-US" dirty="0"/>
              <a:t>컴파일 과정에서 최적화 수준을 결정하는 옵션을 사용해 여러 어셈블리 버전을 생성해냅니다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즉</a:t>
            </a:r>
            <a:r>
              <a:rPr lang="en-US" altLang="ko-KR" dirty="0"/>
              <a:t>, O0, O1, O2, O3 </a:t>
            </a:r>
            <a:r>
              <a:rPr lang="ko-KR" altLang="en-US" dirty="0"/>
              <a:t>등등의 옵션을 사용해 컴파일을 진행하고 이를 통해 학습을 진행합니다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ADC53A-B04B-B56B-6A24-85D3979D7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87BBF-6DF2-A2FD-0B38-99905481A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6A9458-0D63-2611-758A-75C017C35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7F7A3B-B8ED-5674-80FB-46891CEB5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새롭게 증강한 </a:t>
            </a:r>
            <a:r>
              <a:rPr lang="ko-KR" altLang="en-US" dirty="0" err="1"/>
              <a:t>데이터들에서</a:t>
            </a:r>
            <a:r>
              <a:rPr lang="ko-KR" altLang="en-US" dirty="0"/>
              <a:t> 중복이 되는 데이터를 삭제 하기 위해서 </a:t>
            </a:r>
            <a:r>
              <a:rPr lang="en-US" altLang="ko-KR" dirty="0" err="1"/>
              <a:t>MinHash</a:t>
            </a:r>
            <a:r>
              <a:rPr lang="en-US" altLang="ko-KR" dirty="0"/>
              <a:t> </a:t>
            </a:r>
            <a:r>
              <a:rPr lang="ko-KR" altLang="en-US" dirty="0"/>
              <a:t>생성과 </a:t>
            </a:r>
            <a:r>
              <a:rPr lang="en-US" altLang="ko-KR" dirty="0"/>
              <a:t>LSH </a:t>
            </a:r>
            <a:r>
              <a:rPr lang="ko-KR" altLang="en-US" dirty="0"/>
              <a:t>기법을 활용하여 중복이나 비슷한 데이터를 삭제했습니다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모든 코드를 비교하는 것은 비효율적이기 때문에 코드 파일 자체를 하나의 해시 값과 같은 지문으로 변형하는 </a:t>
            </a:r>
            <a:r>
              <a:rPr lang="en-US" altLang="ko-KR" dirty="0" err="1"/>
              <a:t>MinHash</a:t>
            </a:r>
            <a:r>
              <a:rPr lang="ko-KR" altLang="en-US" dirty="0"/>
              <a:t>를 사용하였고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비슷한 내용의 코드라면 비슷한 </a:t>
            </a:r>
            <a:r>
              <a:rPr lang="en-US" altLang="ko-KR" dirty="0"/>
              <a:t>Hash</a:t>
            </a:r>
            <a:r>
              <a:rPr lang="ko-KR" altLang="en-US" dirty="0"/>
              <a:t>값을 가지기 때문에 </a:t>
            </a:r>
            <a:r>
              <a:rPr lang="en-US" altLang="ko-KR" dirty="0"/>
              <a:t>LSH </a:t>
            </a:r>
            <a:r>
              <a:rPr lang="ko-KR" altLang="en-US" dirty="0"/>
              <a:t>기법을 사용하여 효율적으로 비슷한 코드 </a:t>
            </a:r>
            <a:r>
              <a:rPr lang="ko-KR" altLang="en-US" dirty="0" err="1"/>
              <a:t>후보들만을</a:t>
            </a:r>
            <a:r>
              <a:rPr lang="ko-KR" altLang="en-US" dirty="0"/>
              <a:t> 비교할 수 있도록 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동일하거나 비슷한 코드를 제거하는 과정을 거칩니다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89137A-8FA7-F0C3-D488-47E373DDD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6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39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98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1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2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40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3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68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4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3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C45B-68AA-48A0-86B7-8E086AFEA91A}" type="datetimeFigureOut">
              <a:rPr lang="ko-KR" altLang="en-US" smtClean="0"/>
              <a:t>2025-07-16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4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-23247" y="0"/>
            <a:ext cx="8043620" cy="6517037"/>
          </a:xfrm>
          <a:custGeom>
            <a:avLst/>
            <a:gdLst>
              <a:gd name="connsiteX0" fmla="*/ 0 w 8043620"/>
              <a:gd name="connsiteY0" fmla="*/ 0 h 6517037"/>
              <a:gd name="connsiteX1" fmla="*/ 8043620 w 8043620"/>
              <a:gd name="connsiteY1" fmla="*/ 0 h 6517037"/>
              <a:gd name="connsiteX2" fmla="*/ 8043620 w 8043620"/>
              <a:gd name="connsiteY2" fmla="*/ 4858719 h 6517037"/>
              <a:gd name="connsiteX3" fmla="*/ 15498 w 8043620"/>
              <a:gd name="connsiteY3" fmla="*/ 6517037 h 6517037"/>
              <a:gd name="connsiteX4" fmla="*/ 0 w 8043620"/>
              <a:gd name="connsiteY4" fmla="*/ 0 h 65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620" h="6517037">
                <a:moveTo>
                  <a:pt x="0" y="0"/>
                </a:moveTo>
                <a:lnTo>
                  <a:pt x="8043620" y="0"/>
                </a:lnTo>
                <a:lnTo>
                  <a:pt x="8043620" y="4858719"/>
                </a:lnTo>
                <a:lnTo>
                  <a:pt x="15498" y="6517037"/>
                </a:lnTo>
                <a:lnTo>
                  <a:pt x="0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7942881" y="5625885"/>
            <a:ext cx="1968285" cy="1232115"/>
          </a:xfrm>
          <a:custGeom>
            <a:avLst/>
            <a:gdLst>
              <a:gd name="connsiteX0" fmla="*/ 1968285 w 1968285"/>
              <a:gd name="connsiteY0" fmla="*/ 0 h 1232115"/>
              <a:gd name="connsiteX1" fmla="*/ 1968285 w 1968285"/>
              <a:gd name="connsiteY1" fmla="*/ 1232115 h 1232115"/>
              <a:gd name="connsiteX2" fmla="*/ 0 w 1968285"/>
              <a:gd name="connsiteY2" fmla="*/ 1232115 h 1232115"/>
              <a:gd name="connsiteX3" fmla="*/ 0 w 1968285"/>
              <a:gd name="connsiteY3" fmla="*/ 418454 h 1232115"/>
              <a:gd name="connsiteX4" fmla="*/ 1968285 w 1968285"/>
              <a:gd name="connsiteY4" fmla="*/ 0 h 12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85" h="1232115">
                <a:moveTo>
                  <a:pt x="1968285" y="0"/>
                </a:moveTo>
                <a:lnTo>
                  <a:pt x="1968285" y="1232115"/>
                </a:lnTo>
                <a:lnTo>
                  <a:pt x="0" y="1232115"/>
                </a:lnTo>
                <a:lnTo>
                  <a:pt x="0" y="418454"/>
                </a:lnTo>
                <a:lnTo>
                  <a:pt x="1968285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0301" y="618911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ea typeface="Noto Sans CJK KR Medium" pitchFamily="34" charset="-127"/>
                <a:cs typeface="Arial" panose="020B0604020202020204" pitchFamily="34" charset="0"/>
              </a:rPr>
              <a:t>2025.07.16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ea typeface="Noto Sans CJK KR Medium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197" y="764902"/>
            <a:ext cx="659473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LLM4Decompile: Decompiling Binary Code with Large Language Models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EA8F64-71BA-40B5-8617-10246121F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2" y="404664"/>
            <a:ext cx="1052736" cy="1052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B16ED-3646-2C8C-1E42-AEC349E377AC}"/>
              </a:ext>
            </a:extLst>
          </p:cNvPr>
          <p:cNvSpPr txBox="1"/>
          <p:nvPr/>
        </p:nvSpPr>
        <p:spPr>
          <a:xfrm>
            <a:off x="5700302" y="6081389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전자전기컴퓨터공학부</a:t>
            </a:r>
            <a:endParaRPr lang="en-US" altLang="ko-KR" sz="1400" dirty="0"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algn="ctr"/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2022440119 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전형준</a:t>
            </a:r>
          </a:p>
        </p:txBody>
      </p:sp>
      <p:pic>
        <p:nvPicPr>
          <p:cNvPr id="5" name="그림 4" descr="스크린샷, 그래픽, 일렉트릭 블루, 블루이(가) 표시된 사진&#10;&#10;자동 생성된 설명">
            <a:extLst>
              <a:ext uri="{FF2B5EF4-FFF2-40B4-BE49-F238E27FC236}">
                <a16:creationId xmlns:a16="http://schemas.microsoft.com/office/drawing/2014/main" id="{9A9A557C-23B3-CE7C-DE52-B6BDEBB6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3" y="1457400"/>
            <a:ext cx="1052736" cy="105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059CC-CDE7-2D25-12F8-7E774A6C1555}"/>
              </a:ext>
            </a:extLst>
          </p:cNvPr>
          <p:cNvSpPr txBox="1"/>
          <p:nvPr/>
        </p:nvSpPr>
        <p:spPr>
          <a:xfrm>
            <a:off x="8459252" y="2505165"/>
            <a:ext cx="105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ea typeface="Noto Sans CJK KR Medium" pitchFamily="34" charset="-127"/>
                <a:cs typeface="Arial" panose="020B0604020202020204" pitchFamily="34" charset="0"/>
              </a:rPr>
              <a:t>CIDA Lab.</a:t>
            </a:r>
            <a:endParaRPr lang="ko-KR" altLang="en-US" sz="1400" dirty="0">
              <a:latin typeface="Arial" panose="020B0604020202020204" pitchFamily="34" charset="0"/>
              <a:ea typeface="Noto Sans CJK KR Mediu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9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DAFC5-03BF-48EC-6D14-08E6E9BB7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AF14D618-F255-DCE6-EC97-CBD86C48964A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B2073-5A06-5010-9A0D-616E357DC6EB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 - 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90B78-9854-B3DF-9BCB-F8F5F3ED9DD2}"/>
              </a:ext>
            </a:extLst>
          </p:cNvPr>
          <p:cNvSpPr txBox="1"/>
          <p:nvPr/>
        </p:nvSpPr>
        <p:spPr>
          <a:xfrm>
            <a:off x="560512" y="1506264"/>
            <a:ext cx="87849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Quality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quality is critical in training an effective model.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our second step is to clean our training set.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follow the guidelines of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StarCoder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computing </a:t>
            </a:r>
            <a:r>
              <a:rPr lang="en-US" altLang="ko-K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MinHash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code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utilizing Locally Sensitive Hashing (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LSH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 duplicates.</a:t>
            </a:r>
          </a:p>
        </p:txBody>
      </p:sp>
    </p:spTree>
    <p:extLst>
      <p:ext uri="{BB962C8B-B14F-4D97-AF65-F5344CB8AC3E}">
        <p14:creationId xmlns:p14="http://schemas.microsoft.com/office/powerpoint/2010/main" val="343130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1DCE2-876C-A280-C92E-AE7F40E36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C9B2060D-6C20-69CE-D5DA-EBCF92E26610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F2BCC-8AEB-0469-668A-E94063131098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 - 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66D69-6164-BE71-0FED-E0EDA5134812}"/>
              </a:ext>
            </a:extLst>
          </p:cNvPr>
          <p:cNvSpPr txBox="1"/>
          <p:nvPr/>
        </p:nvSpPr>
        <p:spPr>
          <a:xfrm>
            <a:off x="560512" y="1332854"/>
            <a:ext cx="87849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Two-Stage Training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first stage, we train the model with a large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corpus of </a:t>
            </a:r>
            <a:r>
              <a:rPr lang="en-US" altLang="ko-K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compilable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but not linkable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(executable) data.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not-executable binary object code will closely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resemble its executable version except it 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lacks linked</a:t>
            </a:r>
          </a:p>
          <a:p>
            <a:pPr algn="ctr"/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addresses for external symbols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second stage, we refine the model using 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executable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 to ensure its practical applicability.</a:t>
            </a:r>
          </a:p>
        </p:txBody>
      </p:sp>
    </p:spTree>
    <p:extLst>
      <p:ext uri="{BB962C8B-B14F-4D97-AF65-F5344CB8AC3E}">
        <p14:creationId xmlns:p14="http://schemas.microsoft.com/office/powerpoint/2010/main" val="18685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1916B-9E69-6FCB-CF0D-ED9E8A51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31228F3B-9609-91F3-F329-C0301F41882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453A3-5214-E1FF-686E-75BC2E798273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 - 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B2167-C18B-27E1-BDC7-4626F202391B}"/>
              </a:ext>
            </a:extLst>
          </p:cNvPr>
          <p:cNvSpPr txBox="1"/>
          <p:nvPr/>
        </p:nvSpPr>
        <p:spPr>
          <a:xfrm>
            <a:off x="560512" y="1332854"/>
            <a:ext cx="87849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Two-Stage Training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first stage, we train the model with a large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corpus of </a:t>
            </a:r>
            <a:r>
              <a:rPr lang="en-US" altLang="ko-K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compilable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but not linkable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(executable) data.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not-executable binary object code will closely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resemble its executable version except it 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lacks linked</a:t>
            </a:r>
          </a:p>
          <a:p>
            <a:pPr algn="ctr"/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addresses for external symbols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second stage, we refine the model using 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executable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code to ensure its practical applicability.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5170BD9-3D12-FB11-9E68-EA7F9EF70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980728"/>
            <a:ext cx="7278116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4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E016-8892-177F-B9AE-D34E82FD9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5A5CDAE5-4F5F-7606-7EFB-26F01F1A2D3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07CEB-B257-FF9E-DA70-8F2A69ACD6D9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 - Ref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97758-1A9D-C66D-FDEF-45698EB8F1B1}"/>
              </a:ext>
            </a:extLst>
          </p:cNvPr>
          <p:cNvSpPr txBox="1"/>
          <p:nvPr/>
        </p:nvSpPr>
        <p:spPr>
          <a:xfrm>
            <a:off x="7113240" y="2420888"/>
            <a:ext cx="4955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 err="1"/>
              <a:t>objdump</a:t>
            </a:r>
            <a:endParaRPr lang="ko-KR" altLang="en-US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A41DE5D-92F3-A72A-1ACE-A5FDF0D9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47" y="1009881"/>
            <a:ext cx="7382905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CCF86-E891-83B0-BED9-ED78FF39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9982C915-7C65-F15F-AEEA-F342024A2C2A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E20FD-5854-DA72-96FE-730325830C08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 - Ref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36157-36B6-5771-E834-443CD35E04B2}"/>
              </a:ext>
            </a:extLst>
          </p:cNvPr>
          <p:cNvSpPr txBox="1"/>
          <p:nvPr/>
        </p:nvSpPr>
        <p:spPr>
          <a:xfrm>
            <a:off x="560512" y="1332854"/>
            <a:ext cx="8784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Decompiling using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Ghidra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ExeBench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include numerous</a:t>
            </a:r>
          </a:p>
          <a:p>
            <a:pPr algn="ctr"/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functions and IO wrappers.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Ghidra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Headless requires 2 seconds per sample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128-core multiprocessing.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such a high computational load, and the high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similarities between non-executable and executable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binaries, we choose to 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decompile the non-executable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 using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Ghidra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D331-A992-A734-29FD-1BFC1D5D0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63351146-21D2-5345-9F79-978B67B09429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FAE7C-67C2-3350-FD2F-AA5EF9944D3A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8384F1C-655B-B8F5-5F57-6BC364191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71452"/>
              </p:ext>
            </p:extLst>
          </p:nvPr>
        </p:nvGraphicFramePr>
        <p:xfrm>
          <a:off x="200472" y="2549497"/>
          <a:ext cx="9505055" cy="2705100"/>
        </p:xfrm>
        <a:graphic>
          <a:graphicData uri="http://schemas.openxmlformats.org/drawingml/2006/table">
            <a:tbl>
              <a:tblPr/>
              <a:tblGrid>
                <a:gridCol w="1569017">
                  <a:extLst>
                    <a:ext uri="{9D8B030D-6E8A-4147-A177-3AD203B41FA5}">
                      <a16:colId xmlns:a16="http://schemas.microsoft.com/office/drawing/2014/main" val="2055331125"/>
                    </a:ext>
                  </a:extLst>
                </a:gridCol>
                <a:gridCol w="1819149">
                  <a:extLst>
                    <a:ext uri="{9D8B030D-6E8A-4147-A177-3AD203B41FA5}">
                      <a16:colId xmlns:a16="http://schemas.microsoft.com/office/drawing/2014/main" val="2604087666"/>
                    </a:ext>
                  </a:extLst>
                </a:gridCol>
                <a:gridCol w="2455851">
                  <a:extLst>
                    <a:ext uri="{9D8B030D-6E8A-4147-A177-3AD203B41FA5}">
                      <a16:colId xmlns:a16="http://schemas.microsoft.com/office/drawing/2014/main" val="1889934921"/>
                    </a:ext>
                  </a:extLst>
                </a:gridCol>
                <a:gridCol w="3661038">
                  <a:extLst>
                    <a:ext uri="{9D8B030D-6E8A-4147-A177-3AD203B41FA5}">
                      <a16:colId xmlns:a16="http://schemas.microsoft.com/office/drawing/2014/main" val="28267371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모델 구분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데이터 종류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소스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세부 정보 및 규모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469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LLM4DecompileEnd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학습 데이터 </a:t>
                      </a:r>
                      <a:endParaRPr lang="en-US" altLang="ko-KR" sz="1600" dirty="0">
                        <a:effectLst/>
                        <a:latin typeface="Times New Roman" panose="02020603050405020304" pitchFamily="18" charset="0"/>
                        <a:ea typeface="나눔스퀘어 네오 OTF Light" panose="00000400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rtl="0" fontAlgn="b">
                        <a:buNone/>
                      </a:pPr>
                      <a:r>
                        <a:rPr lang="en-US" altLang="ko-KR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Compilable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ExeBench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720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만 샘플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약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억 토큰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490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ko-KR" altLang="en-US" sz="1600">
                        <a:effectLst/>
                        <a:latin typeface="Times New Roman" panose="02020603050405020304" pitchFamily="18" charset="0"/>
                        <a:ea typeface="나눔스퀘어 네오 OTF Light" panose="00000400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학습 데이터 </a:t>
                      </a:r>
                      <a:endParaRPr lang="en-US" altLang="ko-KR" sz="1600" dirty="0">
                        <a:effectLst/>
                        <a:latin typeface="Times New Roman" panose="02020603050405020304" pitchFamily="18" charset="0"/>
                        <a:ea typeface="나눔스퀘어 네오 OTF Light" panose="00000400000000000000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rtl="0" fontAlgn="b">
                        <a:buNone/>
                      </a:pPr>
                      <a:r>
                        <a:rPr lang="en-US" altLang="ko-KR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Executable)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ExeBench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나눔스퀘어 네오 OTF Light" panose="00000400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만 샘플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약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억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7,200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만 토큰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8933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ko-KR" altLang="en-US" sz="1600">
                        <a:effectLst/>
                        <a:latin typeface="Times New Roman" panose="02020603050405020304" pitchFamily="18" charset="0"/>
                        <a:ea typeface="나눔스퀘어 네오 OTF Light" panose="00000400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평가 벤치마크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HumanEval-Decompile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ko-KR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164</a:t>
                      </a: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개 </a:t>
                      </a:r>
                      <a:r>
                        <a:rPr lang="en-US" altLang="ko-KR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언어 프로그래밍 챌린지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4887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ko-KR" altLang="en-US" sz="1600">
                        <a:effectLst/>
                        <a:latin typeface="Times New Roman" panose="02020603050405020304" pitchFamily="18" charset="0"/>
                        <a:ea typeface="나눔스퀘어 네오 OTF Light" panose="00000400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평가 벤치마크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ExeBench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5,000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개 실제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함수 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211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LLM4DecompileRef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학습 데이터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ExeBench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b"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Ghidra</a:t>
                      </a: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로 </a:t>
                      </a:r>
                      <a:r>
                        <a:rPr lang="ko-KR" altLang="en-US" sz="1600" dirty="0" err="1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디컴파일</a:t>
                      </a:r>
                      <a:r>
                        <a:rPr lang="en-US" altLang="ko-KR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만 샘플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(40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만 함수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x 4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개 최적화 레벨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약 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o-KR" altLang="en-US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억 토큰</a:t>
                      </a:r>
                      <a:r>
                        <a:rPr lang="en-US" altLang="ko-KR" sz="160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7696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ko-KR" altLang="en-US" sz="1600">
                        <a:effectLst/>
                        <a:latin typeface="Times New Roman" panose="02020603050405020304" pitchFamily="18" charset="0"/>
                        <a:ea typeface="나눔스퀘어 네오 OTF Light" panose="00000400000000000000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평가 벤치마크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HumanEval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-Decompile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altLang="ko-KR" sz="1600" dirty="0" err="1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Ghidra</a:t>
                      </a:r>
                      <a:r>
                        <a:rPr lang="en-US" altLang="ko-KR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600" dirty="0">
                          <a:effectLst/>
                          <a:latin typeface="Times New Roman" panose="02020603050405020304" pitchFamily="18" charset="0"/>
                          <a:ea typeface="나눔스퀘어 네오 OTF Light" panose="00000400000000000000" pitchFamily="50" charset="-127"/>
                          <a:cs typeface="Times New Roman" panose="02020603050405020304" pitchFamily="18" charset="0"/>
                        </a:rPr>
                        <a:t>결과 개선 성능 측정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4409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46D4EB-0B17-8B7C-52B8-D862BDD8DB37}"/>
              </a:ext>
            </a:extLst>
          </p:cNvPr>
          <p:cNvSpPr txBox="1"/>
          <p:nvPr/>
        </p:nvSpPr>
        <p:spPr>
          <a:xfrm>
            <a:off x="416496" y="1052736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Configurations.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initialize our models with the corresponding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DeepSeek-Coder checkpoints.</a:t>
            </a:r>
          </a:p>
        </p:txBody>
      </p:sp>
    </p:spTree>
    <p:extLst>
      <p:ext uri="{BB962C8B-B14F-4D97-AF65-F5344CB8AC3E}">
        <p14:creationId xmlns:p14="http://schemas.microsoft.com/office/powerpoint/2010/main" val="159460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60A99-BB13-688B-83A0-A62E6C9B1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EA53D2AE-2E2D-4C16-9854-1B191550A1D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EF4B3-9B26-038A-3D38-B3D44483BF80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57DA49B-DC16-0C3E-9C65-72755F5B6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0012"/>
            <a:ext cx="97111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8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10AA6-DF73-4486-A4A3-398473EE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3DB0F9A7-0F44-ECCD-F0E8-83440EB7D14A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B1D4D-8665-8070-7218-9AEA574D79A8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03494F8-8FE2-86C4-731F-770F3B7C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84523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5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E95CD-D7AD-2F2E-C0AB-644FB189F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E3790DA4-51EC-C8D7-1F8B-9FC0E0D0274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D2EB4-C60C-CEA6-CAE4-955CFE1D0333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3D41EE4-B712-523F-F17D-FEEFD6CC2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15" y="1556794"/>
            <a:ext cx="9989030" cy="43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E641B-751F-1A00-385D-D2CB15F45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70F9B41C-2F40-11C6-AE44-06B8CA078220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3BCEC-AF38-D63B-06FC-973E55A026E6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F095C7-0825-1568-7F8C-24DB6E75B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78" y="2119129"/>
            <a:ext cx="8373644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2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340" y="620689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 pitchFamily="34" charset="-127"/>
                <a:cs typeface="Times New Roman" panose="02020603050405020304" pitchFamily="18" charset="0"/>
              </a:rPr>
              <a:t>Table of Contents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71862" y="450207"/>
            <a:ext cx="4751179" cy="2223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Abstract &amp; Decompiling Challenges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Experiments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Obfuscation Discussion</a:t>
            </a:r>
          </a:p>
        </p:txBody>
      </p:sp>
      <p:sp>
        <p:nvSpPr>
          <p:cNvPr id="2" name="자유형 1"/>
          <p:cNvSpPr/>
          <p:nvPr/>
        </p:nvSpPr>
        <p:spPr>
          <a:xfrm>
            <a:off x="0" y="0"/>
            <a:ext cx="371959" cy="3797085"/>
          </a:xfrm>
          <a:custGeom>
            <a:avLst/>
            <a:gdLst>
              <a:gd name="connsiteX0" fmla="*/ 364210 w 371959"/>
              <a:gd name="connsiteY0" fmla="*/ 0 h 3797085"/>
              <a:gd name="connsiteX1" fmla="*/ 0 w 371959"/>
              <a:gd name="connsiteY1" fmla="*/ 0 h 3797085"/>
              <a:gd name="connsiteX2" fmla="*/ 0 w 371959"/>
              <a:gd name="connsiteY2" fmla="*/ 3797085 h 3797085"/>
              <a:gd name="connsiteX3" fmla="*/ 371959 w 371959"/>
              <a:gd name="connsiteY3" fmla="*/ 3719593 h 3797085"/>
              <a:gd name="connsiteX4" fmla="*/ 364210 w 371959"/>
              <a:gd name="connsiteY4" fmla="*/ 0 h 37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59" h="3797085">
                <a:moveTo>
                  <a:pt x="364210" y="0"/>
                </a:moveTo>
                <a:lnTo>
                  <a:pt x="0" y="0"/>
                </a:lnTo>
                <a:lnTo>
                  <a:pt x="0" y="3797085"/>
                </a:lnTo>
                <a:lnTo>
                  <a:pt x="371959" y="3719593"/>
                </a:lnTo>
                <a:lnTo>
                  <a:pt x="364210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5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40474-AF3C-A320-FAE9-3BBE1496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DF126964-83D5-E85A-7ED8-866478BB170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97435-A4D1-650E-C8CF-30320EEFA435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Obfuscation Discussion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C3CFBA-3D39-368D-12B0-9167948C6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8" y="2132855"/>
            <a:ext cx="9526664" cy="25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4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72031-0EF2-5423-6E0C-86051302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BBE361E0-5E6E-482E-E93D-E40061A2D786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AB533-931D-3C9C-12DD-BA73E32D687A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Abstract &amp; Decompiling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7FEE1-4D06-14E9-2A18-1D36CE87277A}"/>
              </a:ext>
            </a:extLst>
          </p:cNvPr>
          <p:cNvSpPr txBox="1"/>
          <p:nvPr/>
        </p:nvSpPr>
        <p:spPr>
          <a:xfrm>
            <a:off x="989563" y="2348880"/>
            <a:ext cx="7926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Decompilation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aims to convert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code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high-level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code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tools like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Ghidra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often produce results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difficult to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74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537DB-60D3-F115-9556-AA2E97CE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EE7B2008-6F3F-CD6D-EA0A-D2E51BBDCA9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7E8F1-DC7F-C528-77F5-85A6514B64D2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Abstract &amp; Decompiling Challenges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2D7758-B2ED-7FDD-8C24-51FA0C66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00" y="1052736"/>
            <a:ext cx="7163800" cy="530616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CEC45E9-AD5E-C995-4D9A-C90664F86A01}"/>
              </a:ext>
            </a:extLst>
          </p:cNvPr>
          <p:cNvSpPr/>
          <p:nvPr/>
        </p:nvSpPr>
        <p:spPr>
          <a:xfrm>
            <a:off x="1640632" y="2060848"/>
            <a:ext cx="316835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ED9B91E-C005-6E16-797A-9AD10C620BED}"/>
              </a:ext>
            </a:extLst>
          </p:cNvPr>
          <p:cNvSpPr/>
          <p:nvPr/>
        </p:nvSpPr>
        <p:spPr>
          <a:xfrm>
            <a:off x="1640632" y="3501008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44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8665E-DC41-A3FF-09BB-C7155B23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72F15525-40B7-952F-CB1C-9EAE06398079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6C4CA-A2E7-5E3A-C557-D60FE50A9448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Abstract &amp; Decompiling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8190A-F127-B311-0324-0955C52BB94D}"/>
              </a:ext>
            </a:extLst>
          </p:cNvPr>
          <p:cNvSpPr txBox="1"/>
          <p:nvPr/>
        </p:nvSpPr>
        <p:spPr>
          <a:xfrm>
            <a:off x="848543" y="1905506"/>
            <a:ext cx="82089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primary approaches to LLM-based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decompilation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Refined-Decompile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End2end-Decompile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particular, Refined-Decompile prompts LLMs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 the results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decompilation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tools.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End2end-Decompile fine-tunes LLMs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decompile binaries directly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433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BA371-C042-6EED-9003-077A05B8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AA7801A9-E1D8-76BD-AB2C-50C7CF5F5F62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73CF0-2702-A8D3-03AB-D10566D97795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Abstract &amp; Decompiling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3F90C-3FB0-62D7-1FA8-6A093F342A02}"/>
              </a:ext>
            </a:extLst>
          </p:cNvPr>
          <p:cNvSpPr txBox="1"/>
          <p:nvPr/>
        </p:nvSpPr>
        <p:spPr>
          <a:xfrm>
            <a:off x="848543" y="2420888"/>
            <a:ext cx="82089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Nevertheless, previous open-source applications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this approach were limited by the 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 of smaller </a:t>
            </a:r>
          </a:p>
          <a:p>
            <a:pPr algn="ctr"/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only around 200 million parameters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restricted training corpus.</a:t>
            </a:r>
          </a:p>
        </p:txBody>
      </p:sp>
    </p:spTree>
    <p:extLst>
      <p:ext uri="{BB962C8B-B14F-4D97-AF65-F5344CB8AC3E}">
        <p14:creationId xmlns:p14="http://schemas.microsoft.com/office/powerpoint/2010/main" val="360153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822F-CC20-01E0-294F-78343F450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4982437F-B350-F7F9-53A6-BCD320752BF0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E3D3C-D8E3-DF0E-CC0E-217C208A5D44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 - End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81CBABD-CC7C-C1C8-C873-F82732EF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62" y="1332854"/>
            <a:ext cx="6148076" cy="4649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7D3DD5-39CE-FD20-FAFE-D115DD540AEC}"/>
              </a:ext>
            </a:extLst>
          </p:cNvPr>
          <p:cNvSpPr txBox="1"/>
          <p:nvPr/>
        </p:nvSpPr>
        <p:spPr>
          <a:xfrm>
            <a:off x="7113240" y="2420888"/>
            <a:ext cx="4955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 err="1"/>
              <a:t>objdump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6940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7B651-EBDE-A624-8F90-A6116C86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D6BCF585-C9AD-4F17-D52F-B0BB7487E505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B4F9E-1830-2BF2-A573-E8586DF54506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 -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12B5F-254A-92BE-B50E-00A3658B2F0D}"/>
              </a:ext>
            </a:extLst>
          </p:cNvPr>
          <p:cNvSpPr txBox="1"/>
          <p:nvPr/>
        </p:nvSpPr>
        <p:spPr>
          <a:xfrm>
            <a:off x="560967" y="2644170"/>
            <a:ext cx="8784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optimize the training of LLM4Decompile-End</a:t>
            </a:r>
          </a:p>
          <a:p>
            <a:pPr algn="ctr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 through three key steps: 1) </a:t>
            </a:r>
            <a:r>
              <a:rPr lang="en-US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augmenting</a:t>
            </a:r>
          </a:p>
          <a:p>
            <a:pPr algn="ctr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training corpus, 2) </a:t>
            </a:r>
            <a:r>
              <a:rPr lang="en-US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</a:t>
            </a:r>
          </a:p>
          <a:p>
            <a:pPr algn="ctr"/>
            <a:r>
              <a:rPr lang="en-US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3) and incorporating two-state training.</a:t>
            </a:r>
          </a:p>
        </p:txBody>
      </p:sp>
    </p:spTree>
    <p:extLst>
      <p:ext uri="{BB962C8B-B14F-4D97-AF65-F5344CB8AC3E}">
        <p14:creationId xmlns:p14="http://schemas.microsoft.com/office/powerpoint/2010/main" val="219926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67952-5E32-971D-2208-C10D47BD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EB60214F-9068-C787-78BA-5E9B802E519F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32B50-C677-ED88-0A3A-733CB4B0AEAE}"/>
              </a:ext>
            </a:extLst>
          </p:cNvPr>
          <p:cNvSpPr txBox="1"/>
          <p:nvPr/>
        </p:nvSpPr>
        <p:spPr>
          <a:xfrm>
            <a:off x="560512" y="303795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LLM4Decompile - 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FDC1D-52BD-165B-3493-AC962074631F}"/>
              </a:ext>
            </a:extLst>
          </p:cNvPr>
          <p:cNvSpPr txBox="1"/>
          <p:nvPr/>
        </p:nvSpPr>
        <p:spPr>
          <a:xfrm>
            <a:off x="560512" y="1506264"/>
            <a:ext cx="87849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Corpus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construct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asm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-source pairs based on </a:t>
            </a:r>
            <a:r>
              <a:rPr lang="en-US" altLang="ko-K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ExeBench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further expand the training data,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 the compilation optimization states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used by developers</a:t>
            </a:r>
          </a:p>
          <a:p>
            <a:pPr algn="ctr"/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compile the source code into all four stages, </a:t>
            </a:r>
          </a:p>
          <a:p>
            <a:pPr algn="ctr"/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</a:t>
            </a:r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O0, O1, O2, and O3, and pair each of them </a:t>
            </a:r>
          </a:p>
          <a:p>
            <a:pPr algn="ctr"/>
            <a:r>
              <a:rPr lang="en-US" altLang="ko-KR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with the source code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655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1755</Words>
  <Application>Microsoft Office PowerPoint</Application>
  <PresentationFormat>A4 용지(210x297mm)</PresentationFormat>
  <Paragraphs>299</Paragraphs>
  <Slides>20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Pretendard Light</vt:lpstr>
      <vt:lpstr>Times New Roman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전형준</cp:lastModifiedBy>
  <cp:revision>198</cp:revision>
  <dcterms:created xsi:type="dcterms:W3CDTF">2018-09-05T05:11:29Z</dcterms:created>
  <dcterms:modified xsi:type="dcterms:W3CDTF">2025-07-16T05:26:47Z</dcterms:modified>
</cp:coreProperties>
</file>