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3" r:id="rId13"/>
    <p:sldId id="372" r:id="rId14"/>
    <p:sldId id="374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</p:sldIdLst>
  <p:sldSz cx="9906000" cy="6858000" type="A4"/>
  <p:notesSz cx="6858000" cy="9144000"/>
  <p:embeddedFontLst>
    <p:embeddedFont>
      <p:font typeface="Pretendard Light" panose="02000403000000020004" pitchFamily="50" charset="-127"/>
      <p:regular r:id="rId26"/>
    </p:embeddedFont>
    <p:embeddedFont>
      <p:font typeface="맑은 고딕" panose="020B0503020000020004" pitchFamily="50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94"/>
    <a:srgbClr val="ECEAE6"/>
    <a:srgbClr val="0A4D9B"/>
    <a:srgbClr val="CA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72509" autoAdjust="0"/>
  </p:normalViewPr>
  <p:slideViewPr>
    <p:cSldViewPr>
      <p:cViewPr varScale="1">
        <p:scale>
          <a:sx n="81" d="100"/>
          <a:sy n="81" d="100"/>
        </p:scale>
        <p:origin x="2454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E0641-5008-417E-946A-607BE829810E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4EAC4-6882-4D5C-AC2C-2EF4643A2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76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289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CA008-D3A9-5079-2820-20665B18D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0567BC7-96F2-48DF-F714-AB8B5C1F6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7A1969F-6A51-088A-DDA1-D81ECAAF8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앞에서 </a:t>
            </a:r>
            <a:r>
              <a:rPr lang="ko-KR" altLang="en-US" dirty="0" err="1"/>
              <a:t>설명드린</a:t>
            </a:r>
            <a:r>
              <a:rPr lang="ko-KR" altLang="en-US" dirty="0"/>
              <a:t> </a:t>
            </a:r>
            <a:r>
              <a:rPr lang="en-US" altLang="ko-KR" dirty="0"/>
              <a:t>LLM</a:t>
            </a:r>
            <a:r>
              <a:rPr lang="ko-KR" altLang="en-US" dirty="0"/>
              <a:t>을 통한 </a:t>
            </a:r>
            <a:r>
              <a:rPr lang="en-US" altLang="ko-KR" dirty="0"/>
              <a:t>hidden state</a:t>
            </a:r>
            <a:r>
              <a:rPr lang="ko-KR" altLang="en-US" dirty="0"/>
              <a:t>를 구하는 </a:t>
            </a:r>
            <a:r>
              <a:rPr lang="ko-KR" altLang="en-US" dirty="0" err="1"/>
              <a:t>부분까지가</a:t>
            </a:r>
            <a:r>
              <a:rPr lang="ko-KR" altLang="en-US" dirty="0"/>
              <a:t> 이 부분에 해당합니다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Hidden state</a:t>
            </a:r>
            <a:r>
              <a:rPr lang="ko-KR" altLang="en-US" dirty="0"/>
              <a:t>를 구하는 과정에서</a:t>
            </a:r>
            <a:r>
              <a:rPr lang="en-US" altLang="ko-KR" dirty="0"/>
              <a:t>, decoder </a:t>
            </a:r>
            <a:r>
              <a:rPr lang="ko-KR" altLang="en-US" dirty="0"/>
              <a:t>의 구조를 </a:t>
            </a:r>
            <a:r>
              <a:rPr lang="ko-KR" altLang="en-US" dirty="0" err="1"/>
              <a:t>떠올려보시면</a:t>
            </a:r>
            <a:r>
              <a:rPr lang="en-US" altLang="ko-KR" dirty="0"/>
              <a:t>, masked attention</a:t>
            </a:r>
            <a:r>
              <a:rPr lang="ko-KR" altLang="en-US" dirty="0"/>
              <a:t>을 진행하는데요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이는 </a:t>
            </a:r>
            <a:r>
              <a:rPr lang="en-US" altLang="ko-KR" dirty="0" err="1"/>
              <a:t>nlp</a:t>
            </a:r>
            <a:r>
              <a:rPr lang="en-US" altLang="ko-KR" dirty="0"/>
              <a:t> decoding </a:t>
            </a:r>
            <a:r>
              <a:rPr lang="ko-KR" altLang="en-US" dirty="0"/>
              <a:t>과정에 있어서 </a:t>
            </a:r>
            <a:r>
              <a:rPr lang="en-US" altLang="ko-KR" dirty="0"/>
              <a:t>future </a:t>
            </a:r>
            <a:r>
              <a:rPr lang="ko-KR" altLang="en-US" dirty="0"/>
              <a:t>정보를 당연히 활용할 수 없기에 정당하지만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이 부분으로 인해서 앞서 논문에서 언급한</a:t>
            </a:r>
            <a:r>
              <a:rPr lang="en-US" altLang="ko-KR" dirty="0"/>
              <a:t>, prefix context </a:t>
            </a:r>
            <a:r>
              <a:rPr lang="ko-KR" altLang="en-US" dirty="0"/>
              <a:t>만 사용할 수 있고</a:t>
            </a:r>
            <a:r>
              <a:rPr lang="en-US" altLang="ko-KR" dirty="0"/>
              <a:t>, suffix context</a:t>
            </a:r>
            <a:r>
              <a:rPr lang="ko-KR" altLang="en-US" dirty="0"/>
              <a:t>는 사용할 수 없게 되는 것입니다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따라서 이 문제를 해결하기 위해서 추가적인 </a:t>
            </a:r>
            <a:r>
              <a:rPr lang="en-US" altLang="ko-KR" dirty="0"/>
              <a:t>Bidirectional Adaptor model</a:t>
            </a:r>
            <a:r>
              <a:rPr lang="ko-KR" altLang="en-US" dirty="0"/>
              <a:t>을 추가해 사용하게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8BB062-2A68-462D-5A1A-0CE484338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176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2A1A4-B881-9B1C-3DBC-EC65E8792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29BA06A-0502-473A-CB28-FD7C7BA1E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DC46BDF-6715-3EA6-D26C-E0DA13F97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따라서 이 문제를 해결하기 위해서 추가적인 </a:t>
            </a:r>
            <a:r>
              <a:rPr lang="en-US" altLang="ko-KR" dirty="0"/>
              <a:t>Bidirectional Adaptor model</a:t>
            </a:r>
            <a:r>
              <a:rPr lang="ko-KR" altLang="en-US" dirty="0"/>
              <a:t>을 추가해 사용하게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여기에서</a:t>
            </a:r>
            <a:r>
              <a:rPr lang="en-US" altLang="ko-KR" dirty="0"/>
              <a:t>, </a:t>
            </a:r>
            <a:r>
              <a:rPr lang="ko-KR" altLang="en-US" dirty="0"/>
              <a:t>위 데이터들이 </a:t>
            </a:r>
            <a:r>
              <a:rPr lang="en-US" altLang="ko-KR" dirty="0"/>
              <a:t>hidden state</a:t>
            </a:r>
            <a:r>
              <a:rPr lang="ko-KR" altLang="en-US" dirty="0"/>
              <a:t> </a:t>
            </a:r>
            <a:r>
              <a:rPr lang="en-US" altLang="ko-KR" dirty="0" err="1"/>
              <a:t>vecto</a:t>
            </a:r>
            <a:r>
              <a:rPr lang="ko-KR" altLang="en-US" dirty="0"/>
              <a:t>들의 모음인데요</a:t>
            </a:r>
            <a:r>
              <a:rPr lang="en-US" altLang="ko-KR" dirty="0"/>
              <a:t>, </a:t>
            </a:r>
            <a:r>
              <a:rPr lang="ko-KR" altLang="en-US" dirty="0"/>
              <a:t>이 </a:t>
            </a:r>
            <a:r>
              <a:rPr lang="en-US" altLang="ko-KR" dirty="0"/>
              <a:t>vector</a:t>
            </a:r>
            <a:r>
              <a:rPr lang="ko-KR" altLang="en-US" dirty="0"/>
              <a:t>들 중 일부만 추출해서 사용하는 것을 확인할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논문에서는</a:t>
            </a:r>
            <a:r>
              <a:rPr lang="en-US" altLang="ko-KR" dirty="0"/>
              <a:t>, </a:t>
            </a:r>
            <a:r>
              <a:rPr lang="ko-KR" altLang="en-US" dirty="0"/>
              <a:t>특정 토큰이 왼쪽의 정보를 전부 담고 있다고 보기 때문에</a:t>
            </a:r>
            <a:r>
              <a:rPr lang="en-US" altLang="ko-KR" dirty="0"/>
              <a:t>, </a:t>
            </a:r>
            <a:r>
              <a:rPr lang="ko-KR" altLang="en-US" dirty="0" err="1"/>
              <a:t>개행문자</a:t>
            </a:r>
            <a:r>
              <a:rPr lang="ko-KR" altLang="en-US" dirty="0"/>
              <a:t> 토큰에 해당하는 위치에 대응되는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Hidden state</a:t>
            </a:r>
            <a:r>
              <a:rPr lang="ko-KR" altLang="en-US" dirty="0"/>
              <a:t>만 뽑아서 압축을 진행하게 됩니다</a:t>
            </a:r>
            <a:r>
              <a:rPr lang="en-US" altLang="ko-KR" dirty="0"/>
              <a:t>. </a:t>
            </a:r>
            <a:r>
              <a:rPr lang="ko-KR" altLang="en-US" dirty="0"/>
              <a:t>따라서 각 </a:t>
            </a:r>
            <a:r>
              <a:rPr lang="ko-KR" altLang="en-US" dirty="0" err="1"/>
              <a:t>개행문자</a:t>
            </a:r>
            <a:r>
              <a:rPr lang="ko-KR" altLang="en-US" dirty="0"/>
              <a:t> 토큰 위치에 대응되는 </a:t>
            </a:r>
            <a:r>
              <a:rPr lang="en-US" altLang="ko-KR" dirty="0"/>
              <a:t>hidden state </a:t>
            </a:r>
            <a:r>
              <a:rPr lang="ko-KR" altLang="en-US" dirty="0"/>
              <a:t>정보는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 </a:t>
            </a:r>
            <a:r>
              <a:rPr lang="en-US" altLang="ko-KR" dirty="0"/>
              <a:t>line</a:t>
            </a:r>
            <a:r>
              <a:rPr lang="ko-KR" altLang="en-US" dirty="0"/>
              <a:t>의</a:t>
            </a:r>
            <a:r>
              <a:rPr lang="en-US" altLang="ko-KR" dirty="0"/>
              <a:t> context </a:t>
            </a:r>
            <a:r>
              <a:rPr lang="ko-KR" altLang="en-US" dirty="0"/>
              <a:t>정보를 압축해서 저장하고 있다고 생각하여 해당 데이터만 사용하게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이는</a:t>
            </a:r>
            <a:r>
              <a:rPr lang="en-US" altLang="ko-KR" dirty="0"/>
              <a:t>, line </a:t>
            </a:r>
            <a:r>
              <a:rPr lang="ko-KR" altLang="en-US" dirty="0"/>
              <a:t>단위로 </a:t>
            </a:r>
            <a:r>
              <a:rPr lang="en-US" altLang="ko-KR" dirty="0"/>
              <a:t>fault localization</a:t>
            </a:r>
            <a:r>
              <a:rPr lang="ko-KR" altLang="en-US" dirty="0"/>
              <a:t>을 진행하기 때문에 축약이 가능하다고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355CA07-7E91-325E-EE97-8703D7E95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894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AFE7C-A961-F2D8-B94E-86B6CD83D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AE1B07B-E3E1-4D1A-CEC5-A65925B0A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BEEFA89-B14A-9E5E-5E89-BFE9B3D00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Bidirectional Adapter model</a:t>
            </a:r>
            <a:r>
              <a:rPr lang="ko-KR" altLang="en-US" dirty="0"/>
              <a:t>은 단순하게 </a:t>
            </a:r>
            <a:r>
              <a:rPr lang="en-US" altLang="ko-KR" dirty="0"/>
              <a:t>Transformer Layer </a:t>
            </a:r>
            <a:r>
              <a:rPr lang="ko-KR" altLang="en-US" dirty="0" err="1"/>
              <a:t>몇층을</a:t>
            </a:r>
            <a:r>
              <a:rPr lang="ko-KR" altLang="en-US" dirty="0"/>
              <a:t> 더 추가해준 구조이고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en-US" altLang="ko-KR" dirty="0"/>
              <a:t>Masked attention matrix</a:t>
            </a:r>
            <a:r>
              <a:rPr lang="ko-KR" altLang="en-US" dirty="0"/>
              <a:t>를 사용하는 것 대신에</a:t>
            </a:r>
            <a:r>
              <a:rPr lang="en-US" altLang="ko-KR" dirty="0"/>
              <a:t>, transformer self-attention</a:t>
            </a:r>
            <a:r>
              <a:rPr lang="ko-KR" altLang="en-US" dirty="0"/>
              <a:t>와 같이 모든 토큰이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서로의 정보를 참조할 수 있는 구조의 </a:t>
            </a:r>
            <a:r>
              <a:rPr lang="en-US" altLang="ko-KR" dirty="0"/>
              <a:t>attention matrix</a:t>
            </a:r>
            <a:r>
              <a:rPr lang="ko-KR" altLang="en-US" dirty="0"/>
              <a:t>를 사용한 것이 차이점입니다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이후</a:t>
            </a:r>
            <a:r>
              <a:rPr lang="en-US" altLang="ko-KR" dirty="0"/>
              <a:t>, </a:t>
            </a:r>
            <a:r>
              <a:rPr lang="ko-KR" altLang="en-US" dirty="0"/>
              <a:t>해당 </a:t>
            </a:r>
            <a:r>
              <a:rPr lang="en-US" altLang="ko-KR" dirty="0"/>
              <a:t>adapter model</a:t>
            </a:r>
            <a:r>
              <a:rPr lang="ko-KR" altLang="en-US" dirty="0"/>
              <a:t>의 </a:t>
            </a:r>
            <a:r>
              <a:rPr lang="en-US" altLang="ko-KR" dirty="0"/>
              <a:t>hidden layer</a:t>
            </a:r>
            <a:r>
              <a:rPr lang="ko-KR" altLang="en-US" dirty="0"/>
              <a:t>를 </a:t>
            </a:r>
            <a:r>
              <a:rPr lang="en-US" altLang="ko-KR" dirty="0"/>
              <a:t>line number</a:t>
            </a:r>
            <a:r>
              <a:rPr lang="ko-KR" altLang="en-US" dirty="0"/>
              <a:t> 길이에 맞는 </a:t>
            </a:r>
            <a:r>
              <a:rPr lang="en-US" altLang="ko-KR" dirty="0" err="1"/>
              <a:t>vecto</a:t>
            </a:r>
            <a:r>
              <a:rPr lang="ko-KR" altLang="en-US" dirty="0"/>
              <a:t>로 변환하여 </a:t>
            </a:r>
            <a:r>
              <a:rPr lang="en-US" altLang="ko-KR" dirty="0"/>
              <a:t>sigmoid </a:t>
            </a:r>
            <a:r>
              <a:rPr lang="en-US" altLang="ko-KR" dirty="0" err="1"/>
              <a:t>functio</a:t>
            </a:r>
            <a:r>
              <a:rPr lang="ko-KR" altLang="en-US" dirty="0"/>
              <a:t>을 통해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각각의 </a:t>
            </a:r>
            <a:r>
              <a:rPr lang="en-US" altLang="ko-KR" dirty="0"/>
              <a:t>line</a:t>
            </a:r>
            <a:r>
              <a:rPr lang="ko-KR" altLang="en-US" dirty="0"/>
              <a:t>이 </a:t>
            </a:r>
            <a:r>
              <a:rPr lang="en-US" altLang="ko-KR" dirty="0"/>
              <a:t>bug</a:t>
            </a:r>
            <a:r>
              <a:rPr lang="ko-KR" altLang="en-US" dirty="0"/>
              <a:t>를 일으킬 확률을 구하는 과정을 거치게 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2FA6E5-2C7C-7402-01BC-D6C06609D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644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368E3-A3ED-FBBE-A11E-B4B2D0190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BC592CE-BFB6-5F06-AFBA-B17E3BDAC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C9094D2-593B-FE00-B2C1-63569B33E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최종적인 </a:t>
            </a:r>
            <a:r>
              <a:rPr lang="ko-KR" altLang="en-US" dirty="0" err="1"/>
              <a:t>아키텍쳐의</a:t>
            </a:r>
            <a:r>
              <a:rPr lang="ko-KR" altLang="en-US" dirty="0"/>
              <a:t> 데이터 크기를 정리하면 오른쪽과 같습니다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B31FA4-0A8C-75A0-9B30-2295AE003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737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AC3CA-E67C-06CB-D188-63276DA96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5CEE572-16AE-17CD-F6F2-B3381A0C5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9B306B2-B077-4A26-DF4C-B21847FF4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이렇게 생성한 </a:t>
            </a:r>
            <a:r>
              <a:rPr lang="en-US" altLang="ko-KR" dirty="0"/>
              <a:t>probability </a:t>
            </a:r>
            <a:r>
              <a:rPr lang="en-US" altLang="ko-KR" dirty="0" err="1"/>
              <a:t>matri</a:t>
            </a:r>
            <a:r>
              <a:rPr lang="ko-KR" altLang="en-US" dirty="0"/>
              <a:t>를 사용해서 </a:t>
            </a:r>
            <a:r>
              <a:rPr lang="en-US" altLang="ko-KR" dirty="0"/>
              <a:t>line error </a:t>
            </a:r>
            <a:r>
              <a:rPr lang="ko-KR" altLang="en-US" dirty="0"/>
              <a:t>정답 데이터와 </a:t>
            </a:r>
            <a:r>
              <a:rPr lang="en-US" altLang="ko-KR" dirty="0"/>
              <a:t>Binary Cross Entropy loss</a:t>
            </a:r>
            <a:r>
              <a:rPr lang="ko-KR" altLang="en-US" dirty="0"/>
              <a:t>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학습을 진행하게 됩니다</a:t>
            </a:r>
            <a:r>
              <a:rPr lang="en-US" altLang="ko-KR" dirty="0"/>
              <a:t>. </a:t>
            </a:r>
            <a:r>
              <a:rPr lang="ko-KR" altLang="en-US" dirty="0"/>
              <a:t>여기에서 학습이 되는 대상은 앞에서 생성한 파라미터</a:t>
            </a:r>
            <a:r>
              <a:rPr lang="en-US" altLang="ko-KR" dirty="0"/>
              <a:t> W</a:t>
            </a:r>
            <a:r>
              <a:rPr lang="ko-KR" altLang="en-US" dirty="0"/>
              <a:t>들과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최종 </a:t>
            </a:r>
            <a:r>
              <a:rPr lang="en-US" altLang="ko-KR" dirty="0"/>
              <a:t>Bidirectional adapter</a:t>
            </a:r>
            <a:r>
              <a:rPr lang="ko-KR" altLang="en-US" dirty="0"/>
              <a:t>이고</a:t>
            </a:r>
            <a:r>
              <a:rPr lang="en-US" altLang="ko-KR" dirty="0"/>
              <a:t>, </a:t>
            </a:r>
            <a:r>
              <a:rPr lang="ko-KR" altLang="en-US" dirty="0"/>
              <a:t>중간의 </a:t>
            </a:r>
            <a:r>
              <a:rPr lang="en-US" altLang="ko-KR" dirty="0"/>
              <a:t>Pretrained LLM</a:t>
            </a:r>
            <a:r>
              <a:rPr lang="ko-KR" altLang="en-US" dirty="0"/>
              <a:t>은 학습이 되지 않습니다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6842CC-9086-18FC-FD04-503FBD5FB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569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A7913-2176-0999-2FB9-B8FFF6CC7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8ED6232-1ACC-1B6E-437E-D7204C10C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CCC3073-BE23-D251-21D5-1BD21B45A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실험에 사용한 데이터셋은 총 </a:t>
            </a:r>
            <a:r>
              <a:rPr lang="en-US" altLang="ko-KR" dirty="0"/>
              <a:t>4</a:t>
            </a:r>
            <a:r>
              <a:rPr lang="ko-KR" altLang="en-US" dirty="0"/>
              <a:t>가지입니다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먼저 </a:t>
            </a:r>
            <a:r>
              <a:rPr lang="en-US" altLang="ko-KR" dirty="0"/>
              <a:t>Java </a:t>
            </a:r>
            <a:r>
              <a:rPr lang="ko-KR" altLang="en-US" dirty="0"/>
              <a:t>데이터 </a:t>
            </a:r>
            <a:r>
              <a:rPr lang="en-US" altLang="ko-KR" dirty="0"/>
              <a:t>2</a:t>
            </a:r>
            <a:r>
              <a:rPr lang="ko-KR" altLang="en-US" dirty="0"/>
              <a:t>가지를 사용했습니다</a:t>
            </a:r>
            <a:r>
              <a:rPr lang="en-US" altLang="ko-KR" dirty="0"/>
              <a:t>. Defects4J </a:t>
            </a:r>
            <a:r>
              <a:rPr lang="ko-KR" altLang="en-US" dirty="0"/>
              <a:t>데이터를 </a:t>
            </a:r>
            <a:r>
              <a:rPr lang="en-US" altLang="ko-KR" dirty="0"/>
              <a:t>2</a:t>
            </a:r>
            <a:r>
              <a:rPr lang="ko-KR" altLang="en-US" dirty="0"/>
              <a:t>가지 버전으로 사용한 것으로 보이는데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en-US" altLang="ko-KR" dirty="0"/>
              <a:t>1.2.0</a:t>
            </a:r>
            <a:r>
              <a:rPr lang="ko-KR" altLang="en-US" dirty="0"/>
              <a:t> 버전은 이전 </a:t>
            </a:r>
            <a:r>
              <a:rPr lang="ko-KR" altLang="en-US" dirty="0" err="1"/>
              <a:t>논문들과의</a:t>
            </a:r>
            <a:r>
              <a:rPr lang="ko-KR" altLang="en-US" dirty="0"/>
              <a:t> 공정한 비교를 위해서 사용한 것이고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en-US" altLang="ko-KR" dirty="0"/>
              <a:t>2.0.0 </a:t>
            </a:r>
            <a:r>
              <a:rPr lang="ko-KR" altLang="en-US" dirty="0"/>
              <a:t>버전은 새로운 데이터에 대해서 </a:t>
            </a:r>
            <a:r>
              <a:rPr lang="en-US" altLang="ko-KR" dirty="0"/>
              <a:t>generalization performance</a:t>
            </a:r>
            <a:r>
              <a:rPr lang="ko-KR" altLang="en-US" dirty="0"/>
              <a:t>를 측정하기 위해서 사용했다고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7C0E72-7CFC-B16D-35BF-90189437D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116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92656-BE9C-3913-3ED8-9CB3C7FCB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54A0D5C-5DCE-B537-2820-8B03310F4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B0DE7CA-EFDD-28E5-1B0B-AE1EAB416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가장 첫번째 질문으로 새로운 </a:t>
            </a:r>
            <a:r>
              <a:rPr lang="ko-KR" altLang="en-US" dirty="0" err="1"/>
              <a:t>아키텍쳐가</a:t>
            </a:r>
            <a:r>
              <a:rPr lang="ko-KR" altLang="en-US" dirty="0"/>
              <a:t> 기존의 </a:t>
            </a:r>
            <a:r>
              <a:rPr lang="en-US" altLang="ko-KR" dirty="0"/>
              <a:t>FL </a:t>
            </a:r>
            <a:r>
              <a:rPr lang="ko-KR" altLang="en-US" dirty="0"/>
              <a:t>방법들과 </a:t>
            </a:r>
            <a:r>
              <a:rPr lang="ko-KR" altLang="en-US" dirty="0" err="1"/>
              <a:t>비교시</a:t>
            </a:r>
            <a:r>
              <a:rPr lang="ko-KR" altLang="en-US" dirty="0"/>
              <a:t> 성능 향상이 </a:t>
            </a:r>
            <a:r>
              <a:rPr lang="ko-KR" altLang="en-US" dirty="0" err="1"/>
              <a:t>있나라는</a:t>
            </a:r>
            <a:r>
              <a:rPr lang="ko-KR" altLang="en-US" dirty="0"/>
              <a:t> 의문점에 대해서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아래 테이블을 통해 유의미한 결과가 있었다고 주장합니다</a:t>
            </a:r>
            <a:r>
              <a:rPr lang="en-US" altLang="ko-KR" dirty="0"/>
              <a:t>. </a:t>
            </a:r>
            <a:r>
              <a:rPr lang="ko-KR" altLang="en-US" dirty="0"/>
              <a:t>이 논문에서 말하는 </a:t>
            </a:r>
            <a:r>
              <a:rPr lang="en-US" altLang="ko-KR" dirty="0" err="1"/>
              <a:t>TopN</a:t>
            </a:r>
            <a:r>
              <a:rPr lang="ko-KR" altLang="en-US" dirty="0"/>
              <a:t>이라는 것은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최종적으로 생성한 </a:t>
            </a:r>
            <a:r>
              <a:rPr lang="en-US" altLang="ko-KR" dirty="0" err="1"/>
              <a:t>probabilit</a:t>
            </a:r>
            <a:r>
              <a:rPr lang="ko-KR" altLang="en-US" dirty="0"/>
              <a:t>를 기준으로 </a:t>
            </a:r>
            <a:r>
              <a:rPr lang="en-US" altLang="ko-KR" dirty="0"/>
              <a:t>line number</a:t>
            </a:r>
            <a:r>
              <a:rPr lang="ko-KR" altLang="en-US" dirty="0"/>
              <a:t>를 </a:t>
            </a:r>
            <a:r>
              <a:rPr lang="en-US" altLang="ko-KR" dirty="0"/>
              <a:t>sorting</a:t>
            </a:r>
            <a:r>
              <a:rPr lang="ko-KR" altLang="en-US" dirty="0"/>
              <a:t>했을 때</a:t>
            </a:r>
            <a:r>
              <a:rPr lang="en-US" altLang="ko-KR" dirty="0"/>
              <a:t>, </a:t>
            </a:r>
            <a:r>
              <a:rPr lang="ko-KR" altLang="en-US" dirty="0"/>
              <a:t>최상위 </a:t>
            </a:r>
            <a:r>
              <a:rPr lang="en-US" altLang="ko-KR" dirty="0"/>
              <a:t>N</a:t>
            </a:r>
            <a:r>
              <a:rPr lang="ko-KR" altLang="en-US" dirty="0"/>
              <a:t>개의 </a:t>
            </a:r>
            <a:r>
              <a:rPr lang="en-US" altLang="ko-KR" dirty="0"/>
              <a:t>line</a:t>
            </a:r>
            <a:r>
              <a:rPr lang="ko-KR" altLang="en-US" dirty="0"/>
              <a:t>들 중에서 하나라도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오류가 존재하는 </a:t>
            </a:r>
            <a:r>
              <a:rPr lang="en-US" altLang="ko-KR" dirty="0"/>
              <a:t>line</a:t>
            </a:r>
            <a:r>
              <a:rPr lang="ko-KR" altLang="en-US" dirty="0"/>
              <a:t>이 포함되면 이를 성공이라고 판단하는 것입니다</a:t>
            </a:r>
            <a:r>
              <a:rPr lang="en-US" altLang="ko-KR" dirty="0"/>
              <a:t>. </a:t>
            </a:r>
            <a:r>
              <a:rPr lang="ko-KR" altLang="en-US" dirty="0"/>
              <a:t>따라서 이를 비교해보았을 때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기존의 </a:t>
            </a:r>
            <a:r>
              <a:rPr lang="en-US" altLang="ko-KR" dirty="0"/>
              <a:t>SBFL</a:t>
            </a:r>
            <a:r>
              <a:rPr lang="ko-KR" altLang="en-US" dirty="0"/>
              <a:t>과 </a:t>
            </a:r>
            <a:r>
              <a:rPr lang="en-US" altLang="ko-KR" dirty="0"/>
              <a:t>MLFL</a:t>
            </a:r>
            <a:r>
              <a:rPr lang="ko-KR" altLang="en-US" dirty="0"/>
              <a:t> 방법들보다는 </a:t>
            </a:r>
            <a:r>
              <a:rPr lang="ko-KR" altLang="en-US" dirty="0" err="1"/>
              <a:t>근소하게나마</a:t>
            </a:r>
            <a:r>
              <a:rPr lang="ko-KR" altLang="en-US" dirty="0"/>
              <a:t> 차이가 있다고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추가로</a:t>
            </a:r>
            <a:r>
              <a:rPr lang="en-US" altLang="ko-KR" dirty="0"/>
              <a:t>, </a:t>
            </a:r>
            <a:r>
              <a:rPr lang="ko-KR" altLang="en-US" dirty="0"/>
              <a:t>이 논문에서 주장하는 바에 의하면</a:t>
            </a:r>
            <a:r>
              <a:rPr lang="en-US" altLang="ko-KR" dirty="0"/>
              <a:t>, </a:t>
            </a:r>
            <a:r>
              <a:rPr lang="ko-KR" altLang="en-US" dirty="0"/>
              <a:t>차이가 </a:t>
            </a:r>
            <a:r>
              <a:rPr lang="ko-KR" altLang="en-US" dirty="0" err="1"/>
              <a:t>근소하더라고</a:t>
            </a:r>
            <a:r>
              <a:rPr lang="en-US" altLang="ko-KR" dirty="0"/>
              <a:t>, Fault</a:t>
            </a:r>
            <a:r>
              <a:rPr lang="ko-KR" altLang="en-US" dirty="0"/>
              <a:t> </a:t>
            </a:r>
            <a:r>
              <a:rPr lang="en-US" altLang="ko-KR" dirty="0"/>
              <a:t>localization</a:t>
            </a:r>
            <a:r>
              <a:rPr lang="ko-KR" altLang="en-US" dirty="0"/>
              <a:t>을 진행할 때 필요한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정보의 양이 훨씬 적기 때문에 강점이 있다고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7D7E32-E8C4-AC63-CDCD-52466C45F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373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75680-314C-4626-DACD-C26D39D91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D6106F6-3020-E3FF-D9BC-CEB09A554F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F34D9E8-2A6E-CE21-7FA9-6EF925809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두번째로</a:t>
            </a:r>
            <a:r>
              <a:rPr lang="en-US" altLang="ko-KR" dirty="0"/>
              <a:t>, </a:t>
            </a:r>
            <a:r>
              <a:rPr lang="ko-KR" altLang="en-US" dirty="0"/>
              <a:t>새로운 </a:t>
            </a:r>
            <a:r>
              <a:rPr lang="en-US" altLang="ko-KR" dirty="0"/>
              <a:t>project</a:t>
            </a:r>
            <a:r>
              <a:rPr lang="ko-KR" altLang="en-US" dirty="0"/>
              <a:t>에 대해서 일반화가 </a:t>
            </a:r>
            <a:r>
              <a:rPr lang="ko-KR" altLang="en-US" dirty="0" err="1"/>
              <a:t>가능할까라는</a:t>
            </a:r>
            <a:r>
              <a:rPr lang="ko-KR" altLang="en-US" dirty="0"/>
              <a:t> 의문에 대해서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새로운 자바 프로젝트가 포함된 </a:t>
            </a:r>
            <a:r>
              <a:rPr lang="en-US" altLang="ko-KR" dirty="0"/>
              <a:t>Defects4J </a:t>
            </a:r>
            <a:r>
              <a:rPr lang="ko-KR" altLang="en-US" dirty="0"/>
              <a:t>버전 </a:t>
            </a:r>
            <a:r>
              <a:rPr lang="en-US" altLang="ko-KR" dirty="0"/>
              <a:t>2.0.0</a:t>
            </a:r>
            <a:r>
              <a:rPr lang="ko-KR" altLang="en-US" dirty="0"/>
              <a:t>을 사용해서 실제로 일반화 성능이 괜찮다는 것을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확인할 수 있었습니다</a:t>
            </a:r>
            <a:r>
              <a:rPr lang="en-US" altLang="ko-KR" dirty="0"/>
              <a:t>. </a:t>
            </a:r>
            <a:r>
              <a:rPr lang="ko-KR" altLang="en-US" dirty="0"/>
              <a:t>여기에서 개인적인 의문점은 왜 새로운 </a:t>
            </a:r>
            <a:r>
              <a:rPr lang="en-US" altLang="ko-KR" dirty="0"/>
              <a:t>task</a:t>
            </a:r>
            <a:r>
              <a:rPr lang="ko-KR" altLang="en-US" dirty="0"/>
              <a:t>에 대한 성능이 더 높게 나오는지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궁금합니다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E11784-450E-E55C-574C-4814B393F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8499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54433-A0A0-AC3E-C86D-D6943E43D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29733BA-4316-8071-95FF-85906C860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672545E-CA27-2DDF-D304-0A5FF9D7C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세번째 질문으로</a:t>
            </a:r>
            <a:r>
              <a:rPr lang="en-US" altLang="ko-KR" dirty="0"/>
              <a:t>, LLMAO</a:t>
            </a:r>
            <a:r>
              <a:rPr lang="ko-KR" altLang="en-US" dirty="0"/>
              <a:t>에서 사용된 구성요소들이 성능에 과연 영향을 미치는가에 대해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</a:t>
            </a:r>
            <a:r>
              <a:rPr lang="ko-KR" altLang="en-US" dirty="0"/>
              <a:t>가지 </a:t>
            </a:r>
            <a:r>
              <a:rPr lang="en-US" altLang="ko-KR" dirty="0"/>
              <a:t>ablation study</a:t>
            </a:r>
            <a:r>
              <a:rPr lang="ko-KR" altLang="en-US" dirty="0"/>
              <a:t>로 증명했습니다</a:t>
            </a:r>
            <a:r>
              <a:rPr lang="en-US" altLang="ko-KR" dirty="0"/>
              <a:t>.  Pretrained LLM</a:t>
            </a:r>
            <a:r>
              <a:rPr lang="ko-KR" altLang="en-US" dirty="0"/>
              <a:t>을 사용하지 않는 연구에 대해서는 대신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기본적인 </a:t>
            </a:r>
            <a:r>
              <a:rPr lang="en-US" altLang="ko-KR" dirty="0"/>
              <a:t>6 layer</a:t>
            </a:r>
            <a:r>
              <a:rPr lang="ko-KR" altLang="en-US" dirty="0" err="1"/>
              <a:t>짜리</a:t>
            </a:r>
            <a:r>
              <a:rPr lang="ko-KR" altLang="en-US" dirty="0"/>
              <a:t> </a:t>
            </a:r>
            <a:r>
              <a:rPr lang="en-US" altLang="ko-KR" dirty="0"/>
              <a:t>transformer</a:t>
            </a:r>
            <a:r>
              <a:rPr lang="ko-KR" altLang="en-US" dirty="0"/>
              <a:t>를 학습시키고 이를 사용하여 각 라인의 오류 확률을 구한 것입니다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Table</a:t>
            </a:r>
            <a:r>
              <a:rPr lang="ko-KR" altLang="en-US" dirty="0"/>
              <a:t>에서 볼 수 있듯이</a:t>
            </a:r>
            <a:r>
              <a:rPr lang="en-US" altLang="ko-KR" dirty="0"/>
              <a:t>, </a:t>
            </a:r>
            <a:r>
              <a:rPr lang="ko-KR" altLang="en-US" dirty="0"/>
              <a:t>굉장히 낮은 성능을 보이기에</a:t>
            </a:r>
            <a:r>
              <a:rPr lang="en-US" altLang="ko-KR" dirty="0"/>
              <a:t>, </a:t>
            </a:r>
            <a:r>
              <a:rPr lang="ko-KR" altLang="en-US" dirty="0"/>
              <a:t>대규모 언어 데이터로 </a:t>
            </a:r>
            <a:r>
              <a:rPr lang="en-US" altLang="ko-KR" dirty="0"/>
              <a:t>pretrain </a:t>
            </a:r>
            <a:r>
              <a:rPr lang="ko-KR" altLang="en-US" dirty="0"/>
              <a:t>시킨 </a:t>
            </a:r>
            <a:r>
              <a:rPr lang="en-US" altLang="ko-KR" dirty="0"/>
              <a:t>LLM</a:t>
            </a:r>
            <a:r>
              <a:rPr lang="ko-KR" altLang="en-US" dirty="0"/>
              <a:t>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확실히 더 유용함을 확인할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추가적으로 </a:t>
            </a:r>
            <a:r>
              <a:rPr lang="en-US" altLang="ko-KR" dirty="0"/>
              <a:t>Bidirectional adapter</a:t>
            </a:r>
            <a:r>
              <a:rPr lang="ko-KR" altLang="en-US" dirty="0"/>
              <a:t>를 사용하지 않는 모델의 경우</a:t>
            </a:r>
            <a:r>
              <a:rPr lang="en-US" altLang="ko-KR" dirty="0"/>
              <a:t>, LLM </a:t>
            </a:r>
            <a:r>
              <a:rPr lang="ko-KR" altLang="en-US" dirty="0"/>
              <a:t>자체만으로 찾을 수 있는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오류 </a:t>
            </a:r>
            <a:r>
              <a:rPr lang="en-US" altLang="ko-KR" dirty="0"/>
              <a:t>line</a:t>
            </a:r>
            <a:r>
              <a:rPr lang="ko-KR" altLang="en-US" dirty="0"/>
              <a:t>들이 있지만</a:t>
            </a:r>
            <a:r>
              <a:rPr lang="en-US" altLang="ko-KR" dirty="0"/>
              <a:t>, </a:t>
            </a:r>
            <a:r>
              <a:rPr lang="ko-KR" altLang="en-US" dirty="0"/>
              <a:t>사용한 모델에 비해서 성능이 떨어지는 모습을 확인할 수 있었습니다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050D70-5649-9D3A-4CAE-5E5C7C5A7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723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40A44-B453-F0F9-5978-A84954DF0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9012885-72E4-A9BE-E42C-767545661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142A91F-ABEB-50E2-6C5B-6134C6894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</a:t>
            </a:r>
            <a:r>
              <a:rPr lang="en-US" altLang="ko-KR" dirty="0"/>
              <a:t>, </a:t>
            </a:r>
            <a:r>
              <a:rPr lang="ko-KR" altLang="en-US" dirty="0"/>
              <a:t>다른 언어나 도메인에 이를 활용할 수 있을지에 대해서는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en-US" altLang="ko-KR" dirty="0" err="1"/>
              <a:t>BugsInPy</a:t>
            </a:r>
            <a:r>
              <a:rPr lang="ko-KR" altLang="en-US" dirty="0"/>
              <a:t>와 </a:t>
            </a:r>
            <a:r>
              <a:rPr lang="en-US" altLang="ko-KR" dirty="0" err="1"/>
              <a:t>Devign</a:t>
            </a:r>
            <a:r>
              <a:rPr lang="en-US" altLang="ko-KR" dirty="0"/>
              <a:t> </a:t>
            </a:r>
            <a:r>
              <a:rPr lang="ko-KR" altLang="en-US" dirty="0"/>
              <a:t>데이터셋을 활용하여 다른 언어와 도메인에 적용할 수 있음을 보였습니다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저자들은 성능이 차이가 나는 이유로</a:t>
            </a:r>
            <a:r>
              <a:rPr lang="en-US" altLang="ko-KR" dirty="0"/>
              <a:t>, Training data</a:t>
            </a:r>
            <a:r>
              <a:rPr lang="ko-KR" altLang="en-US" dirty="0"/>
              <a:t>의 차이가 중요하게 작용한다고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데이터의 개수가 많을수록</a:t>
            </a:r>
            <a:r>
              <a:rPr lang="en-US" altLang="ko-KR" dirty="0"/>
              <a:t>, </a:t>
            </a:r>
            <a:r>
              <a:rPr lang="ko-KR" altLang="en-US" dirty="0"/>
              <a:t>사용하는 </a:t>
            </a:r>
            <a:r>
              <a:rPr lang="en-US" altLang="ko-KR" dirty="0"/>
              <a:t>LLM</a:t>
            </a:r>
            <a:r>
              <a:rPr lang="ko-KR" altLang="en-US" dirty="0"/>
              <a:t>의 파라미터가 커질수록 성능이 좋아짐을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ROC curve</a:t>
            </a:r>
            <a:r>
              <a:rPr lang="ko-KR" altLang="en-US" dirty="0"/>
              <a:t>를 통해서 확인할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D7CE04-1B53-D6FC-E225-E37617BBA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EBAFC-6E24-DB64-C1A4-6B7F3986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A9DE264-AC19-F795-6B8C-BB82D65179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75AF37-493F-661B-261E-D2E27B9BC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이 논문에서 다루고자 하는 궁극적인 목표는 </a:t>
            </a:r>
            <a:r>
              <a:rPr lang="en-US" altLang="ko-KR" dirty="0"/>
              <a:t>program code</a:t>
            </a:r>
            <a:r>
              <a:rPr lang="ko-KR" altLang="en-US" dirty="0"/>
              <a:t>의 </a:t>
            </a:r>
            <a:r>
              <a:rPr lang="en-US" altLang="ko-KR" dirty="0"/>
              <a:t>Fault Localization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Fault Localization</a:t>
            </a:r>
            <a:r>
              <a:rPr lang="ko-KR" altLang="en-US" dirty="0"/>
              <a:t>는 논리적 오류가 포함된 코드가 있을 때</a:t>
            </a:r>
            <a:r>
              <a:rPr lang="en-US" altLang="ko-KR" dirty="0"/>
              <a:t>, </a:t>
            </a:r>
            <a:r>
              <a:rPr lang="ko-KR" altLang="en-US" dirty="0"/>
              <a:t>해당 코드의 어느 부분에서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오류가 존재하는 것인지를 찾는 </a:t>
            </a:r>
            <a:r>
              <a:rPr lang="en-US" altLang="ko-KR" dirty="0"/>
              <a:t>task</a:t>
            </a:r>
            <a:r>
              <a:rPr lang="ko-KR" altLang="en-US" dirty="0"/>
              <a:t>를 의미합니다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Fault Localization</a:t>
            </a:r>
            <a:r>
              <a:rPr lang="ko-KR" altLang="en-US" dirty="0"/>
              <a:t>의 범위는 다양한데</a:t>
            </a:r>
            <a:r>
              <a:rPr lang="en-US" altLang="ko-KR" dirty="0"/>
              <a:t>, </a:t>
            </a:r>
            <a:r>
              <a:rPr lang="ko-KR" altLang="en-US" dirty="0"/>
              <a:t>이 논문에서는 </a:t>
            </a:r>
            <a:r>
              <a:rPr lang="en-US" altLang="ko-KR" dirty="0"/>
              <a:t>line</a:t>
            </a:r>
            <a:r>
              <a:rPr lang="ko-KR" altLang="en-US" dirty="0"/>
              <a:t> 단위로 </a:t>
            </a:r>
            <a:r>
              <a:rPr lang="en-US" altLang="ko-KR" dirty="0"/>
              <a:t>Fault localization</a:t>
            </a:r>
            <a:r>
              <a:rPr lang="ko-KR" altLang="en-US" dirty="0"/>
              <a:t>을 찾는 것을</a:t>
            </a:r>
            <a:r>
              <a:rPr lang="en-US" altLang="ko-KR" dirty="0"/>
              <a:t> </a:t>
            </a:r>
            <a:r>
              <a:rPr lang="ko-KR" altLang="en-US" dirty="0"/>
              <a:t>목적으로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아래 코드를 살펴보시면</a:t>
            </a:r>
            <a:r>
              <a:rPr lang="en-US" altLang="ko-KR" dirty="0"/>
              <a:t>, str </a:t>
            </a:r>
            <a:r>
              <a:rPr lang="ko-KR" altLang="en-US" dirty="0"/>
              <a:t>문자열의 길이를 반환하는 </a:t>
            </a:r>
            <a:r>
              <a:rPr lang="en-US" altLang="ko-KR" dirty="0"/>
              <a:t>metho</a:t>
            </a:r>
            <a:r>
              <a:rPr lang="ko-KR" altLang="en-US" dirty="0"/>
              <a:t>가 호출되지만</a:t>
            </a:r>
            <a:r>
              <a:rPr lang="en-US" altLang="ko-KR" dirty="0"/>
              <a:t>, </a:t>
            </a:r>
            <a:r>
              <a:rPr lang="ko-KR" altLang="en-US" dirty="0"/>
              <a:t>해당 </a:t>
            </a:r>
            <a:r>
              <a:rPr lang="en-US" altLang="ko-KR" dirty="0"/>
              <a:t>str</a:t>
            </a:r>
            <a:r>
              <a:rPr lang="ko-KR" altLang="en-US" dirty="0"/>
              <a:t>이 </a:t>
            </a:r>
            <a:r>
              <a:rPr lang="en-US" altLang="ko-KR" dirty="0" err="1"/>
              <a:t>NullText</a:t>
            </a:r>
            <a:r>
              <a:rPr lang="ko-KR" altLang="en-US" dirty="0"/>
              <a:t>라면</a:t>
            </a:r>
            <a:r>
              <a:rPr lang="en-US" altLang="ko-KR" dirty="0"/>
              <a:t>, </a:t>
            </a:r>
            <a:r>
              <a:rPr lang="ko-KR" altLang="en-US" dirty="0"/>
              <a:t>의도하지 않은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결과가 발생할 수 있기 때문에</a:t>
            </a:r>
            <a:r>
              <a:rPr lang="en-US" altLang="ko-KR" dirty="0"/>
              <a:t>, </a:t>
            </a:r>
            <a:r>
              <a:rPr lang="ko-KR" altLang="en-US" dirty="0"/>
              <a:t>해당 지점을 의심할 수 있습니다</a:t>
            </a:r>
            <a:r>
              <a:rPr lang="en-US" altLang="ko-KR" dirty="0"/>
              <a:t>. </a:t>
            </a:r>
            <a:r>
              <a:rPr lang="ko-KR" altLang="en-US" dirty="0"/>
              <a:t>이런 </a:t>
            </a:r>
            <a:r>
              <a:rPr lang="en-US" altLang="ko-KR" dirty="0"/>
              <a:t>task</a:t>
            </a:r>
            <a:r>
              <a:rPr lang="ko-KR" altLang="en-US" dirty="0"/>
              <a:t>가 </a:t>
            </a:r>
            <a:r>
              <a:rPr lang="en-US" altLang="ko-KR" dirty="0"/>
              <a:t>fault localization</a:t>
            </a:r>
            <a:r>
              <a:rPr lang="ko-KR" altLang="en-US" dirty="0"/>
              <a:t>이라고 보면 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E04633-FFEF-C129-8C88-7CBE858FDE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821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FBA7F-8E32-0D4D-1168-EDFEF79EE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0959D12-46EE-FC93-4847-9F78EA1FB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D78089D-DB6A-9017-F8BF-D99E7AA70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CAF36B-21B1-E257-70C3-EA4A2C2FD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906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86D1C-2FA6-4E10-7EF8-892CE0749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888B98A-C779-1ABE-7088-BD5174E5B7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ABD9027-BB29-DA95-38BD-84BC72F6F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 </a:t>
            </a:r>
            <a:r>
              <a:rPr lang="en-US" altLang="ko-KR" dirty="0"/>
              <a:t>ROC </a:t>
            </a:r>
            <a:r>
              <a:rPr lang="ko-KR" altLang="en-US" dirty="0"/>
              <a:t>곡선을 비교해보면</a:t>
            </a:r>
            <a:r>
              <a:rPr lang="en-US" altLang="ko-KR" dirty="0"/>
              <a:t>, </a:t>
            </a:r>
            <a:r>
              <a:rPr lang="ko-KR" altLang="en-US" dirty="0"/>
              <a:t>데이터가 더 많은 </a:t>
            </a:r>
            <a:r>
              <a:rPr lang="en-US" altLang="ko-KR" dirty="0"/>
              <a:t>C</a:t>
            </a:r>
            <a:r>
              <a:rPr lang="ko-KR" altLang="en-US" dirty="0" err="1"/>
              <a:t>언어쪽이</a:t>
            </a:r>
            <a:r>
              <a:rPr lang="en-US" altLang="ko-KR" dirty="0"/>
              <a:t> </a:t>
            </a:r>
            <a:r>
              <a:rPr lang="ko-KR" altLang="en-US" dirty="0"/>
              <a:t>훨씬 더 높은 </a:t>
            </a:r>
            <a:r>
              <a:rPr lang="en-US" altLang="ko-KR" dirty="0"/>
              <a:t>AUC </a:t>
            </a:r>
            <a:r>
              <a:rPr lang="ko-KR" altLang="en-US" dirty="0"/>
              <a:t>점수를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나타냄을 확인할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62056D-2DE8-966B-BEF4-DCFF04D0ED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231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8328-7702-D0AD-1798-80FC6BE51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1C62BD-FD51-1E8F-5418-2A4BEFAAA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444889-6D9B-297F-A686-5408343E0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C08733-9C84-E44D-2C62-629E88D58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58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3DA31-466E-4BB9-7DF0-10B27C9F1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6E0C90E-5F3A-AEF2-9F36-028F16BC2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1B5A78E-5589-5E8F-8ABB-09BB2B60E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따라서 코드 상에서 오류의 위치를 특정하는 문제는 </a:t>
            </a:r>
            <a:r>
              <a:rPr lang="en-US" altLang="ko-KR" dirty="0"/>
              <a:t>LLM</a:t>
            </a:r>
            <a:r>
              <a:rPr lang="ko-KR" altLang="en-US" dirty="0"/>
              <a:t>이 존재하지 않던 시절부터 존재했습니다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먼저 </a:t>
            </a:r>
            <a:r>
              <a:rPr lang="en-US" altLang="ko-KR" dirty="0"/>
              <a:t>SBFL, Spectrum based fault localization </a:t>
            </a:r>
            <a:r>
              <a:rPr lang="ko-KR" altLang="en-US" dirty="0"/>
              <a:t>방식은 </a:t>
            </a:r>
            <a:r>
              <a:rPr lang="en-US" altLang="ko-KR" dirty="0"/>
              <a:t>test case</a:t>
            </a:r>
            <a:r>
              <a:rPr lang="ko-KR" altLang="en-US" dirty="0"/>
              <a:t>의 성공과 실패 유무</a:t>
            </a:r>
            <a:r>
              <a:rPr lang="en-US" altLang="ko-KR" dirty="0"/>
              <a:t>, </a:t>
            </a:r>
            <a:r>
              <a:rPr lang="ko-KR" altLang="en-US" dirty="0"/>
              <a:t>성공이라면 어떤 라인을 실행했는지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실패했다면 어떤 라인을 실행했는지에 대한 정보를 의미하는 </a:t>
            </a:r>
            <a:r>
              <a:rPr lang="en-US" altLang="ko-KR" dirty="0"/>
              <a:t>coverage </a:t>
            </a:r>
            <a:r>
              <a:rPr lang="ko-KR" altLang="en-US" dirty="0"/>
              <a:t>데이터를 통계적으로 분석하여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어떤 코드 라인이 의심스러운지를 계산해내는 방식입니다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 수식을 각 라인별로 실행하고</a:t>
            </a:r>
            <a:r>
              <a:rPr lang="en-US" altLang="ko-KR" dirty="0"/>
              <a:t>, </a:t>
            </a:r>
            <a:r>
              <a:rPr lang="ko-KR" altLang="en-US" dirty="0"/>
              <a:t>이를 통해서 각 라인이 오류가 될 확률을 구해 이를 통해 </a:t>
            </a:r>
            <a:r>
              <a:rPr lang="en-US" altLang="ko-KR" dirty="0"/>
              <a:t>Fault Localize</a:t>
            </a:r>
            <a:r>
              <a:rPr lang="ko-KR" altLang="en-US" dirty="0"/>
              <a:t>를 진행하는 것입니다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7DA23C-0178-F950-AFBE-546D3DD33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39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82FF5-95EC-458C-C5DC-613BE88FF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FF9CD8-5910-F4E0-7093-F5CB2BD98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F74C61E-321C-AB04-417F-6E48B081D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하지만 </a:t>
            </a:r>
            <a:r>
              <a:rPr lang="en-US" altLang="ko-KR" dirty="0"/>
              <a:t>Coverage based </a:t>
            </a:r>
            <a:r>
              <a:rPr lang="ko-KR" altLang="en-US" dirty="0"/>
              <a:t>방법으로는 여러 한계점이 존재합니다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위 코드에서 </a:t>
            </a:r>
            <a:r>
              <a:rPr lang="en-US" altLang="ko-KR" dirty="0"/>
              <a:t>3</a:t>
            </a:r>
            <a:r>
              <a:rPr lang="ko-KR" altLang="en-US" dirty="0"/>
              <a:t>번부터 </a:t>
            </a:r>
            <a:r>
              <a:rPr lang="en-US" altLang="ko-KR" dirty="0"/>
              <a:t>7</a:t>
            </a:r>
            <a:r>
              <a:rPr lang="ko-KR" altLang="en-US" dirty="0"/>
              <a:t>번까지의 코드를 살펴보면</a:t>
            </a:r>
            <a:r>
              <a:rPr lang="en-US" altLang="ko-KR" dirty="0"/>
              <a:t>, if </a:t>
            </a:r>
            <a:r>
              <a:rPr lang="ko-KR" altLang="en-US" dirty="0"/>
              <a:t>조건문이 </a:t>
            </a:r>
            <a:r>
              <a:rPr lang="ko-KR" altLang="en-US" dirty="0" err="1"/>
              <a:t>맞다면</a:t>
            </a:r>
            <a:r>
              <a:rPr lang="en-US" altLang="ko-KR" dirty="0"/>
              <a:t>, </a:t>
            </a:r>
            <a:r>
              <a:rPr lang="ko-KR" altLang="en-US" dirty="0"/>
              <a:t>아래 코드가 전부 실행되기 때문에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해당 </a:t>
            </a:r>
            <a:r>
              <a:rPr lang="en-US" altLang="ko-KR" dirty="0"/>
              <a:t>block</a:t>
            </a:r>
            <a:r>
              <a:rPr lang="ko-KR" altLang="en-US" dirty="0"/>
              <a:t>들 내부에서는 우열을 정할 수 없다는 문제가 존재하고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en-US" altLang="ko-KR" dirty="0"/>
              <a:t>Test</a:t>
            </a:r>
            <a:r>
              <a:rPr lang="ko-KR" altLang="en-US" dirty="0"/>
              <a:t> </a:t>
            </a:r>
            <a:r>
              <a:rPr lang="en-US" altLang="ko-KR" dirty="0"/>
              <a:t>Case</a:t>
            </a:r>
            <a:r>
              <a:rPr lang="ko-KR" altLang="en-US" dirty="0"/>
              <a:t>에 따라서 실제로는 오류가 아닌 부분이 통계적으로 오류일 확률이 높다고 도출할 수도 있게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아래 예시에서는 오류가 없는 </a:t>
            </a:r>
            <a:r>
              <a:rPr lang="en-US" altLang="ko-KR" dirty="0"/>
              <a:t>13</a:t>
            </a:r>
            <a:r>
              <a:rPr lang="ko-KR" altLang="en-US" dirty="0"/>
              <a:t>번이 확률이 가장 높게 나올 수 있죠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1629D0-5E0B-B95C-D090-0CB126D8B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66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689F-7444-27AA-6CB5-EB1AD385D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CF15F7B-38DC-F4FA-8E8D-11019C7D2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FD38D06-F136-1DB9-37A3-5F3C21B56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최근 연구에서는 </a:t>
            </a:r>
            <a:r>
              <a:rPr lang="en-US" altLang="ko-KR" dirty="0"/>
              <a:t>code</a:t>
            </a:r>
            <a:r>
              <a:rPr lang="ko-KR" altLang="en-US" dirty="0"/>
              <a:t>와 </a:t>
            </a:r>
            <a:r>
              <a:rPr lang="en-US" altLang="ko-KR" dirty="0"/>
              <a:t>test case </a:t>
            </a:r>
            <a:r>
              <a:rPr lang="ko-KR" altLang="en-US" dirty="0"/>
              <a:t>그리고 </a:t>
            </a:r>
            <a:r>
              <a:rPr lang="en-US" altLang="ko-KR" dirty="0"/>
              <a:t>Ast, </a:t>
            </a:r>
            <a:r>
              <a:rPr lang="ko-KR" altLang="en-US" dirty="0"/>
              <a:t>실행 </a:t>
            </a:r>
            <a:r>
              <a:rPr lang="en-US" altLang="ko-KR" dirty="0"/>
              <a:t>coverage</a:t>
            </a:r>
            <a:r>
              <a:rPr lang="ko-KR" altLang="en-US" dirty="0"/>
              <a:t>와 같은 실행 결과들과 더불어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Machine learning</a:t>
            </a:r>
            <a:r>
              <a:rPr lang="ko-KR" altLang="en-US" dirty="0"/>
              <a:t>을 사용하여 </a:t>
            </a:r>
            <a:r>
              <a:rPr lang="en-US" altLang="ko-KR" dirty="0"/>
              <a:t>localize</a:t>
            </a:r>
            <a:r>
              <a:rPr lang="ko-KR" altLang="en-US" dirty="0"/>
              <a:t>를 시도하는 </a:t>
            </a:r>
            <a:r>
              <a:rPr lang="en-US" altLang="ko-KR" dirty="0"/>
              <a:t>MLFL</a:t>
            </a:r>
            <a:r>
              <a:rPr lang="ko-KR" altLang="en-US" dirty="0"/>
              <a:t>이 존재합니다</a:t>
            </a:r>
            <a:r>
              <a:rPr lang="en-US" altLang="ko-KR" dirty="0"/>
              <a:t>. </a:t>
            </a:r>
            <a:r>
              <a:rPr lang="ko-KR" altLang="en-US" dirty="0"/>
              <a:t>이 방식 또한</a:t>
            </a:r>
            <a:r>
              <a:rPr lang="en-US" altLang="ko-KR" dirty="0"/>
              <a:t>, </a:t>
            </a:r>
            <a:r>
              <a:rPr lang="ko-KR" altLang="en-US" dirty="0"/>
              <a:t>코드 그 자체만으로는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학습을</a:t>
            </a:r>
            <a:r>
              <a:rPr lang="en-US" altLang="ko-KR" dirty="0"/>
              <a:t> Task</a:t>
            </a:r>
            <a:r>
              <a:rPr lang="ko-KR" altLang="en-US" dirty="0"/>
              <a:t>를 수행할 수 없고</a:t>
            </a:r>
            <a:r>
              <a:rPr lang="en-US" altLang="ko-KR" dirty="0"/>
              <a:t>, </a:t>
            </a:r>
            <a:r>
              <a:rPr lang="ko-KR" altLang="en-US" dirty="0"/>
              <a:t>추가적인 데이터가 필요하다는 점이 </a:t>
            </a:r>
            <a:r>
              <a:rPr lang="en-US" altLang="ko-KR" dirty="0"/>
              <a:t>SBFL</a:t>
            </a:r>
            <a:r>
              <a:rPr lang="ko-KR" altLang="en-US" dirty="0"/>
              <a:t>과 동일합니다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F7B852E-4B26-B382-88F6-82B27D891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663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8ED8E-66C8-9F33-B5A2-9FA71FE06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99DB925-B396-94D5-5054-56318056D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74DDE55-174B-992E-A969-E040933D6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이전까지 살펴본 방법들이 기존의 방법론들이고</a:t>
            </a:r>
            <a:r>
              <a:rPr lang="en-US" altLang="ko-KR" dirty="0"/>
              <a:t>, </a:t>
            </a:r>
            <a:r>
              <a:rPr lang="ko-KR" altLang="en-US" dirty="0"/>
              <a:t>이 논문에서는 새로운 </a:t>
            </a:r>
            <a:r>
              <a:rPr lang="en-US" altLang="ko-KR" dirty="0"/>
              <a:t>LLMAO</a:t>
            </a:r>
            <a:r>
              <a:rPr lang="ko-KR" altLang="en-US" dirty="0"/>
              <a:t>라는 </a:t>
            </a:r>
            <a:r>
              <a:rPr lang="ko-KR" altLang="en-US" dirty="0" err="1"/>
              <a:t>아키텍쳐를</a:t>
            </a:r>
            <a:r>
              <a:rPr lang="ko-KR" altLang="en-US" dirty="0"/>
              <a:t> 제안합니다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현재 </a:t>
            </a:r>
            <a:r>
              <a:rPr lang="en-US" altLang="ko-KR" dirty="0"/>
              <a:t>LLM</a:t>
            </a:r>
            <a:r>
              <a:rPr lang="ko-KR" altLang="en-US" dirty="0"/>
              <a:t>은 </a:t>
            </a:r>
            <a:r>
              <a:rPr lang="en-US" altLang="ko-KR" dirty="0"/>
              <a:t>NL </a:t>
            </a:r>
            <a:r>
              <a:rPr lang="ko-KR" altLang="en-US" dirty="0"/>
              <a:t>문서에서부터 올바른 코드를 생성할 수 있고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또한 반대로 코드에서부터 </a:t>
            </a:r>
            <a:r>
              <a:rPr lang="en-US" altLang="ko-KR" dirty="0"/>
              <a:t>NL </a:t>
            </a:r>
            <a:r>
              <a:rPr lang="ko-KR" altLang="en-US" dirty="0"/>
              <a:t>문서를 생성해낼 수 있기 때문에</a:t>
            </a:r>
            <a:r>
              <a:rPr lang="en-US" altLang="ko-KR" dirty="0"/>
              <a:t>, LLM</a:t>
            </a:r>
            <a:r>
              <a:rPr lang="ko-KR" altLang="en-US" dirty="0"/>
              <a:t>이 코드를 처리하면서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충분히 유의미한 의미정보를 파악하고 있을 것이라고 저자들은 주장합니다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378FEED-92D5-CD60-2801-3DA75FEE2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52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13A94-2621-E6AF-E3F5-6253506A1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7B8ED6C-1F02-DA90-860B-EA9ADBF3C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47CCED-2C01-A794-894C-E55BC0680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다만</a:t>
            </a:r>
            <a:r>
              <a:rPr lang="en-US" altLang="ko-KR" dirty="0"/>
              <a:t>, LLM</a:t>
            </a:r>
            <a:r>
              <a:rPr lang="ko-KR" altLang="en-US" dirty="0"/>
              <a:t>을 코드 생성이 아닌 여러 </a:t>
            </a:r>
            <a:r>
              <a:rPr lang="en-US" altLang="ko-KR" dirty="0"/>
              <a:t>Code task</a:t>
            </a:r>
            <a:r>
              <a:rPr lang="ko-KR" altLang="en-US" dirty="0"/>
              <a:t>에 적용하는 방식에는 문제가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있다고 봅니다</a:t>
            </a:r>
            <a:r>
              <a:rPr lang="en-US" altLang="ko-KR" dirty="0"/>
              <a:t>. </a:t>
            </a:r>
            <a:r>
              <a:rPr lang="ko-KR" altLang="en-US" dirty="0"/>
              <a:t>이는 </a:t>
            </a:r>
            <a:r>
              <a:rPr lang="en-US" altLang="ko-KR" dirty="0"/>
              <a:t>LLM</a:t>
            </a:r>
            <a:r>
              <a:rPr lang="ko-KR" altLang="en-US" dirty="0"/>
              <a:t>이 </a:t>
            </a:r>
            <a:r>
              <a:rPr lang="en-US" altLang="ko-KR" dirty="0"/>
              <a:t>next token prediction </a:t>
            </a:r>
            <a:r>
              <a:rPr lang="ko-KR" altLang="en-US" dirty="0"/>
              <a:t>방식으로 진행하기 때문에</a:t>
            </a:r>
            <a:r>
              <a:rPr lang="en-US" altLang="ko-KR" dirty="0"/>
              <a:t>, </a:t>
            </a:r>
          </a:p>
          <a:p>
            <a:endParaRPr lang="en-US" altLang="ko-KR" dirty="0"/>
          </a:p>
          <a:p>
            <a:r>
              <a:rPr lang="ko-KR" altLang="en-US" dirty="0"/>
              <a:t>좌측 문맥은 파악할 수 있지만</a:t>
            </a:r>
            <a:r>
              <a:rPr lang="en-US" altLang="ko-KR" dirty="0"/>
              <a:t>, </a:t>
            </a:r>
            <a:r>
              <a:rPr lang="ko-KR" altLang="en-US" dirty="0"/>
              <a:t>우측의 내용을 전혀 파악할 수 없다는 점에서 기인하는데요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그럼에도 불구하고</a:t>
            </a:r>
            <a:r>
              <a:rPr lang="en-US" altLang="ko-KR" dirty="0"/>
              <a:t>, </a:t>
            </a:r>
            <a:r>
              <a:rPr lang="ko-KR" altLang="en-US" dirty="0"/>
              <a:t>앞서 말한 성능을 근거로</a:t>
            </a:r>
            <a:r>
              <a:rPr lang="en-US" altLang="ko-KR" dirty="0"/>
              <a:t>, </a:t>
            </a:r>
            <a:r>
              <a:rPr lang="ko-KR" altLang="en-US" dirty="0"/>
              <a:t>코드의 의심이 가는 지점을 파악하는 성능은 있으나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이를 제대로 활용하지 못하기 때문에 이 </a:t>
            </a:r>
            <a:r>
              <a:rPr lang="en-US" altLang="ko-KR" dirty="0"/>
              <a:t>Left-to-Right LLM</a:t>
            </a:r>
            <a:r>
              <a:rPr lang="ko-KR" altLang="en-US" dirty="0"/>
              <a:t>을 보완해주는 방향으로 성능을 끌어올릴 수 있다고 주장합니다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23DF92-4EC1-8060-54C7-6D75B0617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57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1D3C4-427E-CD5B-1CCB-477083604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30BB83E-CA8D-48D9-1685-25A06AB51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25FD1A6-9302-B4D3-2306-FCC1E68D7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 그림이 </a:t>
            </a:r>
            <a:r>
              <a:rPr lang="en-US" altLang="ko-KR" dirty="0"/>
              <a:t>LLMAO</a:t>
            </a:r>
            <a:r>
              <a:rPr lang="ko-KR" altLang="en-US" dirty="0"/>
              <a:t>의 </a:t>
            </a:r>
            <a:r>
              <a:rPr lang="ko-KR" altLang="en-US" dirty="0" err="1"/>
              <a:t>아키텍쳐입니다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위 사진에서 볼 수 있듯이</a:t>
            </a:r>
            <a:r>
              <a:rPr lang="en-US" altLang="ko-KR" dirty="0"/>
              <a:t>, </a:t>
            </a:r>
            <a:r>
              <a:rPr lang="ko-KR" altLang="en-US" dirty="0"/>
              <a:t>먼저 </a:t>
            </a:r>
            <a:r>
              <a:rPr lang="en-US" altLang="ko-KR" dirty="0"/>
              <a:t>tokenizer</a:t>
            </a:r>
            <a:r>
              <a:rPr lang="ko-KR" altLang="en-US" dirty="0"/>
              <a:t>를 통해서 오류 코드에 대한 </a:t>
            </a:r>
            <a:r>
              <a:rPr lang="en-US" altLang="ko-KR" dirty="0"/>
              <a:t>embedding vector</a:t>
            </a:r>
            <a:r>
              <a:rPr lang="ko-KR" altLang="en-US" dirty="0"/>
              <a:t>들로 변환하고</a:t>
            </a:r>
            <a:r>
              <a:rPr lang="en-US" altLang="ko-KR" dirty="0"/>
              <a:t>, </a:t>
            </a:r>
          </a:p>
          <a:p>
            <a:endParaRPr lang="en-US" altLang="ko-KR" dirty="0"/>
          </a:p>
          <a:p>
            <a:r>
              <a:rPr lang="ko-KR" altLang="en-US" dirty="0"/>
              <a:t>이를 </a:t>
            </a:r>
            <a:r>
              <a:rPr lang="en-US" altLang="ko-KR" dirty="0"/>
              <a:t>Left to Right LLM</a:t>
            </a:r>
            <a:r>
              <a:rPr lang="ko-KR" altLang="en-US" dirty="0"/>
              <a:t>을 통해서 처리한 이후</a:t>
            </a:r>
            <a:r>
              <a:rPr lang="en-US" altLang="ko-KR" dirty="0"/>
              <a:t>, </a:t>
            </a:r>
            <a:r>
              <a:rPr lang="ko-KR" altLang="en-US" dirty="0"/>
              <a:t>최종 </a:t>
            </a:r>
            <a:r>
              <a:rPr lang="en-US" altLang="ko-KR" dirty="0"/>
              <a:t>layer</a:t>
            </a:r>
            <a:r>
              <a:rPr lang="ko-KR" altLang="en-US" dirty="0"/>
              <a:t>의 </a:t>
            </a:r>
            <a:r>
              <a:rPr lang="en-US" altLang="ko-KR" dirty="0"/>
              <a:t>hidden state </a:t>
            </a:r>
            <a:r>
              <a:rPr lang="ko-KR" altLang="en-US" dirty="0"/>
              <a:t>값을 추출하게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여기에서 말하는 </a:t>
            </a:r>
            <a:r>
              <a:rPr lang="en-US" altLang="ko-KR" dirty="0"/>
              <a:t>Left to Right LLM</a:t>
            </a:r>
            <a:r>
              <a:rPr lang="ko-KR" altLang="en-US" dirty="0"/>
              <a:t>은 </a:t>
            </a:r>
            <a:r>
              <a:rPr lang="en-US" altLang="ko-KR" dirty="0"/>
              <a:t>Transformer </a:t>
            </a:r>
            <a:r>
              <a:rPr lang="ko-KR" altLang="en-US" dirty="0"/>
              <a:t>기반의 </a:t>
            </a:r>
            <a:r>
              <a:rPr lang="en-US" altLang="ko-KR" dirty="0"/>
              <a:t>pretrained</a:t>
            </a:r>
            <a:r>
              <a:rPr lang="ko-KR" altLang="en-US" dirty="0"/>
              <a:t>된 모델이라고 생각하시면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 </a:t>
            </a:r>
            <a:r>
              <a:rPr lang="ko-KR" altLang="en-US" dirty="0" err="1"/>
              <a:t>아키텍쳐에서는</a:t>
            </a:r>
            <a:r>
              <a:rPr lang="ko-KR" altLang="en-US" dirty="0"/>
              <a:t> 해당 </a:t>
            </a:r>
            <a:r>
              <a:rPr lang="en-US" altLang="ko-KR" dirty="0"/>
              <a:t>LLM</a:t>
            </a:r>
            <a:r>
              <a:rPr lang="ko-KR" altLang="en-US" dirty="0"/>
              <a:t>은 훈련되지 않고</a:t>
            </a:r>
            <a:r>
              <a:rPr lang="en-US" altLang="ko-KR" dirty="0"/>
              <a:t>, </a:t>
            </a:r>
            <a:r>
              <a:rPr lang="ko-KR" altLang="en-US" dirty="0"/>
              <a:t>뒤에 존재하는 </a:t>
            </a:r>
            <a:r>
              <a:rPr lang="en-US" altLang="ko-KR" dirty="0"/>
              <a:t>Bidirectional Adapter network</a:t>
            </a:r>
            <a:r>
              <a:rPr lang="ko-KR" altLang="en-US" dirty="0"/>
              <a:t>만 학습이 진행됩니다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C23619-20A4-8049-7F87-6CDA5FD9C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63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54150-B232-8340-B2D4-5780248D6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133EC00-0CA7-6CE4-66C3-184D380FB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0918C9B-1081-15FC-986A-99BD3B736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앞에서 </a:t>
            </a:r>
            <a:r>
              <a:rPr lang="ko-KR" altLang="en-US" dirty="0" err="1"/>
              <a:t>설명드린</a:t>
            </a:r>
            <a:r>
              <a:rPr lang="ko-KR" altLang="en-US" dirty="0"/>
              <a:t> </a:t>
            </a:r>
            <a:r>
              <a:rPr lang="en-US" altLang="ko-KR" dirty="0"/>
              <a:t>LLM</a:t>
            </a:r>
            <a:r>
              <a:rPr lang="ko-KR" altLang="en-US" dirty="0"/>
              <a:t>을 통한 </a:t>
            </a:r>
            <a:r>
              <a:rPr lang="en-US" altLang="ko-KR" dirty="0"/>
              <a:t>hidden state</a:t>
            </a:r>
            <a:r>
              <a:rPr lang="ko-KR" altLang="en-US" dirty="0"/>
              <a:t>를 구하는 </a:t>
            </a:r>
            <a:r>
              <a:rPr lang="ko-KR" altLang="en-US" dirty="0" err="1"/>
              <a:t>부분까지가</a:t>
            </a:r>
            <a:r>
              <a:rPr lang="ko-KR" altLang="en-US" dirty="0"/>
              <a:t> 이 부분에 해당합니다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Hidden state</a:t>
            </a:r>
            <a:r>
              <a:rPr lang="ko-KR" altLang="en-US" dirty="0"/>
              <a:t>를 구하는 과정에서</a:t>
            </a:r>
            <a:r>
              <a:rPr lang="en-US" altLang="ko-KR" dirty="0"/>
              <a:t>, decode</a:t>
            </a:r>
            <a:r>
              <a:rPr lang="ko-KR" altLang="en-US" dirty="0"/>
              <a:t>의 구조를 살펴보면</a:t>
            </a:r>
            <a:r>
              <a:rPr lang="en-US" altLang="ko-KR" dirty="0"/>
              <a:t>, masked attention</a:t>
            </a:r>
            <a:r>
              <a:rPr lang="ko-KR" altLang="en-US" dirty="0"/>
              <a:t>을 진행하는데요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이 부분으로 인해서 앞서 논문에서 언급한</a:t>
            </a:r>
            <a:r>
              <a:rPr lang="en-US" altLang="ko-KR" dirty="0"/>
              <a:t>, prefix </a:t>
            </a:r>
            <a:r>
              <a:rPr lang="en-US" altLang="ko-KR" dirty="0" err="1"/>
              <a:t>contex</a:t>
            </a:r>
            <a:r>
              <a:rPr lang="ko-KR" altLang="en-US" dirty="0"/>
              <a:t>만 사용할 수 있고</a:t>
            </a:r>
            <a:r>
              <a:rPr lang="en-US" altLang="ko-KR" dirty="0"/>
              <a:t>, suffix context</a:t>
            </a:r>
            <a:r>
              <a:rPr lang="ko-KR" altLang="en-US" dirty="0"/>
              <a:t>는 사용할 수 없게 되는 것입니다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따라서 이 문제를 해결하기 위해서 추가적인 </a:t>
            </a:r>
            <a:r>
              <a:rPr lang="en-US" altLang="ko-KR" dirty="0"/>
              <a:t>Bidirectional Adaptor model</a:t>
            </a:r>
            <a:r>
              <a:rPr lang="ko-KR" altLang="en-US" dirty="0"/>
              <a:t>을 추가해 사용하게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3FA65F-D080-5DDF-2798-83F1C632A3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24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39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98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10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22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3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18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40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34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68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44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32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3C45B-68AA-48A0-86B7-8E086AFEA91A}" type="datetimeFigureOut">
              <a:rPr lang="ko-KR" altLang="en-US" smtClean="0"/>
              <a:t>2025-01-02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440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-23247" y="0"/>
            <a:ext cx="8043620" cy="6517037"/>
          </a:xfrm>
          <a:custGeom>
            <a:avLst/>
            <a:gdLst>
              <a:gd name="connsiteX0" fmla="*/ 0 w 8043620"/>
              <a:gd name="connsiteY0" fmla="*/ 0 h 6517037"/>
              <a:gd name="connsiteX1" fmla="*/ 8043620 w 8043620"/>
              <a:gd name="connsiteY1" fmla="*/ 0 h 6517037"/>
              <a:gd name="connsiteX2" fmla="*/ 8043620 w 8043620"/>
              <a:gd name="connsiteY2" fmla="*/ 4858719 h 6517037"/>
              <a:gd name="connsiteX3" fmla="*/ 15498 w 8043620"/>
              <a:gd name="connsiteY3" fmla="*/ 6517037 h 6517037"/>
              <a:gd name="connsiteX4" fmla="*/ 0 w 8043620"/>
              <a:gd name="connsiteY4" fmla="*/ 0 h 651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3620" h="6517037">
                <a:moveTo>
                  <a:pt x="0" y="0"/>
                </a:moveTo>
                <a:lnTo>
                  <a:pt x="8043620" y="0"/>
                </a:lnTo>
                <a:lnTo>
                  <a:pt x="8043620" y="4858719"/>
                </a:lnTo>
                <a:lnTo>
                  <a:pt x="15498" y="6517037"/>
                </a:lnTo>
                <a:lnTo>
                  <a:pt x="0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7942881" y="5625885"/>
            <a:ext cx="1968285" cy="1232115"/>
          </a:xfrm>
          <a:custGeom>
            <a:avLst/>
            <a:gdLst>
              <a:gd name="connsiteX0" fmla="*/ 1968285 w 1968285"/>
              <a:gd name="connsiteY0" fmla="*/ 0 h 1232115"/>
              <a:gd name="connsiteX1" fmla="*/ 1968285 w 1968285"/>
              <a:gd name="connsiteY1" fmla="*/ 1232115 h 1232115"/>
              <a:gd name="connsiteX2" fmla="*/ 0 w 1968285"/>
              <a:gd name="connsiteY2" fmla="*/ 1232115 h 1232115"/>
              <a:gd name="connsiteX3" fmla="*/ 0 w 1968285"/>
              <a:gd name="connsiteY3" fmla="*/ 418454 h 1232115"/>
              <a:gd name="connsiteX4" fmla="*/ 1968285 w 1968285"/>
              <a:gd name="connsiteY4" fmla="*/ 0 h 123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285" h="1232115">
                <a:moveTo>
                  <a:pt x="1968285" y="0"/>
                </a:moveTo>
                <a:lnTo>
                  <a:pt x="1968285" y="1232115"/>
                </a:lnTo>
                <a:lnTo>
                  <a:pt x="0" y="1232115"/>
                </a:lnTo>
                <a:lnTo>
                  <a:pt x="0" y="418454"/>
                </a:lnTo>
                <a:lnTo>
                  <a:pt x="1968285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0298" y="6189111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ea typeface="Noto Sans CJK KR Medium" pitchFamily="34" charset="-127"/>
                <a:cs typeface="Arial" panose="020B0604020202020204" pitchFamily="34" charset="0"/>
              </a:rPr>
              <a:t>2025.01.02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ea typeface="Noto Sans CJK KR Medium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197" y="764902"/>
            <a:ext cx="659473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Large Language Models for Test-Free Fault Localization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8EA8F64-71BA-40B5-8617-10246121F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52" y="404664"/>
            <a:ext cx="1052736" cy="1052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CB16ED-3646-2C8C-1E42-AEC349E377AC}"/>
              </a:ext>
            </a:extLst>
          </p:cNvPr>
          <p:cNvSpPr txBox="1"/>
          <p:nvPr/>
        </p:nvSpPr>
        <p:spPr>
          <a:xfrm>
            <a:off x="5700302" y="6081389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전자전기컴퓨터공학부</a:t>
            </a:r>
            <a:endParaRPr lang="en-US" altLang="ko-KR" sz="1400" dirty="0"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algn="ctr"/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2022440119 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전형준</a:t>
            </a:r>
          </a:p>
        </p:txBody>
      </p:sp>
      <p:pic>
        <p:nvPicPr>
          <p:cNvPr id="5" name="그림 4" descr="스크린샷, 그래픽, 일렉트릭 블루, 블루이(가) 표시된 사진&#10;&#10;자동 생성된 설명">
            <a:extLst>
              <a:ext uri="{FF2B5EF4-FFF2-40B4-BE49-F238E27FC236}">
                <a16:creationId xmlns:a16="http://schemas.microsoft.com/office/drawing/2014/main" id="{9A9A557C-23B3-CE7C-DE52-B6BDEBB66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53" y="1457400"/>
            <a:ext cx="1052736" cy="1052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059CC-CDE7-2D25-12F8-7E774A6C1555}"/>
              </a:ext>
            </a:extLst>
          </p:cNvPr>
          <p:cNvSpPr txBox="1"/>
          <p:nvPr/>
        </p:nvSpPr>
        <p:spPr>
          <a:xfrm>
            <a:off x="8459252" y="2505165"/>
            <a:ext cx="105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Arial" panose="020B0604020202020204" pitchFamily="34" charset="0"/>
                <a:ea typeface="Noto Sans CJK KR Medium" pitchFamily="34" charset="-127"/>
                <a:cs typeface="Arial" panose="020B0604020202020204" pitchFamily="34" charset="0"/>
              </a:rPr>
              <a:t>CIDA Lab.</a:t>
            </a:r>
            <a:endParaRPr lang="ko-KR" altLang="en-US" sz="1400" dirty="0">
              <a:latin typeface="Arial" panose="020B0604020202020204" pitchFamily="34" charset="0"/>
              <a:ea typeface="Noto Sans CJK KR Mediu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9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1E93A-CAD3-0009-BB26-C377331E4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289AC692-C619-1E94-4D81-151FB7A5EF07}"/>
              </a:ext>
            </a:extLst>
          </p:cNvPr>
          <p:cNvSpPr txBox="1"/>
          <p:nvPr/>
        </p:nvSpPr>
        <p:spPr>
          <a:xfrm>
            <a:off x="560512" y="435594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LLMAO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91A9B65F-3942-7EC1-6F74-96A406A5E810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EE3F8EE-56BF-6F3F-3434-8BAF0EECC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19050"/>
            <a:ext cx="45624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8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D3C61-29FD-031E-B6E2-CCA44FDEA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77A30EF-AD35-709D-DD12-A52DFA9F79DF}"/>
              </a:ext>
            </a:extLst>
          </p:cNvPr>
          <p:cNvSpPr txBox="1"/>
          <p:nvPr/>
        </p:nvSpPr>
        <p:spPr>
          <a:xfrm>
            <a:off x="560512" y="435594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LLMAO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14084D7C-3A18-6968-53D5-1E615B67EF4F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7722DFF-2042-734D-7F0B-BFBAB7CC2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62" y="1156970"/>
            <a:ext cx="8421275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0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B3F52-3308-ED62-F5D0-5B4CA0627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6D9DB02-2A8D-72F0-263E-5E85B38A03C6}"/>
              </a:ext>
            </a:extLst>
          </p:cNvPr>
          <p:cNvSpPr txBox="1"/>
          <p:nvPr/>
        </p:nvSpPr>
        <p:spPr>
          <a:xfrm>
            <a:off x="560512" y="332656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LLMAO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BEEAB17C-5F39-60E9-932F-DA2524FDDD22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4FF71EA-C286-3AE0-C617-61D02367F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186" y="897259"/>
            <a:ext cx="6563641" cy="4058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810A1A-3F37-E812-B81A-9A563CA2A85F}"/>
              </a:ext>
            </a:extLst>
          </p:cNvPr>
          <p:cNvSpPr txBox="1"/>
          <p:nvPr/>
        </p:nvSpPr>
        <p:spPr>
          <a:xfrm>
            <a:off x="455703" y="5230538"/>
            <a:ext cx="8992609" cy="1421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We extract the final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hidden states for each newline (NL) 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token in each training 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sample from </a:t>
            </a:r>
            <a:r>
              <a:rPr lang="en-US" altLang="ko-KR" sz="2000" dirty="0" err="1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CodeGen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to produce a condensed sequence representation 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in which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each token represents one line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73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F7EB3-DBCB-49F2-1423-C536DF01E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DA11F6A-9444-83F5-6894-1AECD478E992}"/>
              </a:ext>
            </a:extLst>
          </p:cNvPr>
          <p:cNvSpPr txBox="1"/>
          <p:nvPr/>
        </p:nvSpPr>
        <p:spPr>
          <a:xfrm>
            <a:off x="560512" y="435594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LLMAO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C2BC8BA6-1798-4E34-F5EC-D6D48F03EFC1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F9772C5-7F59-1E87-EB5F-39A3B0FF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188" y="916466"/>
            <a:ext cx="6563641" cy="4058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19DB0B-B41E-A7ED-33A1-713E70F62FB4}"/>
              </a:ext>
            </a:extLst>
          </p:cNvPr>
          <p:cNvSpPr txBox="1"/>
          <p:nvPr/>
        </p:nvSpPr>
        <p:spPr>
          <a:xfrm>
            <a:off x="455703" y="5229200"/>
            <a:ext cx="8992609" cy="960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By removing the causal attention mask that normally prevents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the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exchange of information with “future” tokens 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in our added layers…</a:t>
            </a:r>
          </a:p>
        </p:txBody>
      </p:sp>
    </p:spTree>
    <p:extLst>
      <p:ext uri="{BB962C8B-B14F-4D97-AF65-F5344CB8AC3E}">
        <p14:creationId xmlns:p14="http://schemas.microsoft.com/office/powerpoint/2010/main" val="263958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0BEB0-DB8B-7559-2549-3FBEA1B42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5DA9BE86-D6E1-1E0B-2060-285806216BCE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861DC1C-8783-F95A-61C0-1EF872B7E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81" y="1009312"/>
            <a:ext cx="4744112" cy="48393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858DB47-8E79-D36C-0F6A-AA34D94AE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160" y="1268760"/>
            <a:ext cx="2457793" cy="41915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A2B1AAD-529B-19F5-A797-50DA227EC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686" y="2204864"/>
            <a:ext cx="1352739" cy="38105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13EAA67-389B-4030-4164-EFA624495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106" y="2888520"/>
            <a:ext cx="1771897" cy="42868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3730A1D-0B56-6281-B4D9-74C9E4AC5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7345" y="3554239"/>
            <a:ext cx="3124636" cy="43821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797EC32-86AE-93F6-07AC-7692ACB06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0086" y="3551230"/>
            <a:ext cx="1581371" cy="46679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E052ED4-8A11-14F7-EFFF-C46CADCC9C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0842" y="4517807"/>
            <a:ext cx="1867161" cy="46679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C0D2DB2-B054-7799-C7BE-4C656CAA3D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3419" y="5360608"/>
            <a:ext cx="2114845" cy="457264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435C91E-99B5-AA00-9175-7D3718E843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3320" y="5369513"/>
            <a:ext cx="1562318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1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3DB90-045B-469E-B8CF-BA0BA2069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1B65DDF1-CCE7-7411-29E3-77253132AE24}"/>
              </a:ext>
            </a:extLst>
          </p:cNvPr>
          <p:cNvSpPr txBox="1"/>
          <p:nvPr/>
        </p:nvSpPr>
        <p:spPr>
          <a:xfrm>
            <a:off x="560512" y="435594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LLMAO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E0121109-2B60-478E-94E1-03BFC77011C4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7F2612-5986-5C65-8957-E6E938886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906000" cy="363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4E03C-4FF8-6C50-E5F9-856F01764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0E10E419-919A-1279-1709-13456476C047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Dataset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68EBCB7A-62A9-159A-C1FB-D55FCAD6CC6A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76131-10E3-3220-D3DD-E55B942FEF06}"/>
              </a:ext>
            </a:extLst>
          </p:cNvPr>
          <p:cNvSpPr txBox="1"/>
          <p:nvPr/>
        </p:nvSpPr>
        <p:spPr>
          <a:xfrm>
            <a:off x="560512" y="1286162"/>
            <a:ext cx="8992609" cy="5115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Defects4J V1.2.0 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: A Java benchmark dataset with 395 bugs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We use V1.2.0 to compare on the same dataset as most prior FL techniques.</a:t>
            </a:r>
          </a:p>
          <a:p>
            <a:pPr algn="ctr">
              <a:lnSpc>
                <a:spcPct val="150000"/>
              </a:lnSpc>
            </a:pPr>
            <a:endParaRPr lang="en-US" altLang="ko-KR" sz="2000" dirty="0"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Defects4J V2.0.0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: A Java benchmark dataset with additional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bugs over Defects4J V1.2.0. To show that our approach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can generalize to faults from unseen projects, we further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evaluate our tool as trained on Defects4J V1.2.0 on 226 new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bugs from the newest Defects4J version</a:t>
            </a:r>
          </a:p>
          <a:p>
            <a:pPr algn="ctr">
              <a:lnSpc>
                <a:spcPct val="150000"/>
              </a:lnSpc>
            </a:pPr>
            <a:endParaRPr lang="en-US" altLang="ko-KR" sz="2000" dirty="0"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BugsInPy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: a Python benchmark with 493 bugs from 17 different projects.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Devign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: a C benchmark with 5,260 from two open-source</a:t>
            </a:r>
          </a:p>
        </p:txBody>
      </p:sp>
    </p:spTree>
    <p:extLst>
      <p:ext uri="{BB962C8B-B14F-4D97-AF65-F5344CB8AC3E}">
        <p14:creationId xmlns:p14="http://schemas.microsoft.com/office/powerpoint/2010/main" val="984916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49C8E-4F52-26C3-A01E-DDA0BE8A8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1F273248-134D-ED45-0075-C857DB6F75CF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Evaluation &amp; Experiments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13106759-5517-D541-6164-F25BE2E07511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118E7-EA5E-09BA-6199-1EAD4334FD6D}"/>
              </a:ext>
            </a:extLst>
          </p:cNvPr>
          <p:cNvSpPr txBox="1"/>
          <p:nvPr/>
        </p:nvSpPr>
        <p:spPr>
          <a:xfrm>
            <a:off x="560512" y="1286162"/>
            <a:ext cx="8992609" cy="498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RQ1: How does LLMAO compare with prior DL-based FL tools?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6F2C206-1349-E44D-204D-B0242293E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2363103"/>
            <a:ext cx="9505056" cy="2633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2118E7-EA5E-09BA-6199-1EAD4334FD6D}"/>
              </a:ext>
            </a:extLst>
          </p:cNvPr>
          <p:cNvSpPr txBox="1"/>
          <p:nvPr/>
        </p:nvSpPr>
        <p:spPr>
          <a:xfrm>
            <a:off x="344488" y="5571838"/>
            <a:ext cx="8992609" cy="960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Both </a:t>
            </a:r>
            <a:r>
              <a:rPr lang="en-US" altLang="ko-KR" sz="2000" dirty="0" err="1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DeepFL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and TRANSFER-FL techniques include mutation-based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fault localization information, which is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very time-consuming 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to collect </a:t>
            </a:r>
          </a:p>
        </p:txBody>
      </p:sp>
    </p:spTree>
    <p:extLst>
      <p:ext uri="{BB962C8B-B14F-4D97-AF65-F5344CB8AC3E}">
        <p14:creationId xmlns:p14="http://schemas.microsoft.com/office/powerpoint/2010/main" val="161775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2CF62-FF3C-5AA4-6FF9-8171643D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000C0B05-AECE-5129-E925-B53C799DE097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Evaluation &amp; Experiments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39F57071-0FCA-4036-3571-50D95BEF5BFA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B652F-D54B-2C86-A57E-AA52F296307D}"/>
              </a:ext>
            </a:extLst>
          </p:cNvPr>
          <p:cNvSpPr txBox="1"/>
          <p:nvPr/>
        </p:nvSpPr>
        <p:spPr>
          <a:xfrm>
            <a:off x="560512" y="1286162"/>
            <a:ext cx="8992609" cy="498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RQ2. How well does LLMAO ’s performance generalize to new projects?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301728-5DA0-4922-1A38-CA50D236CA2A}"/>
              </a:ext>
            </a:extLst>
          </p:cNvPr>
          <p:cNvSpPr txBox="1"/>
          <p:nvPr/>
        </p:nvSpPr>
        <p:spPr>
          <a:xfrm>
            <a:off x="350310" y="4581128"/>
            <a:ext cx="8992609" cy="1421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We additionally evaluate LLMAO on bugs from the newer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Defects4J V2.0.0, on projects that were not seen in pretraining (an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additional 165K lines of code)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DC1E905-A8C3-813D-3E17-5313811E5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10" y="2456340"/>
            <a:ext cx="9200242" cy="13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3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371E3-D7D4-E5D1-DAFE-951425A08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C0B6011A-EA3E-F5E3-EC5A-05A610FBFB40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Evaluation &amp; Experiments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A5ACDE04-8D9B-CBC3-3685-11A3F2B43CAC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6CEB7-4852-ACD2-7ADC-24C19F00D5B7}"/>
              </a:ext>
            </a:extLst>
          </p:cNvPr>
          <p:cNvSpPr txBox="1"/>
          <p:nvPr/>
        </p:nvSpPr>
        <p:spPr>
          <a:xfrm>
            <a:off x="560512" y="1286162"/>
            <a:ext cx="8992609" cy="498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RQ3. How does each component of LLMAO impact its performance?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8A6FC6-E842-E8DB-C9E8-BBF0936B12E0}"/>
              </a:ext>
            </a:extLst>
          </p:cNvPr>
          <p:cNvSpPr txBox="1"/>
          <p:nvPr/>
        </p:nvSpPr>
        <p:spPr>
          <a:xfrm>
            <a:off x="567993" y="5301208"/>
            <a:ext cx="8992609" cy="960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Although left-to-right language models can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directly localize some faults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, adding the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bidirectional adapter layers 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is crucial for achieving state-of-the-art fault localization.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FDB0648-60B9-A401-DF88-F99736EA0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79" y="2312324"/>
            <a:ext cx="9200242" cy="13155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7B00FA3-BFF0-881D-CBFC-BED4B8C56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4373"/>
            <a:ext cx="9906000" cy="270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7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340" y="620689"/>
            <a:ext cx="188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 pitchFamily="34" charset="-127"/>
                <a:cs typeface="Times New Roman" panose="02020603050405020304" pitchFamily="18" charset="0"/>
              </a:rPr>
              <a:t>Table of Contents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71862" y="450207"/>
            <a:ext cx="4751179" cy="27779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Fault Localization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SBFL/MLFL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LLMAO Architecture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Evaluation &amp; Experiments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" name="자유형 1"/>
          <p:cNvSpPr/>
          <p:nvPr/>
        </p:nvSpPr>
        <p:spPr>
          <a:xfrm>
            <a:off x="0" y="0"/>
            <a:ext cx="371959" cy="3797085"/>
          </a:xfrm>
          <a:custGeom>
            <a:avLst/>
            <a:gdLst>
              <a:gd name="connsiteX0" fmla="*/ 364210 w 371959"/>
              <a:gd name="connsiteY0" fmla="*/ 0 h 3797085"/>
              <a:gd name="connsiteX1" fmla="*/ 0 w 371959"/>
              <a:gd name="connsiteY1" fmla="*/ 0 h 3797085"/>
              <a:gd name="connsiteX2" fmla="*/ 0 w 371959"/>
              <a:gd name="connsiteY2" fmla="*/ 3797085 h 3797085"/>
              <a:gd name="connsiteX3" fmla="*/ 371959 w 371959"/>
              <a:gd name="connsiteY3" fmla="*/ 3719593 h 3797085"/>
              <a:gd name="connsiteX4" fmla="*/ 364210 w 371959"/>
              <a:gd name="connsiteY4" fmla="*/ 0 h 37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959" h="3797085">
                <a:moveTo>
                  <a:pt x="364210" y="0"/>
                </a:moveTo>
                <a:lnTo>
                  <a:pt x="0" y="0"/>
                </a:lnTo>
                <a:lnTo>
                  <a:pt x="0" y="3797085"/>
                </a:lnTo>
                <a:lnTo>
                  <a:pt x="371959" y="3719593"/>
                </a:lnTo>
                <a:lnTo>
                  <a:pt x="364210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51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2723F-1851-AEEA-0449-EF96BA5C1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45505E9-6747-8ABA-D9C0-4E4274D1E336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Evaluation &amp; Experiments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E88002C4-A600-4C53-5EAF-365A0631F867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CEE9B-43C5-3583-C67E-2FA14FC53F7B}"/>
              </a:ext>
            </a:extLst>
          </p:cNvPr>
          <p:cNvSpPr txBox="1"/>
          <p:nvPr/>
        </p:nvSpPr>
        <p:spPr>
          <a:xfrm>
            <a:off x="560512" y="1286162"/>
            <a:ext cx="8992609" cy="498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RQ4. How generalizable is LLMAO to other languages and domains?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EF641-2B60-E575-A6AB-B6A3335DECDB}"/>
              </a:ext>
            </a:extLst>
          </p:cNvPr>
          <p:cNvSpPr txBox="1"/>
          <p:nvPr/>
        </p:nvSpPr>
        <p:spPr>
          <a:xfrm>
            <a:off x="456694" y="4437112"/>
            <a:ext cx="8992609" cy="1883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LLMAO is more confident in its fault detection as the size of both 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training data and the pretrained model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scale up. 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LLMAO is also particularly effective for locating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security bugs in C where test cases are not available.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EA25D78-A5CC-853C-1BEC-C40686740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179" y="2276872"/>
            <a:ext cx="6563641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81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E72DD-DDE3-55A3-36B2-06D233B4E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71CBDCB-20AE-A2AD-439C-8641ED24A0B9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Evaluation &amp; Experiments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36A90E8A-ACA3-164B-3BFF-D4A7D48FCAE3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F0CEA-2823-5FF0-F68B-D19150C192D4}"/>
              </a:ext>
            </a:extLst>
          </p:cNvPr>
          <p:cNvSpPr txBox="1"/>
          <p:nvPr/>
        </p:nvSpPr>
        <p:spPr>
          <a:xfrm>
            <a:off x="560512" y="1286162"/>
            <a:ext cx="8992609" cy="498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RQ4. How generalizable is LLMAO to other languages and domains?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246E53D-4679-AFDC-889A-4318C15E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786" y="2204864"/>
            <a:ext cx="4858428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74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BAA13-4BA8-619A-47DA-E43B785A1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081BDDE-FD28-17BB-4ED0-92FDBF5B9A5B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Evaluation &amp; Experiments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4ED957BD-5878-24CC-15C1-8F29CF94D6E0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CA794-3EFE-F64E-D78F-171C5D5B775B}"/>
              </a:ext>
            </a:extLst>
          </p:cNvPr>
          <p:cNvSpPr txBox="1"/>
          <p:nvPr/>
        </p:nvSpPr>
        <p:spPr>
          <a:xfrm>
            <a:off x="560512" y="1286162"/>
            <a:ext cx="8992609" cy="498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RQ4. How generalizable is LLMAO to other languages and domains?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21E3AFA-265A-67BC-B2A9-6646CF18F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2" y="2276872"/>
            <a:ext cx="4991797" cy="363905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4937DA9-4C0B-5E3B-3CC3-2D0CC7BD8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047" y="2276872"/>
            <a:ext cx="4829849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61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EC510-C34E-3145-5A64-87F98C29D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18E9908-FEEC-4D25-2D43-243413DD319B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3A8633FB-EA60-71D7-E5A6-C63DF78CBFDC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11C00-3EAC-5B71-1C18-01FEC374D049}"/>
              </a:ext>
            </a:extLst>
          </p:cNvPr>
          <p:cNvSpPr txBox="1"/>
          <p:nvPr/>
        </p:nvSpPr>
        <p:spPr>
          <a:xfrm>
            <a:off x="456695" y="2718004"/>
            <a:ext cx="8992609" cy="1421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Our results show that LLMAO can outperform existing state-of-the-art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deep learning based fault localization techniques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without the use of 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insights from extensive program analysis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, or any test cases</a:t>
            </a:r>
          </a:p>
        </p:txBody>
      </p:sp>
    </p:spTree>
    <p:extLst>
      <p:ext uri="{BB962C8B-B14F-4D97-AF65-F5344CB8AC3E}">
        <p14:creationId xmlns:p14="http://schemas.microsoft.com/office/powerpoint/2010/main" val="258102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D33AF-1B6B-78C2-5FE1-27FE99F12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75D2347-71EE-68FA-787E-434808859177}"/>
              </a:ext>
            </a:extLst>
          </p:cNvPr>
          <p:cNvSpPr txBox="1"/>
          <p:nvPr/>
        </p:nvSpPr>
        <p:spPr>
          <a:xfrm>
            <a:off x="560512" y="435594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Fault Localization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09FA96CB-8C22-EF26-AE13-7A6DB556B5D2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F272DC-9F16-7E95-6115-12775303742B}"/>
              </a:ext>
            </a:extLst>
          </p:cNvPr>
          <p:cNvSpPr txBox="1"/>
          <p:nvPr/>
        </p:nvSpPr>
        <p:spPr>
          <a:xfrm>
            <a:off x="456695" y="1332854"/>
            <a:ext cx="8992609" cy="1421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Fault localization (FL) approaches aim to automatically identify 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which program entities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(like a line, statement, module, or file)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are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implicated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in a particular bug</a:t>
            </a:r>
            <a:endParaRPr lang="en-US" altLang="ko-KR" sz="2000" dirty="0">
              <a:highlight>
                <a:srgbClr val="FFFF00"/>
              </a:highlight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1CD852F-D97F-1C88-DDAE-9806772B4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664" y="3068960"/>
            <a:ext cx="6296904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2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6D170-217E-2192-0BEC-09FABBE96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50C3704-7268-394C-408E-8533F0D71965}"/>
              </a:ext>
            </a:extLst>
          </p:cNvPr>
          <p:cNvSpPr txBox="1"/>
          <p:nvPr/>
        </p:nvSpPr>
        <p:spPr>
          <a:xfrm>
            <a:off x="560512" y="435594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SBFL/MLFL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CE0EF066-CDB4-651E-2721-6A407B0C4ABF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53EAD-BFE4-D0D2-75AE-E2E9C9BE9FA3}"/>
              </a:ext>
            </a:extLst>
          </p:cNvPr>
          <p:cNvSpPr txBox="1"/>
          <p:nvPr/>
        </p:nvSpPr>
        <p:spPr>
          <a:xfrm>
            <a:off x="456695" y="1330256"/>
            <a:ext cx="8992609" cy="1883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Spectrum based fault localization (SBFL) approaches, 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such as Tarantula or </a:t>
            </a:r>
            <a:r>
              <a:rPr lang="en-US" altLang="ko-KR" sz="2000" dirty="0" err="1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Ochiai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, apply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statistical analysis 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on the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coverage data of failed/passed 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tests to compute the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suspiciousness of code elements.</a:t>
            </a:r>
            <a:endParaRPr lang="en-US" altLang="ko-KR" sz="2000" dirty="0">
              <a:highlight>
                <a:srgbClr val="FFFF00"/>
              </a:highlight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CEC7B9C-9AC4-5091-43DD-68CC0885C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102" y="3501008"/>
            <a:ext cx="3181794" cy="7430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EC502D-7798-FFD3-12C3-D8BF1EA3D261}"/>
              </a:ext>
            </a:extLst>
          </p:cNvPr>
          <p:cNvSpPr txBox="1"/>
          <p:nvPr/>
        </p:nvSpPr>
        <p:spPr>
          <a:xfrm>
            <a:off x="456694" y="4437112"/>
            <a:ext cx="8992609" cy="1421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ℓ f : The number of failing tests that cover the code line ℓ.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ℓ p​ : The number of passing tests that cover the code line ℓ.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n f​ : The number of failing tests that do not cover the code line ℓ.</a:t>
            </a:r>
          </a:p>
        </p:txBody>
      </p:sp>
    </p:spTree>
    <p:extLst>
      <p:ext uri="{BB962C8B-B14F-4D97-AF65-F5344CB8AC3E}">
        <p14:creationId xmlns:p14="http://schemas.microsoft.com/office/powerpoint/2010/main" val="183577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CAF31-DE8B-9A5C-8873-7FE66E9DE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0E5FA06-639C-528D-455B-85483E0A0344}"/>
              </a:ext>
            </a:extLst>
          </p:cNvPr>
          <p:cNvSpPr txBox="1"/>
          <p:nvPr/>
        </p:nvSpPr>
        <p:spPr>
          <a:xfrm>
            <a:off x="560512" y="435594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SBFL/MLFL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89958CEE-0046-A514-FF96-90FE34A1B8CC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65E2E32-A00D-7E9F-EB26-22A64586A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1942"/>
            <a:ext cx="9906000" cy="53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2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7FAA4-C3CF-6DB7-50F7-FB4F2530B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6B93841A-F79C-D471-3480-CD19B253DE1D}"/>
              </a:ext>
            </a:extLst>
          </p:cNvPr>
          <p:cNvSpPr txBox="1"/>
          <p:nvPr/>
        </p:nvSpPr>
        <p:spPr>
          <a:xfrm>
            <a:off x="560512" y="332656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SBFL/MLFL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115DA853-B784-86A7-A23F-BD109ABC76DE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DE656-5CD6-917C-0BC6-8922E56F34C6}"/>
              </a:ext>
            </a:extLst>
          </p:cNvPr>
          <p:cNvSpPr txBox="1"/>
          <p:nvPr/>
        </p:nvSpPr>
        <p:spPr>
          <a:xfrm>
            <a:off x="456695" y="1124744"/>
            <a:ext cx="8992609" cy="5576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Recent advances in Machine learning based fault localization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(MLFL), like </a:t>
            </a:r>
            <a:r>
              <a:rPr lang="en-US" altLang="ko-KR" sz="2000" dirty="0" err="1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DeepFL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, DEEPRL4FL, and GRACE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use machine learning to relate code, test, or execution features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to the likelihood of faultiness for a program entity</a:t>
            </a:r>
          </a:p>
          <a:p>
            <a:pPr algn="ctr">
              <a:lnSpc>
                <a:spcPct val="150000"/>
              </a:lnSpc>
            </a:pPr>
            <a:endParaRPr lang="en-US" altLang="ko-KR" sz="2000" dirty="0">
              <a:highlight>
                <a:srgbClr val="FFFF00"/>
              </a:highlight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DeepRL4FL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use Convolution Neural Network (CNN)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applied on code coverage (CC) matrix</a:t>
            </a:r>
          </a:p>
          <a:p>
            <a:pPr algn="ctr">
              <a:lnSpc>
                <a:spcPct val="150000"/>
              </a:lnSpc>
            </a:pPr>
            <a:endParaRPr lang="en-US" altLang="ko-KR" sz="2000" dirty="0"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DeepFL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and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TRANSFER-FL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combine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semantic-based, spectrum-based, and mutation-based features and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use a multi-layer perceptron (MLP) model for fault localization</a:t>
            </a:r>
          </a:p>
          <a:p>
            <a:pPr algn="ctr">
              <a:lnSpc>
                <a:spcPct val="150000"/>
              </a:lnSpc>
            </a:pPr>
            <a:endParaRPr lang="en-US" altLang="ko-KR" sz="2000" dirty="0"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0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43C9A-117C-1DB6-04C1-7ECC34468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30964E4-D5EE-3EEC-5F89-264FEA05BC8E}"/>
              </a:ext>
            </a:extLst>
          </p:cNvPr>
          <p:cNvSpPr txBox="1"/>
          <p:nvPr/>
        </p:nvSpPr>
        <p:spPr>
          <a:xfrm>
            <a:off x="560512" y="435594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LLMAO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E4085DE5-DC7B-CED3-223A-B86939CF6928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13C59-8E66-2AAB-CC5D-FEDEC9472C0B}"/>
              </a:ext>
            </a:extLst>
          </p:cNvPr>
          <p:cNvSpPr txBox="1"/>
          <p:nvPr/>
        </p:nvSpPr>
        <p:spPr>
          <a:xfrm>
            <a:off x="456695" y="1124744"/>
            <a:ext cx="8992609" cy="4653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Recent LLMs train on such a large corpus of data 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that they can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generate functionally correct code 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bodies from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simple natural language documentation </a:t>
            </a:r>
          </a:p>
          <a:p>
            <a:pPr algn="ctr">
              <a:lnSpc>
                <a:spcPct val="150000"/>
              </a:lnSpc>
            </a:pPr>
            <a:endParaRPr lang="en-US" altLang="ko-KR" sz="2000" dirty="0"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Models such as Codex and </a:t>
            </a:r>
            <a:r>
              <a:rPr lang="en-US" altLang="ko-KR" sz="2000" dirty="0" err="1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InCoder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can perform the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opposite direction as well: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generate natural language docstring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from code snippets alone.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↓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These abilities suggest that LLMs extract a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significant amount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of semantic knowledge</a:t>
            </a: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from the code they process</a:t>
            </a:r>
          </a:p>
        </p:txBody>
      </p:sp>
    </p:spTree>
    <p:extLst>
      <p:ext uri="{BB962C8B-B14F-4D97-AF65-F5344CB8AC3E}">
        <p14:creationId xmlns:p14="http://schemas.microsoft.com/office/powerpoint/2010/main" val="178691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8B4D4-6F53-CA26-ED71-C2AB54A95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6B05D8C6-1CFC-771D-38BA-792FD191F66C}"/>
              </a:ext>
            </a:extLst>
          </p:cNvPr>
          <p:cNvSpPr txBox="1"/>
          <p:nvPr/>
        </p:nvSpPr>
        <p:spPr>
          <a:xfrm>
            <a:off x="560512" y="435594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LLMAO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6C2DD1B9-D997-6E07-5B56-DFDE284E86C3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4F109-4728-D5F5-C3C3-F1F15B75A8D4}"/>
              </a:ext>
            </a:extLst>
          </p:cNvPr>
          <p:cNvSpPr txBox="1"/>
          <p:nvPr/>
        </p:nvSpPr>
        <p:spPr>
          <a:xfrm>
            <a:off x="456695" y="1409766"/>
            <a:ext cx="8992609" cy="1883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We posit that models trained in this way are less suitable for 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token-level discriminative tasks, like line-level fault localization, 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because the representation for any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given token is only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conditioned on the context to the left</a:t>
            </a:r>
          </a:p>
        </p:txBody>
      </p:sp>
      <p:pic>
        <p:nvPicPr>
          <p:cNvPr id="2050" name="Picture 2" descr="Refer to caption">
            <a:extLst>
              <a:ext uri="{FF2B5EF4-FFF2-40B4-BE49-F238E27FC236}">
                <a16:creationId xmlns:a16="http://schemas.microsoft.com/office/drawing/2014/main" id="{FAF9DBBC-6BAC-83A8-081B-1B30B9E43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03" y="3631520"/>
            <a:ext cx="7461592" cy="24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E87623-D7B3-48ED-9DE9-D44288757866}"/>
              </a:ext>
            </a:extLst>
          </p:cNvPr>
          <p:cNvSpPr txBox="1"/>
          <p:nvPr/>
        </p:nvSpPr>
        <p:spPr>
          <a:xfrm>
            <a:off x="-6479" y="6581001"/>
            <a:ext cx="49520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https://arxiv.org/html/2404.08885v1</a:t>
            </a:r>
          </a:p>
        </p:txBody>
      </p:sp>
    </p:spTree>
    <p:extLst>
      <p:ext uri="{BB962C8B-B14F-4D97-AF65-F5344CB8AC3E}">
        <p14:creationId xmlns:p14="http://schemas.microsoft.com/office/powerpoint/2010/main" val="95820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33C5B-DD33-DB19-B88F-338116D78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A5745821-E208-4E5F-3305-F93D93CC31DB}"/>
              </a:ext>
            </a:extLst>
          </p:cNvPr>
          <p:cNvSpPr txBox="1"/>
          <p:nvPr/>
        </p:nvSpPr>
        <p:spPr>
          <a:xfrm>
            <a:off x="560512" y="435594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LLMAO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63CAB515-A47C-AEF9-97C2-1E60B2BA962F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C86D0DB-CFCB-ED82-0A00-420802B20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906000" cy="363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1963</Words>
  <Application>Microsoft Office PowerPoint</Application>
  <PresentationFormat>A4 용지(210x297mm)</PresentationFormat>
  <Paragraphs>277</Paragraphs>
  <Slides>23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Pretendard Light</vt:lpstr>
      <vt:lpstr>맑은 고딕</vt:lpstr>
      <vt:lpstr>Times New Roman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전형준</cp:lastModifiedBy>
  <cp:revision>167</cp:revision>
  <dcterms:created xsi:type="dcterms:W3CDTF">2018-09-05T05:11:29Z</dcterms:created>
  <dcterms:modified xsi:type="dcterms:W3CDTF">2025-01-02T11:59:09Z</dcterms:modified>
</cp:coreProperties>
</file>