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8" r:id="rId3"/>
    <p:sldId id="294"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3" r:id="rId34"/>
    <p:sldId id="392" r:id="rId35"/>
    <p:sldId id="394" r:id="rId36"/>
    <p:sldId id="395" r:id="rId37"/>
    <p:sldId id="396" r:id="rId38"/>
  </p:sldIdLst>
  <p:sldSz cx="9906000" cy="6858000" type="A4"/>
  <p:notesSz cx="6858000" cy="9144000"/>
  <p:embeddedFontLst>
    <p:embeddedFont>
      <p:font typeface="Cambria Math" panose="02040503050406030204" pitchFamily="18" charset="0"/>
      <p:regular r:id="rId40"/>
    </p:embeddedFont>
    <p:embeddedFont>
      <p:font typeface="맑은 고딕" panose="020B0503020000020004" pitchFamily="50" charset="-127"/>
      <p:regular r:id="rId41"/>
      <p:bold r:id="rId42"/>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94"/>
    <a:srgbClr val="ECEAE6"/>
    <a:srgbClr val="0A4D9B"/>
    <a:srgbClr val="CAD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6279" autoAdjust="0"/>
  </p:normalViewPr>
  <p:slideViewPr>
    <p:cSldViewPr>
      <p:cViewPr varScale="1">
        <p:scale>
          <a:sx n="111" d="100"/>
          <a:sy n="111" d="100"/>
        </p:scale>
        <p:origin x="1512"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E0641-5008-417E-946A-607BE829810E}" type="datetimeFigureOut">
              <a:rPr lang="ko-KR" altLang="en-US" smtClean="0"/>
              <a:t>2024-11-19</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4EAC4-6882-4D5C-AC2C-2EF4643A2A36}" type="slidenum">
              <a:rPr lang="ko-KR" altLang="en-US" smtClean="0"/>
              <a:t>‹#›</a:t>
            </a:fld>
            <a:endParaRPr lang="ko-KR" altLang="en-US"/>
          </a:p>
        </p:txBody>
      </p:sp>
    </p:spTree>
    <p:extLst>
      <p:ext uri="{BB962C8B-B14F-4D97-AF65-F5344CB8AC3E}">
        <p14:creationId xmlns:p14="http://schemas.microsoft.com/office/powerpoint/2010/main" val="102076807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1</a:t>
            </a:fld>
            <a:endParaRPr lang="ko-KR" altLang="en-US"/>
          </a:p>
        </p:txBody>
      </p:sp>
    </p:spTree>
    <p:extLst>
      <p:ext uri="{BB962C8B-B14F-4D97-AF65-F5344CB8AC3E}">
        <p14:creationId xmlns:p14="http://schemas.microsoft.com/office/powerpoint/2010/main" val="99428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2775D-B452-7005-50CA-60C9CCF3ED4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C8354A0-1073-5A41-65F6-354CBEE4785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34B9BF3-D27B-00E2-1333-17E2121630B2}"/>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EF2C00D2-209C-2650-F41F-0B29769E631E}"/>
              </a:ext>
            </a:extLst>
          </p:cNvPr>
          <p:cNvSpPr>
            <a:spLocks noGrp="1"/>
          </p:cNvSpPr>
          <p:nvPr>
            <p:ph type="sldNum" sz="quarter" idx="5"/>
          </p:nvPr>
        </p:nvSpPr>
        <p:spPr/>
        <p:txBody>
          <a:bodyPr/>
          <a:lstStyle/>
          <a:p>
            <a:fld id="{6864EAC4-6882-4D5C-AC2C-2EF4643A2A36}" type="slidenum">
              <a:rPr lang="ko-KR" altLang="en-US" smtClean="0"/>
              <a:t>11</a:t>
            </a:fld>
            <a:endParaRPr lang="ko-KR" altLang="en-US"/>
          </a:p>
        </p:txBody>
      </p:sp>
    </p:spTree>
    <p:extLst>
      <p:ext uri="{BB962C8B-B14F-4D97-AF65-F5344CB8AC3E}">
        <p14:creationId xmlns:p14="http://schemas.microsoft.com/office/powerpoint/2010/main" val="156077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A115E-52C8-454D-1BF7-9140EF4E2AB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69F2355-6E62-2D7C-E49B-ED7FC5ABEB1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8127E36-2B98-6841-5309-C7CB9A94972C}"/>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7A22C556-5102-DD9C-840F-14CC371AB829}"/>
              </a:ext>
            </a:extLst>
          </p:cNvPr>
          <p:cNvSpPr>
            <a:spLocks noGrp="1"/>
          </p:cNvSpPr>
          <p:nvPr>
            <p:ph type="sldNum" sz="quarter" idx="5"/>
          </p:nvPr>
        </p:nvSpPr>
        <p:spPr/>
        <p:txBody>
          <a:bodyPr/>
          <a:lstStyle/>
          <a:p>
            <a:fld id="{6864EAC4-6882-4D5C-AC2C-2EF4643A2A36}" type="slidenum">
              <a:rPr lang="ko-KR" altLang="en-US" smtClean="0"/>
              <a:t>12</a:t>
            </a:fld>
            <a:endParaRPr lang="ko-KR" altLang="en-US"/>
          </a:p>
        </p:txBody>
      </p:sp>
    </p:spTree>
    <p:extLst>
      <p:ext uri="{BB962C8B-B14F-4D97-AF65-F5344CB8AC3E}">
        <p14:creationId xmlns:p14="http://schemas.microsoft.com/office/powerpoint/2010/main" val="412066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D6DC-01CA-7511-A1DA-3CDFCA644A4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E8875BB-C996-E137-5739-4D38BF22D31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E4307499-62B2-2411-A602-64CD63585303}"/>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CCC2FCE8-7685-51D0-339C-2CF3CB8A6057}"/>
              </a:ext>
            </a:extLst>
          </p:cNvPr>
          <p:cNvSpPr>
            <a:spLocks noGrp="1"/>
          </p:cNvSpPr>
          <p:nvPr>
            <p:ph type="sldNum" sz="quarter" idx="5"/>
          </p:nvPr>
        </p:nvSpPr>
        <p:spPr/>
        <p:txBody>
          <a:bodyPr/>
          <a:lstStyle/>
          <a:p>
            <a:fld id="{6864EAC4-6882-4D5C-AC2C-2EF4643A2A36}" type="slidenum">
              <a:rPr lang="ko-KR" altLang="en-US" smtClean="0"/>
              <a:t>13</a:t>
            </a:fld>
            <a:endParaRPr lang="ko-KR" altLang="en-US"/>
          </a:p>
        </p:txBody>
      </p:sp>
    </p:spTree>
    <p:extLst>
      <p:ext uri="{BB962C8B-B14F-4D97-AF65-F5344CB8AC3E}">
        <p14:creationId xmlns:p14="http://schemas.microsoft.com/office/powerpoint/2010/main" val="202579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B8107-0509-D345-B0F7-E6D55091B96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F14B833-5233-27DD-48D6-AE732EB7784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75702EA-6118-7220-D7D8-683FB26EFC93}"/>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5940D873-23DA-F32D-778C-5082F8AF5FE4}"/>
              </a:ext>
            </a:extLst>
          </p:cNvPr>
          <p:cNvSpPr>
            <a:spLocks noGrp="1"/>
          </p:cNvSpPr>
          <p:nvPr>
            <p:ph type="sldNum" sz="quarter" idx="5"/>
          </p:nvPr>
        </p:nvSpPr>
        <p:spPr/>
        <p:txBody>
          <a:bodyPr/>
          <a:lstStyle/>
          <a:p>
            <a:fld id="{6864EAC4-6882-4D5C-AC2C-2EF4643A2A36}" type="slidenum">
              <a:rPr lang="ko-KR" altLang="en-US" smtClean="0"/>
              <a:t>14</a:t>
            </a:fld>
            <a:endParaRPr lang="ko-KR" altLang="en-US"/>
          </a:p>
        </p:txBody>
      </p:sp>
    </p:spTree>
    <p:extLst>
      <p:ext uri="{BB962C8B-B14F-4D97-AF65-F5344CB8AC3E}">
        <p14:creationId xmlns:p14="http://schemas.microsoft.com/office/powerpoint/2010/main" val="3000767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F44AF-DEB6-A0D3-C787-C39B5E45893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C7BABDC-7397-DABC-4EA8-EB22CC5DF31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1C3416F-F7E0-18D9-06CF-9C76A8B5BE7F}"/>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76B48C39-1964-E725-B928-BC44600F6FE7}"/>
              </a:ext>
            </a:extLst>
          </p:cNvPr>
          <p:cNvSpPr>
            <a:spLocks noGrp="1"/>
          </p:cNvSpPr>
          <p:nvPr>
            <p:ph type="sldNum" sz="quarter" idx="5"/>
          </p:nvPr>
        </p:nvSpPr>
        <p:spPr/>
        <p:txBody>
          <a:bodyPr/>
          <a:lstStyle/>
          <a:p>
            <a:fld id="{6864EAC4-6882-4D5C-AC2C-2EF4643A2A36}" type="slidenum">
              <a:rPr lang="ko-KR" altLang="en-US" smtClean="0"/>
              <a:t>15</a:t>
            </a:fld>
            <a:endParaRPr lang="ko-KR" altLang="en-US"/>
          </a:p>
        </p:txBody>
      </p:sp>
    </p:spTree>
    <p:extLst>
      <p:ext uri="{BB962C8B-B14F-4D97-AF65-F5344CB8AC3E}">
        <p14:creationId xmlns:p14="http://schemas.microsoft.com/office/powerpoint/2010/main" val="154298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2D32-E1B8-3ACC-E97A-EB247E08B03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86F664C-4398-4285-C66E-438A519526A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7DEC97C2-2F4C-6CC2-8D21-07BCF3437125}"/>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681F281C-6B03-264F-2881-72F3328ADCC7}"/>
              </a:ext>
            </a:extLst>
          </p:cNvPr>
          <p:cNvSpPr>
            <a:spLocks noGrp="1"/>
          </p:cNvSpPr>
          <p:nvPr>
            <p:ph type="sldNum" sz="quarter" idx="5"/>
          </p:nvPr>
        </p:nvSpPr>
        <p:spPr/>
        <p:txBody>
          <a:bodyPr/>
          <a:lstStyle/>
          <a:p>
            <a:fld id="{6864EAC4-6882-4D5C-AC2C-2EF4643A2A36}" type="slidenum">
              <a:rPr lang="ko-KR" altLang="en-US" smtClean="0"/>
              <a:t>16</a:t>
            </a:fld>
            <a:endParaRPr lang="ko-KR" altLang="en-US"/>
          </a:p>
        </p:txBody>
      </p:sp>
    </p:spTree>
    <p:extLst>
      <p:ext uri="{BB962C8B-B14F-4D97-AF65-F5344CB8AC3E}">
        <p14:creationId xmlns:p14="http://schemas.microsoft.com/office/powerpoint/2010/main" val="429003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17CFE-5D83-DA84-8739-A525ED55FB6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F3572DE-39FB-9F7B-9984-E71997AA36B8}"/>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7C33B2F-3711-3003-18FA-1111FE702C88}"/>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0588CC5B-07B3-C7C2-4DC0-D6048A015220}"/>
              </a:ext>
            </a:extLst>
          </p:cNvPr>
          <p:cNvSpPr>
            <a:spLocks noGrp="1"/>
          </p:cNvSpPr>
          <p:nvPr>
            <p:ph type="sldNum" sz="quarter" idx="5"/>
          </p:nvPr>
        </p:nvSpPr>
        <p:spPr/>
        <p:txBody>
          <a:bodyPr/>
          <a:lstStyle/>
          <a:p>
            <a:fld id="{6864EAC4-6882-4D5C-AC2C-2EF4643A2A36}" type="slidenum">
              <a:rPr lang="ko-KR" altLang="en-US" smtClean="0"/>
              <a:t>17</a:t>
            </a:fld>
            <a:endParaRPr lang="ko-KR" altLang="en-US"/>
          </a:p>
        </p:txBody>
      </p:sp>
    </p:spTree>
    <p:extLst>
      <p:ext uri="{BB962C8B-B14F-4D97-AF65-F5344CB8AC3E}">
        <p14:creationId xmlns:p14="http://schemas.microsoft.com/office/powerpoint/2010/main" val="248911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FE9F0-E55F-4004-C09D-F6D422E7B58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745C2DD-5A2F-B956-1AAA-A817F7F9B5FC}"/>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4E340DA-9D1E-2348-C954-D24108A95D2A}"/>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124B4474-3A4F-5D95-D7DF-6670A87A6509}"/>
              </a:ext>
            </a:extLst>
          </p:cNvPr>
          <p:cNvSpPr>
            <a:spLocks noGrp="1"/>
          </p:cNvSpPr>
          <p:nvPr>
            <p:ph type="sldNum" sz="quarter" idx="5"/>
          </p:nvPr>
        </p:nvSpPr>
        <p:spPr/>
        <p:txBody>
          <a:bodyPr/>
          <a:lstStyle/>
          <a:p>
            <a:fld id="{6864EAC4-6882-4D5C-AC2C-2EF4643A2A36}" type="slidenum">
              <a:rPr lang="ko-KR" altLang="en-US" smtClean="0"/>
              <a:t>18</a:t>
            </a:fld>
            <a:endParaRPr lang="ko-KR" altLang="en-US"/>
          </a:p>
        </p:txBody>
      </p:sp>
    </p:spTree>
    <p:extLst>
      <p:ext uri="{BB962C8B-B14F-4D97-AF65-F5344CB8AC3E}">
        <p14:creationId xmlns:p14="http://schemas.microsoft.com/office/powerpoint/2010/main" val="320846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038CD-4FAE-7964-7FFC-1569B7FF710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5DCC62C-E6A1-1848-2B1A-F01CF5A6FA8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2280380-339D-D97E-EF81-556BC9590F17}"/>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B8914E2C-2DB6-B73D-ECBB-21BB6CFC5230}"/>
              </a:ext>
            </a:extLst>
          </p:cNvPr>
          <p:cNvSpPr>
            <a:spLocks noGrp="1"/>
          </p:cNvSpPr>
          <p:nvPr>
            <p:ph type="sldNum" sz="quarter" idx="5"/>
          </p:nvPr>
        </p:nvSpPr>
        <p:spPr/>
        <p:txBody>
          <a:bodyPr/>
          <a:lstStyle/>
          <a:p>
            <a:fld id="{6864EAC4-6882-4D5C-AC2C-2EF4643A2A36}" type="slidenum">
              <a:rPr lang="ko-KR" altLang="en-US" smtClean="0"/>
              <a:t>19</a:t>
            </a:fld>
            <a:endParaRPr lang="ko-KR" altLang="en-US"/>
          </a:p>
        </p:txBody>
      </p:sp>
    </p:spTree>
    <p:extLst>
      <p:ext uri="{BB962C8B-B14F-4D97-AF65-F5344CB8AC3E}">
        <p14:creationId xmlns:p14="http://schemas.microsoft.com/office/powerpoint/2010/main" val="3501917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6D893-9F2E-02F9-CB10-C2CC0692855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E5F9D25-99D1-DE37-93FF-1BFACBEBFFA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384431A-5D71-6CAF-DC41-796F5F56D104}"/>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ECBDBA53-041B-43DB-A44C-A3CA535AE7FC}"/>
              </a:ext>
            </a:extLst>
          </p:cNvPr>
          <p:cNvSpPr>
            <a:spLocks noGrp="1"/>
          </p:cNvSpPr>
          <p:nvPr>
            <p:ph type="sldNum" sz="quarter" idx="5"/>
          </p:nvPr>
        </p:nvSpPr>
        <p:spPr/>
        <p:txBody>
          <a:bodyPr/>
          <a:lstStyle/>
          <a:p>
            <a:fld id="{6864EAC4-6882-4D5C-AC2C-2EF4643A2A36}" type="slidenum">
              <a:rPr lang="ko-KR" altLang="en-US" smtClean="0"/>
              <a:t>20</a:t>
            </a:fld>
            <a:endParaRPr lang="ko-KR" altLang="en-US"/>
          </a:p>
        </p:txBody>
      </p:sp>
    </p:spTree>
    <p:extLst>
      <p:ext uri="{BB962C8B-B14F-4D97-AF65-F5344CB8AC3E}">
        <p14:creationId xmlns:p14="http://schemas.microsoft.com/office/powerpoint/2010/main" val="39866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6864EAC4-6882-4D5C-AC2C-2EF4643A2A36}" type="slidenum">
              <a:rPr lang="ko-KR" altLang="en-US" smtClean="0"/>
              <a:t>3</a:t>
            </a:fld>
            <a:endParaRPr lang="ko-KR" altLang="en-US"/>
          </a:p>
        </p:txBody>
      </p:sp>
    </p:spTree>
    <p:extLst>
      <p:ext uri="{BB962C8B-B14F-4D97-AF65-F5344CB8AC3E}">
        <p14:creationId xmlns:p14="http://schemas.microsoft.com/office/powerpoint/2010/main" val="268984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C3794-240D-E8D2-6943-DF66FF4F0C2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C2A040A-101F-1705-B77B-80C1A8DE225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A515FA3-0C01-7463-7B84-3CEBA3B1A026}"/>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47669740-4796-4252-AE79-03D164F1BA3F}"/>
              </a:ext>
            </a:extLst>
          </p:cNvPr>
          <p:cNvSpPr>
            <a:spLocks noGrp="1"/>
          </p:cNvSpPr>
          <p:nvPr>
            <p:ph type="sldNum" sz="quarter" idx="5"/>
          </p:nvPr>
        </p:nvSpPr>
        <p:spPr/>
        <p:txBody>
          <a:bodyPr/>
          <a:lstStyle/>
          <a:p>
            <a:fld id="{6864EAC4-6882-4D5C-AC2C-2EF4643A2A36}" type="slidenum">
              <a:rPr lang="ko-KR" altLang="en-US" smtClean="0"/>
              <a:t>21</a:t>
            </a:fld>
            <a:endParaRPr lang="ko-KR" altLang="en-US"/>
          </a:p>
        </p:txBody>
      </p:sp>
    </p:spTree>
    <p:extLst>
      <p:ext uri="{BB962C8B-B14F-4D97-AF65-F5344CB8AC3E}">
        <p14:creationId xmlns:p14="http://schemas.microsoft.com/office/powerpoint/2010/main" val="161452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50252-FC58-50CA-F33E-2795AFAA363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6D7F0F7-46B7-0A4A-7156-437882B69F4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96B0549-F698-1861-FDD7-5B74D6A1DFDA}"/>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D65DF989-4571-87A7-54E1-74CB1BDED139}"/>
              </a:ext>
            </a:extLst>
          </p:cNvPr>
          <p:cNvSpPr>
            <a:spLocks noGrp="1"/>
          </p:cNvSpPr>
          <p:nvPr>
            <p:ph type="sldNum" sz="quarter" idx="5"/>
          </p:nvPr>
        </p:nvSpPr>
        <p:spPr/>
        <p:txBody>
          <a:bodyPr/>
          <a:lstStyle/>
          <a:p>
            <a:fld id="{6864EAC4-6882-4D5C-AC2C-2EF4643A2A36}" type="slidenum">
              <a:rPr lang="ko-KR" altLang="en-US" smtClean="0"/>
              <a:t>22</a:t>
            </a:fld>
            <a:endParaRPr lang="ko-KR" altLang="en-US"/>
          </a:p>
        </p:txBody>
      </p:sp>
    </p:spTree>
    <p:extLst>
      <p:ext uri="{BB962C8B-B14F-4D97-AF65-F5344CB8AC3E}">
        <p14:creationId xmlns:p14="http://schemas.microsoft.com/office/powerpoint/2010/main" val="164644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BB94-1BBB-94DF-25E0-ECBD4D86CFE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BCAE210-19EA-3B85-DEA5-745E464098D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F8B2EDE-38E7-B7DA-0BFB-FA45B4294072}"/>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C1E0C81E-B6F1-79BE-4D01-F388882CBEFF}"/>
              </a:ext>
            </a:extLst>
          </p:cNvPr>
          <p:cNvSpPr>
            <a:spLocks noGrp="1"/>
          </p:cNvSpPr>
          <p:nvPr>
            <p:ph type="sldNum" sz="quarter" idx="5"/>
          </p:nvPr>
        </p:nvSpPr>
        <p:spPr/>
        <p:txBody>
          <a:bodyPr/>
          <a:lstStyle/>
          <a:p>
            <a:fld id="{6864EAC4-6882-4D5C-AC2C-2EF4643A2A36}" type="slidenum">
              <a:rPr lang="ko-KR" altLang="en-US" smtClean="0"/>
              <a:t>23</a:t>
            </a:fld>
            <a:endParaRPr lang="ko-KR" altLang="en-US"/>
          </a:p>
        </p:txBody>
      </p:sp>
    </p:spTree>
    <p:extLst>
      <p:ext uri="{BB962C8B-B14F-4D97-AF65-F5344CB8AC3E}">
        <p14:creationId xmlns:p14="http://schemas.microsoft.com/office/powerpoint/2010/main" val="2153285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79174-E509-4E8F-F220-F5AFBB8033A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E00BB57-2AC2-0292-319C-822B294433C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2E7A96B-0A54-ACAC-0568-0151513FCDA7}"/>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1ABFE20F-675C-9949-28FE-2D766653F4D0}"/>
              </a:ext>
            </a:extLst>
          </p:cNvPr>
          <p:cNvSpPr>
            <a:spLocks noGrp="1"/>
          </p:cNvSpPr>
          <p:nvPr>
            <p:ph type="sldNum" sz="quarter" idx="5"/>
          </p:nvPr>
        </p:nvSpPr>
        <p:spPr/>
        <p:txBody>
          <a:bodyPr/>
          <a:lstStyle/>
          <a:p>
            <a:fld id="{6864EAC4-6882-4D5C-AC2C-2EF4643A2A36}" type="slidenum">
              <a:rPr lang="ko-KR" altLang="en-US" smtClean="0"/>
              <a:t>24</a:t>
            </a:fld>
            <a:endParaRPr lang="ko-KR" altLang="en-US"/>
          </a:p>
        </p:txBody>
      </p:sp>
    </p:spTree>
    <p:extLst>
      <p:ext uri="{BB962C8B-B14F-4D97-AF65-F5344CB8AC3E}">
        <p14:creationId xmlns:p14="http://schemas.microsoft.com/office/powerpoint/2010/main" val="359475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095F3-8242-5480-22C0-97A13E04DE8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F7CA7E5-BE40-9EC9-784C-5F5950C03198}"/>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8630D5D-15D1-B5D0-6260-17091C0A743C}"/>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797F34D2-6ADD-2ED6-DB14-E150A4AAD07F}"/>
              </a:ext>
            </a:extLst>
          </p:cNvPr>
          <p:cNvSpPr>
            <a:spLocks noGrp="1"/>
          </p:cNvSpPr>
          <p:nvPr>
            <p:ph type="sldNum" sz="quarter" idx="5"/>
          </p:nvPr>
        </p:nvSpPr>
        <p:spPr/>
        <p:txBody>
          <a:bodyPr/>
          <a:lstStyle/>
          <a:p>
            <a:fld id="{6864EAC4-6882-4D5C-AC2C-2EF4643A2A36}" type="slidenum">
              <a:rPr lang="ko-KR" altLang="en-US" smtClean="0"/>
              <a:t>25</a:t>
            </a:fld>
            <a:endParaRPr lang="ko-KR" altLang="en-US"/>
          </a:p>
        </p:txBody>
      </p:sp>
    </p:spTree>
    <p:extLst>
      <p:ext uri="{BB962C8B-B14F-4D97-AF65-F5344CB8AC3E}">
        <p14:creationId xmlns:p14="http://schemas.microsoft.com/office/powerpoint/2010/main" val="3167856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2A443-591C-91F8-BCBB-F5755612272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C6CA266-8CB5-8621-3FFC-359B87A35DD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0C668CC-27CA-AE5C-F926-33FBF59E88E4}"/>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06689011-725B-43C2-111C-2F5E3279E2C7}"/>
              </a:ext>
            </a:extLst>
          </p:cNvPr>
          <p:cNvSpPr>
            <a:spLocks noGrp="1"/>
          </p:cNvSpPr>
          <p:nvPr>
            <p:ph type="sldNum" sz="quarter" idx="5"/>
          </p:nvPr>
        </p:nvSpPr>
        <p:spPr/>
        <p:txBody>
          <a:bodyPr/>
          <a:lstStyle/>
          <a:p>
            <a:fld id="{6864EAC4-6882-4D5C-AC2C-2EF4643A2A36}" type="slidenum">
              <a:rPr lang="ko-KR" altLang="en-US" smtClean="0"/>
              <a:t>26</a:t>
            </a:fld>
            <a:endParaRPr lang="ko-KR" altLang="en-US"/>
          </a:p>
        </p:txBody>
      </p:sp>
    </p:spTree>
    <p:extLst>
      <p:ext uri="{BB962C8B-B14F-4D97-AF65-F5344CB8AC3E}">
        <p14:creationId xmlns:p14="http://schemas.microsoft.com/office/powerpoint/2010/main" val="275306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E089-01CC-DDF3-83A6-DA8B51D102B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376A269-733A-CD28-9E3F-5C4B48F60D3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4F697BC2-09C7-FAFE-5C19-88037377EB2B}"/>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46AA5E98-5AE5-BCF9-B04D-1E163639F18B}"/>
              </a:ext>
            </a:extLst>
          </p:cNvPr>
          <p:cNvSpPr>
            <a:spLocks noGrp="1"/>
          </p:cNvSpPr>
          <p:nvPr>
            <p:ph type="sldNum" sz="quarter" idx="5"/>
          </p:nvPr>
        </p:nvSpPr>
        <p:spPr/>
        <p:txBody>
          <a:bodyPr/>
          <a:lstStyle/>
          <a:p>
            <a:fld id="{6864EAC4-6882-4D5C-AC2C-2EF4643A2A36}" type="slidenum">
              <a:rPr lang="ko-KR" altLang="en-US" smtClean="0"/>
              <a:t>27</a:t>
            </a:fld>
            <a:endParaRPr lang="ko-KR" altLang="en-US"/>
          </a:p>
        </p:txBody>
      </p:sp>
    </p:spTree>
    <p:extLst>
      <p:ext uri="{BB962C8B-B14F-4D97-AF65-F5344CB8AC3E}">
        <p14:creationId xmlns:p14="http://schemas.microsoft.com/office/powerpoint/2010/main" val="3175675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826C5-444F-C66C-77DE-933AA5A50DF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14F9E83-9F0E-EA63-6398-4AE325703FA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C322DF3-9EFB-E3C3-22B0-78A5EBA3EE85}"/>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E9C57BA8-3403-D063-19C8-E8E7C811B834}"/>
              </a:ext>
            </a:extLst>
          </p:cNvPr>
          <p:cNvSpPr>
            <a:spLocks noGrp="1"/>
          </p:cNvSpPr>
          <p:nvPr>
            <p:ph type="sldNum" sz="quarter" idx="5"/>
          </p:nvPr>
        </p:nvSpPr>
        <p:spPr/>
        <p:txBody>
          <a:bodyPr/>
          <a:lstStyle/>
          <a:p>
            <a:fld id="{6864EAC4-6882-4D5C-AC2C-2EF4643A2A36}" type="slidenum">
              <a:rPr lang="ko-KR" altLang="en-US" smtClean="0"/>
              <a:t>28</a:t>
            </a:fld>
            <a:endParaRPr lang="ko-KR" altLang="en-US"/>
          </a:p>
        </p:txBody>
      </p:sp>
    </p:spTree>
    <p:extLst>
      <p:ext uri="{BB962C8B-B14F-4D97-AF65-F5344CB8AC3E}">
        <p14:creationId xmlns:p14="http://schemas.microsoft.com/office/powerpoint/2010/main" val="3272480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D2E78-6EC2-3353-3BED-970995C3BB6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67E3E03-4973-8F08-1162-4CAFDDA38C4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C0E870E-FE32-BCC5-E465-78A0C30BF48D}"/>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9917B453-5106-5C8D-E219-FCA3DDB003B5}"/>
              </a:ext>
            </a:extLst>
          </p:cNvPr>
          <p:cNvSpPr>
            <a:spLocks noGrp="1"/>
          </p:cNvSpPr>
          <p:nvPr>
            <p:ph type="sldNum" sz="quarter" idx="5"/>
          </p:nvPr>
        </p:nvSpPr>
        <p:spPr/>
        <p:txBody>
          <a:bodyPr/>
          <a:lstStyle/>
          <a:p>
            <a:fld id="{6864EAC4-6882-4D5C-AC2C-2EF4643A2A36}" type="slidenum">
              <a:rPr lang="ko-KR" altLang="en-US" smtClean="0"/>
              <a:t>29</a:t>
            </a:fld>
            <a:endParaRPr lang="ko-KR" altLang="en-US"/>
          </a:p>
        </p:txBody>
      </p:sp>
    </p:spTree>
    <p:extLst>
      <p:ext uri="{BB962C8B-B14F-4D97-AF65-F5344CB8AC3E}">
        <p14:creationId xmlns:p14="http://schemas.microsoft.com/office/powerpoint/2010/main" val="4220973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1B03D-5D87-1F4A-27DE-F9BF94C6C01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F783ADE-7DE8-D7CE-96C4-02E4A0CC60A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2B37FA2-A071-98AD-4F32-BEB0D3D06805}"/>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152DE3C9-D5A3-11C4-5469-8C968B8F23C0}"/>
              </a:ext>
            </a:extLst>
          </p:cNvPr>
          <p:cNvSpPr>
            <a:spLocks noGrp="1"/>
          </p:cNvSpPr>
          <p:nvPr>
            <p:ph type="sldNum" sz="quarter" idx="5"/>
          </p:nvPr>
        </p:nvSpPr>
        <p:spPr/>
        <p:txBody>
          <a:bodyPr/>
          <a:lstStyle/>
          <a:p>
            <a:fld id="{6864EAC4-6882-4D5C-AC2C-2EF4643A2A36}" type="slidenum">
              <a:rPr lang="ko-KR" altLang="en-US" smtClean="0"/>
              <a:t>30</a:t>
            </a:fld>
            <a:endParaRPr lang="ko-KR" altLang="en-US"/>
          </a:p>
        </p:txBody>
      </p:sp>
    </p:spTree>
    <p:extLst>
      <p:ext uri="{BB962C8B-B14F-4D97-AF65-F5344CB8AC3E}">
        <p14:creationId xmlns:p14="http://schemas.microsoft.com/office/powerpoint/2010/main" val="71579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EBAFC-6E24-DB64-C1A4-6B7F3986DDA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A9DE264-AC19-F795-6B8C-BB82D651794D}"/>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4A75AF37-493F-661B-261E-D2E27B9BCD98}"/>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7EE04633-FFEF-C129-8C88-7CBE858FDE9C}"/>
              </a:ext>
            </a:extLst>
          </p:cNvPr>
          <p:cNvSpPr>
            <a:spLocks noGrp="1"/>
          </p:cNvSpPr>
          <p:nvPr>
            <p:ph type="sldNum" sz="quarter" idx="5"/>
          </p:nvPr>
        </p:nvSpPr>
        <p:spPr/>
        <p:txBody>
          <a:bodyPr/>
          <a:lstStyle/>
          <a:p>
            <a:fld id="{6864EAC4-6882-4D5C-AC2C-2EF4643A2A36}" type="slidenum">
              <a:rPr lang="ko-KR" altLang="en-US" smtClean="0"/>
              <a:t>4</a:t>
            </a:fld>
            <a:endParaRPr lang="ko-KR" altLang="en-US"/>
          </a:p>
        </p:txBody>
      </p:sp>
    </p:spTree>
    <p:extLst>
      <p:ext uri="{BB962C8B-B14F-4D97-AF65-F5344CB8AC3E}">
        <p14:creationId xmlns:p14="http://schemas.microsoft.com/office/powerpoint/2010/main" val="3546821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9D0A7-2645-62D2-EAB9-DDFB9ABFC11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23296EE-EA1C-C285-C829-6E049E0DE68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D43A65A-C0E1-8CFE-6348-D0F2E694820A}"/>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DF80A743-9C48-A638-408B-79CC98D78E12}"/>
              </a:ext>
            </a:extLst>
          </p:cNvPr>
          <p:cNvSpPr>
            <a:spLocks noGrp="1"/>
          </p:cNvSpPr>
          <p:nvPr>
            <p:ph type="sldNum" sz="quarter" idx="5"/>
          </p:nvPr>
        </p:nvSpPr>
        <p:spPr/>
        <p:txBody>
          <a:bodyPr/>
          <a:lstStyle/>
          <a:p>
            <a:fld id="{6864EAC4-6882-4D5C-AC2C-2EF4643A2A36}" type="slidenum">
              <a:rPr lang="ko-KR" altLang="en-US" smtClean="0"/>
              <a:t>31</a:t>
            </a:fld>
            <a:endParaRPr lang="ko-KR" altLang="en-US"/>
          </a:p>
        </p:txBody>
      </p:sp>
    </p:spTree>
    <p:extLst>
      <p:ext uri="{BB962C8B-B14F-4D97-AF65-F5344CB8AC3E}">
        <p14:creationId xmlns:p14="http://schemas.microsoft.com/office/powerpoint/2010/main" val="2112273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958C-A6F6-4DF1-8A5A-7A53C91D5EF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DFCB1AD-2834-445E-3EEE-1F96FFDA1EC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41DAFA0-3F0D-B61C-08F2-336F66647156}"/>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E8595CCC-521E-A8E4-E88C-BA9DC59B78A9}"/>
              </a:ext>
            </a:extLst>
          </p:cNvPr>
          <p:cNvSpPr>
            <a:spLocks noGrp="1"/>
          </p:cNvSpPr>
          <p:nvPr>
            <p:ph type="sldNum" sz="quarter" idx="5"/>
          </p:nvPr>
        </p:nvSpPr>
        <p:spPr/>
        <p:txBody>
          <a:bodyPr/>
          <a:lstStyle/>
          <a:p>
            <a:fld id="{6864EAC4-6882-4D5C-AC2C-2EF4643A2A36}" type="slidenum">
              <a:rPr lang="ko-KR" altLang="en-US" smtClean="0"/>
              <a:t>32</a:t>
            </a:fld>
            <a:endParaRPr lang="ko-KR" altLang="en-US"/>
          </a:p>
        </p:txBody>
      </p:sp>
    </p:spTree>
    <p:extLst>
      <p:ext uri="{BB962C8B-B14F-4D97-AF65-F5344CB8AC3E}">
        <p14:creationId xmlns:p14="http://schemas.microsoft.com/office/powerpoint/2010/main" val="687661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07F9A-25B3-126C-FB0A-122DB200F89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CF87534-9589-1E69-4B73-25A79D75B08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DDC664C-19A0-4409-5EFC-142E9ACC27FB}"/>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3206302F-F84F-B301-08B5-93B7060C388C}"/>
              </a:ext>
            </a:extLst>
          </p:cNvPr>
          <p:cNvSpPr>
            <a:spLocks noGrp="1"/>
          </p:cNvSpPr>
          <p:nvPr>
            <p:ph type="sldNum" sz="quarter" idx="5"/>
          </p:nvPr>
        </p:nvSpPr>
        <p:spPr/>
        <p:txBody>
          <a:bodyPr/>
          <a:lstStyle/>
          <a:p>
            <a:fld id="{6864EAC4-6882-4D5C-AC2C-2EF4643A2A36}" type="slidenum">
              <a:rPr lang="ko-KR" altLang="en-US" smtClean="0"/>
              <a:t>33</a:t>
            </a:fld>
            <a:endParaRPr lang="ko-KR" altLang="en-US"/>
          </a:p>
        </p:txBody>
      </p:sp>
    </p:spTree>
    <p:extLst>
      <p:ext uri="{BB962C8B-B14F-4D97-AF65-F5344CB8AC3E}">
        <p14:creationId xmlns:p14="http://schemas.microsoft.com/office/powerpoint/2010/main" val="256423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85A5E-B682-11B6-E12B-77703AF0CB6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864F348-88CB-44B9-048C-D9B6F85AB7DF}"/>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4EBCC262-015A-7193-BF03-CF4B0E95F5B0}"/>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1D9E3294-4BB3-E1DD-8D89-6AC9DFFAE8D3}"/>
              </a:ext>
            </a:extLst>
          </p:cNvPr>
          <p:cNvSpPr>
            <a:spLocks noGrp="1"/>
          </p:cNvSpPr>
          <p:nvPr>
            <p:ph type="sldNum" sz="quarter" idx="5"/>
          </p:nvPr>
        </p:nvSpPr>
        <p:spPr/>
        <p:txBody>
          <a:bodyPr/>
          <a:lstStyle/>
          <a:p>
            <a:fld id="{6864EAC4-6882-4D5C-AC2C-2EF4643A2A36}" type="slidenum">
              <a:rPr lang="ko-KR" altLang="en-US" smtClean="0"/>
              <a:t>34</a:t>
            </a:fld>
            <a:endParaRPr lang="ko-KR" altLang="en-US"/>
          </a:p>
        </p:txBody>
      </p:sp>
    </p:spTree>
    <p:extLst>
      <p:ext uri="{BB962C8B-B14F-4D97-AF65-F5344CB8AC3E}">
        <p14:creationId xmlns:p14="http://schemas.microsoft.com/office/powerpoint/2010/main" val="300209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54880-D373-4F04-DBA8-7A027B06349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58DE549-83B0-369B-1FD9-3609C7AF8D5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8D3A484-1D8A-6891-BDED-0E6A26FC267D}"/>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6707E650-4533-4DBB-D2FB-192F264B054D}"/>
              </a:ext>
            </a:extLst>
          </p:cNvPr>
          <p:cNvSpPr>
            <a:spLocks noGrp="1"/>
          </p:cNvSpPr>
          <p:nvPr>
            <p:ph type="sldNum" sz="quarter" idx="5"/>
          </p:nvPr>
        </p:nvSpPr>
        <p:spPr/>
        <p:txBody>
          <a:bodyPr/>
          <a:lstStyle/>
          <a:p>
            <a:fld id="{6864EAC4-6882-4D5C-AC2C-2EF4643A2A36}" type="slidenum">
              <a:rPr lang="ko-KR" altLang="en-US" smtClean="0"/>
              <a:t>35</a:t>
            </a:fld>
            <a:endParaRPr lang="ko-KR" altLang="en-US"/>
          </a:p>
        </p:txBody>
      </p:sp>
    </p:spTree>
    <p:extLst>
      <p:ext uri="{BB962C8B-B14F-4D97-AF65-F5344CB8AC3E}">
        <p14:creationId xmlns:p14="http://schemas.microsoft.com/office/powerpoint/2010/main" val="2968477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795D2-79FA-F2DA-C9C3-69B07A283FC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0DC249F-35F7-0890-44A5-578ECBD61EF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8E211DF-E569-2462-4D71-B01A129D3671}"/>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433F1A42-29C0-E3B0-251A-A53FB502CDEE}"/>
              </a:ext>
            </a:extLst>
          </p:cNvPr>
          <p:cNvSpPr>
            <a:spLocks noGrp="1"/>
          </p:cNvSpPr>
          <p:nvPr>
            <p:ph type="sldNum" sz="quarter" idx="5"/>
          </p:nvPr>
        </p:nvSpPr>
        <p:spPr/>
        <p:txBody>
          <a:bodyPr/>
          <a:lstStyle/>
          <a:p>
            <a:fld id="{6864EAC4-6882-4D5C-AC2C-2EF4643A2A36}" type="slidenum">
              <a:rPr lang="ko-KR" altLang="en-US" smtClean="0"/>
              <a:t>36</a:t>
            </a:fld>
            <a:endParaRPr lang="ko-KR" altLang="en-US"/>
          </a:p>
        </p:txBody>
      </p:sp>
    </p:spTree>
    <p:extLst>
      <p:ext uri="{BB962C8B-B14F-4D97-AF65-F5344CB8AC3E}">
        <p14:creationId xmlns:p14="http://schemas.microsoft.com/office/powerpoint/2010/main" val="4195219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A58CD-F5B1-4547-DC42-05276B32B4A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87E8BDF-7C4B-D049-D700-BC5C23E71A5C}"/>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2EF15AA-4041-F949-5711-04CCD56F1F43}"/>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438D6DFF-7D71-AE04-7D74-751B84307E3A}"/>
              </a:ext>
            </a:extLst>
          </p:cNvPr>
          <p:cNvSpPr>
            <a:spLocks noGrp="1"/>
          </p:cNvSpPr>
          <p:nvPr>
            <p:ph type="sldNum" sz="quarter" idx="5"/>
          </p:nvPr>
        </p:nvSpPr>
        <p:spPr/>
        <p:txBody>
          <a:bodyPr/>
          <a:lstStyle/>
          <a:p>
            <a:fld id="{6864EAC4-6882-4D5C-AC2C-2EF4643A2A36}" type="slidenum">
              <a:rPr lang="ko-KR" altLang="en-US" smtClean="0"/>
              <a:t>37</a:t>
            </a:fld>
            <a:endParaRPr lang="ko-KR" altLang="en-US"/>
          </a:p>
        </p:txBody>
      </p:sp>
    </p:spTree>
    <p:extLst>
      <p:ext uri="{BB962C8B-B14F-4D97-AF65-F5344CB8AC3E}">
        <p14:creationId xmlns:p14="http://schemas.microsoft.com/office/powerpoint/2010/main" val="37532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2EB48-1295-918F-4839-9CEF93DE21D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88DED56-92BE-9CCB-37C7-C9FFC91F2B18}"/>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73A5E6C2-F165-D89F-43D5-C3D55ECED0B5}"/>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D8A7AC61-2D49-6156-8D5E-19F6F3375699}"/>
              </a:ext>
            </a:extLst>
          </p:cNvPr>
          <p:cNvSpPr>
            <a:spLocks noGrp="1"/>
          </p:cNvSpPr>
          <p:nvPr>
            <p:ph type="sldNum" sz="quarter" idx="5"/>
          </p:nvPr>
        </p:nvSpPr>
        <p:spPr/>
        <p:txBody>
          <a:bodyPr/>
          <a:lstStyle/>
          <a:p>
            <a:fld id="{6864EAC4-6882-4D5C-AC2C-2EF4643A2A36}" type="slidenum">
              <a:rPr lang="ko-KR" altLang="en-US" smtClean="0"/>
              <a:t>5</a:t>
            </a:fld>
            <a:endParaRPr lang="ko-KR" altLang="en-US"/>
          </a:p>
        </p:txBody>
      </p:sp>
    </p:spTree>
    <p:extLst>
      <p:ext uri="{BB962C8B-B14F-4D97-AF65-F5344CB8AC3E}">
        <p14:creationId xmlns:p14="http://schemas.microsoft.com/office/powerpoint/2010/main" val="213485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0D2F1-BD35-2F8F-9026-1DF9D5A8479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6153DC8-2068-D43B-53C0-31308A0BD51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F548097-EA8D-50FB-B182-6F495CB60972}"/>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5B57AAC2-FF87-4000-96F8-08DBB8610A3B}"/>
              </a:ext>
            </a:extLst>
          </p:cNvPr>
          <p:cNvSpPr>
            <a:spLocks noGrp="1"/>
          </p:cNvSpPr>
          <p:nvPr>
            <p:ph type="sldNum" sz="quarter" idx="5"/>
          </p:nvPr>
        </p:nvSpPr>
        <p:spPr/>
        <p:txBody>
          <a:bodyPr/>
          <a:lstStyle/>
          <a:p>
            <a:fld id="{6864EAC4-6882-4D5C-AC2C-2EF4643A2A36}" type="slidenum">
              <a:rPr lang="ko-KR" altLang="en-US" smtClean="0"/>
              <a:t>6</a:t>
            </a:fld>
            <a:endParaRPr lang="ko-KR" altLang="en-US"/>
          </a:p>
        </p:txBody>
      </p:sp>
    </p:spTree>
    <p:extLst>
      <p:ext uri="{BB962C8B-B14F-4D97-AF65-F5344CB8AC3E}">
        <p14:creationId xmlns:p14="http://schemas.microsoft.com/office/powerpoint/2010/main" val="64654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23E36-6DE2-1619-3489-1412AC0A94C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DDB122F-B9FB-342D-10A1-24F2AFA29A3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D1DB4E2B-3607-6D92-2E63-D66B2C2DE16F}"/>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B57A3A19-5A87-AE27-C4DA-B134C12DE268}"/>
              </a:ext>
            </a:extLst>
          </p:cNvPr>
          <p:cNvSpPr>
            <a:spLocks noGrp="1"/>
          </p:cNvSpPr>
          <p:nvPr>
            <p:ph type="sldNum" sz="quarter" idx="5"/>
          </p:nvPr>
        </p:nvSpPr>
        <p:spPr/>
        <p:txBody>
          <a:bodyPr/>
          <a:lstStyle/>
          <a:p>
            <a:fld id="{6864EAC4-6882-4D5C-AC2C-2EF4643A2A36}" type="slidenum">
              <a:rPr lang="ko-KR" altLang="en-US" smtClean="0"/>
              <a:t>7</a:t>
            </a:fld>
            <a:endParaRPr lang="ko-KR" altLang="en-US"/>
          </a:p>
        </p:txBody>
      </p:sp>
    </p:spTree>
    <p:extLst>
      <p:ext uri="{BB962C8B-B14F-4D97-AF65-F5344CB8AC3E}">
        <p14:creationId xmlns:p14="http://schemas.microsoft.com/office/powerpoint/2010/main" val="2139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409FF-9003-24F8-2472-B9D4AE5D92F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82BD737-C794-4C99-ED7C-A6AFD99A2FB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3D42007-501D-2D57-8278-04DB1117FCF8}"/>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061817E1-F0AA-8003-3F03-854DC3F35789}"/>
              </a:ext>
            </a:extLst>
          </p:cNvPr>
          <p:cNvSpPr>
            <a:spLocks noGrp="1"/>
          </p:cNvSpPr>
          <p:nvPr>
            <p:ph type="sldNum" sz="quarter" idx="5"/>
          </p:nvPr>
        </p:nvSpPr>
        <p:spPr/>
        <p:txBody>
          <a:bodyPr/>
          <a:lstStyle/>
          <a:p>
            <a:fld id="{6864EAC4-6882-4D5C-AC2C-2EF4643A2A36}" type="slidenum">
              <a:rPr lang="ko-KR" altLang="en-US" smtClean="0"/>
              <a:t>8</a:t>
            </a:fld>
            <a:endParaRPr lang="ko-KR" altLang="en-US"/>
          </a:p>
        </p:txBody>
      </p:sp>
    </p:spTree>
    <p:extLst>
      <p:ext uri="{BB962C8B-B14F-4D97-AF65-F5344CB8AC3E}">
        <p14:creationId xmlns:p14="http://schemas.microsoft.com/office/powerpoint/2010/main" val="130456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AE8AC-9919-045E-5D22-21C6B7505D6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9F0793F-6876-ED9F-1501-3F0EF386A00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4014A53A-BACD-7EB2-2A0E-91461AB7C9B4}"/>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D5CB1A8B-EC57-C3FB-C6A1-199658D957FA}"/>
              </a:ext>
            </a:extLst>
          </p:cNvPr>
          <p:cNvSpPr>
            <a:spLocks noGrp="1"/>
          </p:cNvSpPr>
          <p:nvPr>
            <p:ph type="sldNum" sz="quarter" idx="5"/>
          </p:nvPr>
        </p:nvSpPr>
        <p:spPr/>
        <p:txBody>
          <a:bodyPr/>
          <a:lstStyle/>
          <a:p>
            <a:fld id="{6864EAC4-6882-4D5C-AC2C-2EF4643A2A36}" type="slidenum">
              <a:rPr lang="ko-KR" altLang="en-US" smtClean="0"/>
              <a:t>9</a:t>
            </a:fld>
            <a:endParaRPr lang="ko-KR" altLang="en-US"/>
          </a:p>
        </p:txBody>
      </p:sp>
    </p:spTree>
    <p:extLst>
      <p:ext uri="{BB962C8B-B14F-4D97-AF65-F5344CB8AC3E}">
        <p14:creationId xmlns:p14="http://schemas.microsoft.com/office/powerpoint/2010/main" val="313702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66E2D-FFE3-2DD2-B137-2B33A11F44D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5BB9F7D-E044-AAD2-4198-30B9D0D690A3}"/>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77FB3DB3-30D0-0A5A-0F1A-27D3578F76B4}"/>
              </a:ext>
            </a:extLst>
          </p:cNvPr>
          <p:cNvSpPr>
            <a:spLocks noGrp="1"/>
          </p:cNvSpPr>
          <p:nvPr>
            <p:ph type="body" idx="1"/>
          </p:nvPr>
        </p:nvSpPr>
        <p:spPr/>
        <p:txBody>
          <a:bodyPr/>
          <a:lstStyle/>
          <a:p>
            <a:r>
              <a:rPr lang="ko-KR" altLang="en-US" dirty="0"/>
              <a:t>논문에서</a:t>
            </a:r>
            <a:r>
              <a:rPr lang="en-US" altLang="ko-KR" dirty="0"/>
              <a:t>.</a:t>
            </a:r>
            <a:r>
              <a:rPr lang="ko-KR" altLang="en-US" dirty="0"/>
              <a:t> 말하고자하는</a:t>
            </a:r>
            <a:r>
              <a:rPr lang="en-US" altLang="ko-KR" dirty="0"/>
              <a:t>.</a:t>
            </a:r>
            <a:r>
              <a:rPr lang="ko-KR" altLang="en-US" dirty="0"/>
              <a:t> 논리적추론은자연어로작성된논리추론과제를해결하는것을의미합니다</a:t>
            </a:r>
            <a:r>
              <a:rPr lang="en-US" altLang="ko-KR" dirty="0"/>
              <a:t>.</a:t>
            </a:r>
            <a:endParaRPr lang="ko-KR" altLang="en-US" dirty="0"/>
          </a:p>
          <a:p>
            <a:endParaRPr lang="ko-KR" altLang="en-US" dirty="0"/>
          </a:p>
          <a:p>
            <a:r>
              <a:rPr lang="en-US" altLang="ko-KR" dirty="0"/>
              <a:t>(</a:t>
            </a:r>
            <a:r>
              <a:rPr lang="ko-KR" altLang="en-US" dirty="0"/>
              <a:t>포인터</a:t>
            </a:r>
            <a:r>
              <a:rPr lang="en-US" altLang="ko-KR" dirty="0"/>
              <a:t>)</a:t>
            </a:r>
            <a:r>
              <a:rPr lang="ko-KR" altLang="en-US" dirty="0"/>
              <a:t> 아래예시처럼자연어로작성된논리추론문제를해결하고자하는것이이번논문에서다루고자하는문제입니다</a:t>
            </a:r>
            <a:r>
              <a:rPr lang="en-US" altLang="ko-KR" dirty="0"/>
              <a:t>.</a:t>
            </a:r>
            <a:endParaRPr lang="ko-KR" altLang="en-US" dirty="0"/>
          </a:p>
          <a:p>
            <a:endParaRPr lang="ko-KR" altLang="en-US" dirty="0"/>
          </a:p>
          <a:p>
            <a:r>
              <a:rPr lang="ko-KR" altLang="en-US" dirty="0"/>
              <a:t>아래자연어를우리가 기호</a:t>
            </a:r>
            <a:r>
              <a:rPr lang="en-US" altLang="ko-KR" dirty="0"/>
              <a:t>,</a:t>
            </a:r>
            <a:r>
              <a:rPr lang="ko-KR" altLang="en-US" dirty="0"/>
              <a:t> 논리연산자등등을통해서간단하게나타낼 수있는데</a:t>
            </a:r>
            <a:r>
              <a:rPr lang="en-US" altLang="ko-KR" dirty="0"/>
              <a:t>,</a:t>
            </a:r>
            <a:r>
              <a:rPr lang="ko-KR" altLang="en-US" dirty="0"/>
              <a:t> 모든조건을만족하도록하는기호식의논리조합으로나타내면아래와같습니다</a:t>
            </a:r>
            <a:r>
              <a:rPr lang="en-US" altLang="ko-KR" dirty="0"/>
              <a:t>.</a:t>
            </a:r>
            <a:endParaRPr lang="ko-KR" altLang="en-US" dirty="0"/>
          </a:p>
          <a:p>
            <a:endParaRPr lang="ko-KR" altLang="en-US" dirty="0"/>
          </a:p>
          <a:p>
            <a:r>
              <a:rPr lang="ko-KR" altLang="en-US" dirty="0"/>
              <a:t>단순하게오른쪽과같이기호식과논리연산자들의조합으로이루어진것이아니라자연어로작성된문제에서모든조건을만족하는값들을찾는것이이번논문에서해결하고자하는문제입니다</a:t>
            </a:r>
            <a:r>
              <a:rPr lang="en-US" altLang="ko-KR" dirty="0"/>
              <a:t>.</a:t>
            </a:r>
            <a:endParaRPr lang="ko-KR" altLang="en-US" dirty="0"/>
          </a:p>
        </p:txBody>
      </p:sp>
      <p:sp>
        <p:nvSpPr>
          <p:cNvPr id="4" name="슬라이드 번호 개체 틀 3">
            <a:extLst>
              <a:ext uri="{FF2B5EF4-FFF2-40B4-BE49-F238E27FC236}">
                <a16:creationId xmlns:a16="http://schemas.microsoft.com/office/drawing/2014/main" id="{BC317198-5658-2777-CE8D-2593F3EE70B0}"/>
              </a:ext>
            </a:extLst>
          </p:cNvPr>
          <p:cNvSpPr>
            <a:spLocks noGrp="1"/>
          </p:cNvSpPr>
          <p:nvPr>
            <p:ph type="sldNum" sz="quarter" idx="5"/>
          </p:nvPr>
        </p:nvSpPr>
        <p:spPr/>
        <p:txBody>
          <a:bodyPr/>
          <a:lstStyle/>
          <a:p>
            <a:fld id="{6864EAC4-6882-4D5C-AC2C-2EF4643A2A36}" type="slidenum">
              <a:rPr lang="ko-KR" altLang="en-US" smtClean="0"/>
              <a:t>10</a:t>
            </a:fld>
            <a:endParaRPr lang="ko-KR" altLang="en-US"/>
          </a:p>
        </p:txBody>
      </p:sp>
    </p:spTree>
    <p:extLst>
      <p:ext uri="{BB962C8B-B14F-4D97-AF65-F5344CB8AC3E}">
        <p14:creationId xmlns:p14="http://schemas.microsoft.com/office/powerpoint/2010/main" val="123914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6"/>
            <a:ext cx="8420100" cy="1470025"/>
          </a:xfrm>
        </p:spPr>
        <p:txBody>
          <a:bodyPr/>
          <a:lstStyle/>
          <a:p>
            <a:r>
              <a:rPr lang="ko-KR" altLang="en-US"/>
              <a:t>마스터 제목 스타일 편집</a:t>
            </a:r>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357939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130598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39"/>
            <a:ext cx="222885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95300" y="274639"/>
            <a:ext cx="652145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177010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394922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1"/>
            <a:ext cx="84201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38393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77318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234640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259934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76368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71944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783C45B-68AA-48A0-86B7-8E086AFEA91A}" type="datetimeFigureOut">
              <a:rPr lang="ko-KR" altLang="en-US" smtClean="0"/>
              <a:t>2024-11-19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63832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3C45B-68AA-48A0-86B7-8E086AFEA91A}" type="datetimeFigureOut">
              <a:rPr lang="ko-KR" altLang="en-US" smtClean="0"/>
              <a:t>2024-11-19</a:t>
            </a:fld>
            <a:endParaRPr lang="ko-KR" altLang="en-US"/>
          </a:p>
        </p:txBody>
      </p:sp>
      <p:sp>
        <p:nvSpPr>
          <p:cNvPr id="5" name="바닥글 개체 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567BC-375C-4D92-968B-61198DF26618}" type="slidenum">
              <a:rPr lang="ko-KR" altLang="en-US" smtClean="0"/>
              <a:t>‹#›</a:t>
            </a:fld>
            <a:endParaRPr lang="ko-KR" altLang="en-US"/>
          </a:p>
        </p:txBody>
      </p:sp>
    </p:spTree>
    <p:extLst>
      <p:ext uri="{BB962C8B-B14F-4D97-AF65-F5344CB8AC3E}">
        <p14:creationId xmlns:p14="http://schemas.microsoft.com/office/powerpoint/2010/main" val="143440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자유형 7"/>
          <p:cNvSpPr/>
          <p:nvPr/>
        </p:nvSpPr>
        <p:spPr>
          <a:xfrm>
            <a:off x="-23247" y="0"/>
            <a:ext cx="8043620" cy="6517037"/>
          </a:xfrm>
          <a:custGeom>
            <a:avLst/>
            <a:gdLst>
              <a:gd name="connsiteX0" fmla="*/ 0 w 8043620"/>
              <a:gd name="connsiteY0" fmla="*/ 0 h 6517037"/>
              <a:gd name="connsiteX1" fmla="*/ 8043620 w 8043620"/>
              <a:gd name="connsiteY1" fmla="*/ 0 h 6517037"/>
              <a:gd name="connsiteX2" fmla="*/ 8043620 w 8043620"/>
              <a:gd name="connsiteY2" fmla="*/ 4858719 h 6517037"/>
              <a:gd name="connsiteX3" fmla="*/ 15498 w 8043620"/>
              <a:gd name="connsiteY3" fmla="*/ 6517037 h 6517037"/>
              <a:gd name="connsiteX4" fmla="*/ 0 w 8043620"/>
              <a:gd name="connsiteY4" fmla="*/ 0 h 651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620" h="6517037">
                <a:moveTo>
                  <a:pt x="0" y="0"/>
                </a:moveTo>
                <a:lnTo>
                  <a:pt x="8043620" y="0"/>
                </a:lnTo>
                <a:lnTo>
                  <a:pt x="8043620" y="4858719"/>
                </a:lnTo>
                <a:lnTo>
                  <a:pt x="15498" y="6517037"/>
                </a:lnTo>
                <a:lnTo>
                  <a:pt x="0"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0" name="자유형 9"/>
          <p:cNvSpPr/>
          <p:nvPr/>
        </p:nvSpPr>
        <p:spPr>
          <a:xfrm>
            <a:off x="7942881" y="5625885"/>
            <a:ext cx="1968285" cy="1232115"/>
          </a:xfrm>
          <a:custGeom>
            <a:avLst/>
            <a:gdLst>
              <a:gd name="connsiteX0" fmla="*/ 1968285 w 1968285"/>
              <a:gd name="connsiteY0" fmla="*/ 0 h 1232115"/>
              <a:gd name="connsiteX1" fmla="*/ 1968285 w 1968285"/>
              <a:gd name="connsiteY1" fmla="*/ 1232115 h 1232115"/>
              <a:gd name="connsiteX2" fmla="*/ 0 w 1968285"/>
              <a:gd name="connsiteY2" fmla="*/ 1232115 h 1232115"/>
              <a:gd name="connsiteX3" fmla="*/ 0 w 1968285"/>
              <a:gd name="connsiteY3" fmla="*/ 418454 h 1232115"/>
              <a:gd name="connsiteX4" fmla="*/ 1968285 w 1968285"/>
              <a:gd name="connsiteY4" fmla="*/ 0 h 1232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285" h="1232115">
                <a:moveTo>
                  <a:pt x="1968285" y="0"/>
                </a:moveTo>
                <a:lnTo>
                  <a:pt x="1968285" y="1232115"/>
                </a:lnTo>
                <a:lnTo>
                  <a:pt x="0" y="1232115"/>
                </a:lnTo>
                <a:lnTo>
                  <a:pt x="0" y="418454"/>
                </a:lnTo>
                <a:lnTo>
                  <a:pt x="1968285"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4" name="TextBox 13"/>
          <p:cNvSpPr txBox="1"/>
          <p:nvPr/>
        </p:nvSpPr>
        <p:spPr>
          <a:xfrm>
            <a:off x="8396964" y="6189111"/>
            <a:ext cx="1065805" cy="307777"/>
          </a:xfrm>
          <a:prstGeom prst="rect">
            <a:avLst/>
          </a:prstGeom>
          <a:noFill/>
        </p:spPr>
        <p:txBody>
          <a:bodyPr wrap="none" rtlCol="0">
            <a:spAutoFit/>
          </a:bodyPr>
          <a:lstStyle/>
          <a:p>
            <a:pPr algn="ctr"/>
            <a:r>
              <a:rPr lang="en-US" altLang="ko-KR" sz="1400" dirty="0">
                <a:solidFill>
                  <a:schemeClr val="bg1"/>
                </a:solidFill>
                <a:latin typeface="Arial" panose="020B0604020202020204" pitchFamily="34" charset="0"/>
                <a:ea typeface="Noto Sans CJK KR Medium" pitchFamily="34" charset="-127"/>
                <a:cs typeface="Arial" panose="020B0604020202020204" pitchFamily="34" charset="0"/>
              </a:rPr>
              <a:t>2024.11.19</a:t>
            </a:r>
            <a:endParaRPr lang="ko-KR" altLang="en-US" sz="1400" dirty="0">
              <a:solidFill>
                <a:schemeClr val="bg1"/>
              </a:solidFill>
              <a:latin typeface="Arial" panose="020B0604020202020204" pitchFamily="34" charset="0"/>
              <a:ea typeface="Noto Sans CJK KR Medium" pitchFamily="34" charset="-127"/>
              <a:cs typeface="Arial" panose="020B0604020202020204" pitchFamily="34" charset="0"/>
            </a:endParaRPr>
          </a:p>
        </p:txBody>
      </p:sp>
      <p:sp>
        <p:nvSpPr>
          <p:cNvPr id="15" name="TextBox 14"/>
          <p:cNvSpPr txBox="1"/>
          <p:nvPr/>
        </p:nvSpPr>
        <p:spPr>
          <a:xfrm>
            <a:off x="701197" y="764902"/>
            <a:ext cx="6594732" cy="1569660"/>
          </a:xfrm>
          <a:prstGeom prst="rect">
            <a:avLst/>
          </a:prstGeom>
          <a:noFill/>
        </p:spPr>
        <p:txBody>
          <a:bodyPr wrap="square" lIns="91440" tIns="45720" rIns="91440" bIns="45720" rtlCol="0" anchor="t">
            <a:spAutoFit/>
          </a:bodyPr>
          <a:lstStyle/>
          <a:p>
            <a:r>
              <a:rPr lang="en-US" altLang="ko-KR" sz="3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Pre-training Code Representation </a:t>
            </a:r>
            <a:br>
              <a:rPr lang="en-US" altLang="ko-KR" sz="3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br>
            <a:r>
              <a:rPr lang="en-US" altLang="ko-KR" sz="3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with Semantic Flow Graph for </a:t>
            </a:r>
          </a:p>
          <a:p>
            <a:r>
              <a:rPr lang="en-US" altLang="ko-KR" sz="3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Effective Bug localization</a:t>
            </a:r>
            <a:endParaRPr lang="en-US" altLang="ko-KR"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그림 2">
            <a:extLst>
              <a:ext uri="{FF2B5EF4-FFF2-40B4-BE49-F238E27FC236}">
                <a16:creationId xmlns:a16="http://schemas.microsoft.com/office/drawing/2014/main" id="{D8EA8F64-71BA-40B5-8617-10246121F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252" y="404664"/>
            <a:ext cx="1052736" cy="1052736"/>
          </a:xfrm>
          <a:prstGeom prst="rect">
            <a:avLst/>
          </a:prstGeom>
        </p:spPr>
      </p:pic>
      <p:sp>
        <p:nvSpPr>
          <p:cNvPr id="4" name="TextBox 3">
            <a:extLst>
              <a:ext uri="{FF2B5EF4-FFF2-40B4-BE49-F238E27FC236}">
                <a16:creationId xmlns:a16="http://schemas.microsoft.com/office/drawing/2014/main" id="{DFCB16ED-3646-2C8C-1E42-AEC349E377AC}"/>
              </a:ext>
            </a:extLst>
          </p:cNvPr>
          <p:cNvSpPr txBox="1"/>
          <p:nvPr/>
        </p:nvSpPr>
        <p:spPr>
          <a:xfrm>
            <a:off x="5580077" y="6081389"/>
            <a:ext cx="1980030" cy="523220"/>
          </a:xfrm>
          <a:prstGeom prst="rect">
            <a:avLst/>
          </a:prstGeom>
          <a:noFill/>
        </p:spPr>
        <p:txBody>
          <a:bodyPr wrap="none" rtlCol="0">
            <a:spAutoFit/>
          </a:bodyPr>
          <a:lstStyle/>
          <a:p>
            <a:pPr algn="ctr"/>
            <a:r>
              <a:rPr lang="ko-KR" altLang="en-US" sz="1400" dirty="0">
                <a:latin typeface="맑은 고딕" panose="020B0503020000020004" pitchFamily="50" charset="-127"/>
                <a:ea typeface="맑은 고딕" panose="020B0503020000020004" pitchFamily="50" charset="-127"/>
                <a:cs typeface="Arial" panose="020B0604020202020204" pitchFamily="34" charset="0"/>
              </a:rPr>
              <a:t>전자전기컴퓨터공학부</a:t>
            </a:r>
            <a:endParaRPr lang="en-US" altLang="ko-KR" sz="1400" dirty="0">
              <a:latin typeface="맑은 고딕" panose="020B0503020000020004" pitchFamily="50" charset="-127"/>
              <a:ea typeface="맑은 고딕" panose="020B0503020000020004" pitchFamily="50" charset="-127"/>
              <a:cs typeface="Arial" panose="020B0604020202020204" pitchFamily="34" charset="0"/>
            </a:endParaRPr>
          </a:p>
          <a:p>
            <a:pPr algn="ctr"/>
            <a:r>
              <a:rPr lang="en-US" altLang="ko-KR" sz="1400" dirty="0">
                <a:latin typeface="맑은 고딕" panose="020B0503020000020004" pitchFamily="50" charset="-127"/>
                <a:ea typeface="맑은 고딕" panose="020B0503020000020004" pitchFamily="50" charset="-127"/>
                <a:cs typeface="Arial" panose="020B0604020202020204" pitchFamily="34" charset="0"/>
              </a:rPr>
              <a:t>2022440119 </a:t>
            </a:r>
            <a:r>
              <a:rPr lang="ko-KR" altLang="en-US" sz="1400" dirty="0">
                <a:latin typeface="맑은 고딕" panose="020B0503020000020004" pitchFamily="50" charset="-127"/>
                <a:ea typeface="맑은 고딕" panose="020B0503020000020004" pitchFamily="50" charset="-127"/>
                <a:cs typeface="Arial" panose="020B0604020202020204" pitchFamily="34" charset="0"/>
              </a:rPr>
              <a:t>전형준</a:t>
            </a:r>
          </a:p>
        </p:txBody>
      </p:sp>
      <p:pic>
        <p:nvPicPr>
          <p:cNvPr id="5" name="그림 4" descr="스크린샷, 그래픽, 일렉트릭 블루, 블루이(가) 표시된 사진&#10;&#10;자동 생성된 설명">
            <a:extLst>
              <a:ext uri="{FF2B5EF4-FFF2-40B4-BE49-F238E27FC236}">
                <a16:creationId xmlns:a16="http://schemas.microsoft.com/office/drawing/2014/main" id="{9A9A557C-23B3-CE7C-DE52-B6BDEBB668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9253" y="1457400"/>
            <a:ext cx="1052736" cy="1052736"/>
          </a:xfrm>
          <a:prstGeom prst="rect">
            <a:avLst/>
          </a:prstGeom>
        </p:spPr>
      </p:pic>
      <p:sp>
        <p:nvSpPr>
          <p:cNvPr id="6" name="TextBox 5">
            <a:extLst>
              <a:ext uri="{FF2B5EF4-FFF2-40B4-BE49-F238E27FC236}">
                <a16:creationId xmlns:a16="http://schemas.microsoft.com/office/drawing/2014/main" id="{5FE059CC-CDE7-2D25-12F8-7E774A6C1555}"/>
              </a:ext>
            </a:extLst>
          </p:cNvPr>
          <p:cNvSpPr txBox="1"/>
          <p:nvPr/>
        </p:nvSpPr>
        <p:spPr>
          <a:xfrm>
            <a:off x="8459252" y="2505165"/>
            <a:ext cx="1052736" cy="307777"/>
          </a:xfrm>
          <a:prstGeom prst="rect">
            <a:avLst/>
          </a:prstGeom>
          <a:noFill/>
        </p:spPr>
        <p:txBody>
          <a:bodyPr wrap="square" rtlCol="0">
            <a:spAutoFit/>
          </a:bodyPr>
          <a:lstStyle/>
          <a:p>
            <a:pPr algn="ctr"/>
            <a:r>
              <a:rPr lang="en-US" altLang="ko-KR" sz="1400" dirty="0">
                <a:latin typeface="Arial" panose="020B0604020202020204" pitchFamily="34" charset="0"/>
                <a:ea typeface="Noto Sans CJK KR Medium" pitchFamily="34" charset="-127"/>
                <a:cs typeface="Arial" panose="020B0604020202020204" pitchFamily="34" charset="0"/>
              </a:rPr>
              <a:t>CIDA Lab.</a:t>
            </a:r>
            <a:endParaRPr lang="ko-KR" altLang="en-US" sz="1400" dirty="0">
              <a:latin typeface="Arial" panose="020B0604020202020204" pitchFamily="34" charset="0"/>
              <a:ea typeface="Noto Sans CJK KR Medium" pitchFamily="34" charset="-127"/>
              <a:cs typeface="Arial" panose="020B0604020202020204" pitchFamily="34" charset="0"/>
            </a:endParaRPr>
          </a:p>
        </p:txBody>
      </p:sp>
    </p:spTree>
    <p:extLst>
      <p:ext uri="{BB962C8B-B14F-4D97-AF65-F5344CB8AC3E}">
        <p14:creationId xmlns:p14="http://schemas.microsoft.com/office/powerpoint/2010/main" val="304719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84BEA-6C52-B1C8-32FB-CB11B7CCC09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D43CDBD0-D472-875C-BB3E-5D7B42C75DF9}"/>
              </a:ext>
            </a:extLst>
          </p:cNvPr>
          <p:cNvSpPr txBox="1"/>
          <p:nvPr/>
        </p:nvSpPr>
        <p:spPr>
          <a:xfrm>
            <a:off x="366794" y="116632"/>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A433C19E-4C9F-BE56-986E-88040D57771A}"/>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97B1492-BB26-B006-C92D-6F76423D725E}"/>
                  </a:ext>
                </a:extLst>
              </p:cNvPr>
              <p:cNvSpPr txBox="1"/>
              <p:nvPr/>
            </p:nvSpPr>
            <p:spPr>
              <a:xfrm>
                <a:off x="863773" y="4437112"/>
                <a:ext cx="8178454" cy="1323439"/>
              </a:xfrm>
              <a:prstGeom prst="rect">
                <a:avLst/>
              </a:prstGeom>
              <a:noFill/>
            </p:spPr>
            <p:txBody>
              <a:bodyPr wrap="square">
                <a:spAutoFit/>
              </a:bodyPr>
              <a:lstStyle/>
              <a:p>
                <a:pPr algn="ctr"/>
                <a:r>
                  <a:rPr lang="en-US" altLang="ko-KR" sz="2000" dirty="0">
                    <a:latin typeface="Cambria Math" panose="02040503050406030204" pitchFamily="18" charset="0"/>
                    <a:cs typeface="Times New Roman" panose="02020603050405020304" pitchFamily="18" charset="0"/>
                  </a:rPr>
                  <a:t>N is consisted of </a:t>
                </a:r>
                <a14:m>
                  <m:oMath xmlns:m="http://schemas.openxmlformats.org/officeDocument/2006/math">
                    <m:sSub>
                      <m:sSubPr>
                        <m:ctrlPr>
                          <a:rPr lang="en-US" altLang="ko-KR" sz="2000" b="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𝑁</m:t>
                        </m:r>
                      </m:e>
                      <m:sub>
                        <m:r>
                          <a:rPr lang="en-US" altLang="ko-KR" sz="2000" b="0" i="1" smtClean="0">
                            <a:latin typeface="Cambria Math" panose="02040503050406030204" pitchFamily="18" charset="0"/>
                            <a:cs typeface="Times New Roman" panose="02020603050405020304" pitchFamily="18" charset="0"/>
                          </a:rPr>
                          <m:t>𝑣</m:t>
                        </m:r>
                      </m:sub>
                    </m:sSub>
                  </m:oMath>
                </a14:m>
                <a:r>
                  <a:rPr lang="en-US" altLang="ko-KR" sz="2000" b="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ko-KR" sz="2000" i="1">
                            <a:latin typeface="Cambria Math" panose="02040503050406030204" pitchFamily="18" charset="0"/>
                            <a:cs typeface="Times New Roman" panose="02020603050405020304" pitchFamily="18" charset="0"/>
                          </a:rPr>
                        </m:ctrlPr>
                      </m:sSubPr>
                      <m:e>
                        <m:r>
                          <a:rPr lang="en-US" altLang="ko-KR" sz="2000" i="1">
                            <a:latin typeface="Cambria Math" panose="02040503050406030204" pitchFamily="18" charset="0"/>
                            <a:cs typeface="Times New Roman" panose="02020603050405020304" pitchFamily="18" charset="0"/>
                          </a:rPr>
                          <m:t>𝑁</m:t>
                        </m:r>
                      </m:e>
                      <m:sub>
                        <m:r>
                          <a:rPr lang="en-US" altLang="ko-KR" sz="2000" b="0" i="1" smtClean="0">
                            <a:latin typeface="Cambria Math" panose="02040503050406030204" pitchFamily="18" charset="0"/>
                            <a:cs typeface="Times New Roman" panose="02020603050405020304" pitchFamily="18" charset="0"/>
                          </a:rPr>
                          <m:t>𝑐</m:t>
                        </m:r>
                      </m:sub>
                    </m:sSub>
                  </m:oMath>
                </a14:m>
                <a:endParaRPr lang="en-US" altLang="ko-KR" sz="2000" b="0" dirty="0">
                  <a:latin typeface="Times New Roman" panose="02020603050405020304" pitchFamily="18" charset="0"/>
                  <a:cs typeface="Times New Roman" panose="02020603050405020304" pitchFamily="18" charset="0"/>
                </a:endParaRPr>
              </a:p>
              <a:p>
                <a:pPr algn="ctr"/>
                <a:endParaRPr lang="en-US" altLang="ko-KR" sz="2000" b="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altLang="ko-KR" sz="2000" b="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𝑁</m:t>
                        </m:r>
                      </m:e>
                      <m:sub>
                        <m:r>
                          <a:rPr lang="en-US" altLang="ko-KR" sz="2000" b="0" i="1" smtClean="0">
                            <a:latin typeface="Cambria Math" panose="02040503050406030204" pitchFamily="18" charset="0"/>
                            <a:cs typeface="Times New Roman" panose="02020603050405020304" pitchFamily="18" charset="0"/>
                          </a:rPr>
                          <m:t>𝑣</m:t>
                        </m:r>
                      </m:sub>
                    </m:sSub>
                  </m:oMath>
                </a14:m>
                <a:r>
                  <a:rPr lang="en-US" altLang="ko-KR" sz="2000" dirty="0">
                    <a:latin typeface="Times New Roman" panose="02020603050405020304" pitchFamily="18" charset="0"/>
                    <a:cs typeface="Times New Roman" panose="02020603050405020304" pitchFamily="18" charset="0"/>
                  </a:rPr>
                  <a:t> = one to one mapping to variables</a:t>
                </a:r>
              </a:p>
              <a:p>
                <a:pPr algn="ctr"/>
                <a14:m>
                  <m:oMath xmlns:m="http://schemas.openxmlformats.org/officeDocument/2006/math">
                    <m:sSub>
                      <m:sSubPr>
                        <m:ctrlPr>
                          <a:rPr lang="en-US" altLang="ko-KR" sz="2000" i="1" smtClean="0">
                            <a:latin typeface="Cambria Math" panose="02040503050406030204" pitchFamily="18" charset="0"/>
                            <a:cs typeface="Times New Roman" panose="02020603050405020304" pitchFamily="18" charset="0"/>
                          </a:rPr>
                        </m:ctrlPr>
                      </m:sSubPr>
                      <m:e>
                        <m:r>
                          <a:rPr lang="en-US" altLang="ko-KR" sz="2000" i="1">
                            <a:latin typeface="Cambria Math" panose="02040503050406030204" pitchFamily="18" charset="0"/>
                            <a:cs typeface="Times New Roman" panose="02020603050405020304" pitchFamily="18" charset="0"/>
                          </a:rPr>
                          <m:t>𝑁</m:t>
                        </m:r>
                      </m:e>
                      <m:sub>
                        <m:r>
                          <a:rPr lang="en-US" altLang="ko-KR" sz="2000" b="0" i="1" smtClean="0">
                            <a:latin typeface="Cambria Math" panose="02040503050406030204" pitchFamily="18" charset="0"/>
                            <a:cs typeface="Times New Roman" panose="02020603050405020304" pitchFamily="18" charset="0"/>
                          </a:rPr>
                          <m:t>𝑐</m:t>
                        </m:r>
                      </m:sub>
                    </m:sSub>
                  </m:oMath>
                </a14:m>
                <a:r>
                  <a:rPr lang="en-US" altLang="ko-KR" sz="2000" dirty="0">
                    <a:latin typeface="Times New Roman" panose="02020603050405020304" pitchFamily="18" charset="0"/>
                    <a:cs typeface="Times New Roman" panose="02020603050405020304" pitchFamily="18" charset="0"/>
                  </a:rPr>
                  <a:t> = multiple node in </a:t>
                </a:r>
                <a14:m>
                  <m:oMath xmlns:m="http://schemas.openxmlformats.org/officeDocument/2006/math">
                    <m:sSub>
                      <m:sSubPr>
                        <m:ctrlPr>
                          <a:rPr lang="en-US" altLang="ko-KR" sz="2000" i="1">
                            <a:latin typeface="Cambria Math" panose="02040503050406030204" pitchFamily="18" charset="0"/>
                            <a:cs typeface="Times New Roman" panose="02020603050405020304" pitchFamily="18" charset="0"/>
                          </a:rPr>
                        </m:ctrlPr>
                      </m:sSubPr>
                      <m:e>
                        <m:r>
                          <a:rPr lang="en-US" altLang="ko-KR" sz="2000" i="1">
                            <a:latin typeface="Cambria Math" panose="02040503050406030204" pitchFamily="18" charset="0"/>
                            <a:cs typeface="Times New Roman" panose="02020603050405020304" pitchFamily="18" charset="0"/>
                          </a:rPr>
                          <m:t>𝑁</m:t>
                        </m:r>
                      </m:e>
                      <m:sub>
                        <m:r>
                          <a:rPr lang="en-US" altLang="ko-KR" sz="2000" i="1">
                            <a:latin typeface="Cambria Math" panose="02040503050406030204" pitchFamily="18" charset="0"/>
                            <a:cs typeface="Times New Roman" panose="02020603050405020304" pitchFamily="18" charset="0"/>
                          </a:rPr>
                          <m:t>𝑐</m:t>
                        </m:r>
                      </m:sub>
                    </m:sSub>
                  </m:oMath>
                </a14:m>
                <a:r>
                  <a:rPr lang="en-US" altLang="ko-KR" sz="2000" dirty="0">
                    <a:latin typeface="Times New Roman" panose="02020603050405020304" pitchFamily="18" charset="0"/>
                    <a:cs typeface="Times New Roman" panose="02020603050405020304" pitchFamily="18" charset="0"/>
                  </a:rPr>
                  <a:t> for a certain control instruction.</a:t>
                </a:r>
              </a:p>
            </p:txBody>
          </p:sp>
        </mc:Choice>
        <mc:Fallback>
          <p:sp>
            <p:nvSpPr>
              <p:cNvPr id="9" name="TextBox 8">
                <a:extLst>
                  <a:ext uri="{FF2B5EF4-FFF2-40B4-BE49-F238E27FC236}">
                    <a16:creationId xmlns:a16="http://schemas.microsoft.com/office/drawing/2014/main" id="{D97B1492-BB26-B006-C92D-6F76423D725E}"/>
                  </a:ext>
                </a:extLst>
              </p:cNvPr>
              <p:cNvSpPr txBox="1">
                <a:spLocks noRot="1" noChangeAspect="1" noMove="1" noResize="1" noEditPoints="1" noAdjustHandles="1" noChangeArrowheads="1" noChangeShapeType="1" noTextEdit="1"/>
              </p:cNvSpPr>
              <p:nvPr/>
            </p:nvSpPr>
            <p:spPr>
              <a:xfrm>
                <a:off x="863773" y="4437112"/>
                <a:ext cx="8178454" cy="1323439"/>
              </a:xfrm>
              <a:prstGeom prst="rect">
                <a:avLst/>
              </a:prstGeom>
              <a:blipFill>
                <a:blip r:embed="rId3"/>
                <a:stretch>
                  <a:fillRect t="-3226" b="-7373"/>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7EBB9E75-0C16-029F-30E8-3B7CDF324A4A}"/>
              </a:ext>
            </a:extLst>
          </p:cNvPr>
          <p:cNvPicPr>
            <a:picLocks noChangeAspect="1"/>
          </p:cNvPicPr>
          <p:nvPr/>
        </p:nvPicPr>
        <p:blipFill>
          <a:blip r:embed="rId4"/>
          <a:stretch>
            <a:fillRect/>
          </a:stretch>
        </p:blipFill>
        <p:spPr>
          <a:xfrm>
            <a:off x="560512" y="764704"/>
            <a:ext cx="8784976" cy="3314522"/>
          </a:xfrm>
          <a:prstGeom prst="rect">
            <a:avLst/>
          </a:prstGeom>
        </p:spPr>
      </p:pic>
    </p:spTree>
    <p:extLst>
      <p:ext uri="{BB962C8B-B14F-4D97-AF65-F5344CB8AC3E}">
        <p14:creationId xmlns:p14="http://schemas.microsoft.com/office/powerpoint/2010/main" val="324939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693B2-9EC7-4358-7AD2-2DCE20AB9A4B}"/>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96745AE2-D188-B804-23E1-83D9A73FAF4B}"/>
              </a:ext>
            </a:extLst>
          </p:cNvPr>
          <p:cNvSpPr txBox="1"/>
          <p:nvPr/>
        </p:nvSpPr>
        <p:spPr>
          <a:xfrm>
            <a:off x="366794" y="204762"/>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5895B88D-6432-3E02-FDDB-0E6503558AB0}"/>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CE15156-ABDF-BAB8-0BB4-5649A72AC54D}"/>
                  </a:ext>
                </a:extLst>
              </p:cNvPr>
              <p:cNvSpPr txBox="1"/>
              <p:nvPr/>
            </p:nvSpPr>
            <p:spPr>
              <a:xfrm>
                <a:off x="863773" y="4265633"/>
                <a:ext cx="8178454" cy="1631216"/>
              </a:xfrm>
              <a:prstGeom prst="rect">
                <a:avLst/>
              </a:prstGeom>
              <a:noFill/>
            </p:spPr>
            <p:txBody>
              <a:bodyPr wrap="square">
                <a:spAutoFit/>
              </a:bodyPr>
              <a:lstStyle/>
              <a:p>
                <a:pPr algn="ctr"/>
                <a:r>
                  <a:rPr lang="en-US" altLang="ko-KR" sz="2000" dirty="0">
                    <a:latin typeface="Cambria Math" panose="02040503050406030204" pitchFamily="18" charset="0"/>
                    <a:cs typeface="Times New Roman" panose="02020603050405020304" pitchFamily="18" charset="0"/>
                  </a:rPr>
                  <a:t>E is consisted of </a:t>
                </a:r>
                <a14:m>
                  <m:oMath xmlns:m="http://schemas.openxmlformats.org/officeDocument/2006/math">
                    <m:sSub>
                      <m:sSubPr>
                        <m:ctrlPr>
                          <a:rPr lang="en-US" altLang="ko-KR" sz="2000" b="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𝐸</m:t>
                        </m:r>
                      </m:e>
                      <m:sub>
                        <m:r>
                          <a:rPr lang="en-US" altLang="ko-KR" sz="2000" b="0" i="1" smtClean="0">
                            <a:latin typeface="Cambria Math" panose="02040503050406030204" pitchFamily="18" charset="0"/>
                            <a:cs typeface="Times New Roman" panose="02020603050405020304" pitchFamily="18" charset="0"/>
                          </a:rPr>
                          <m:t>𝐷</m:t>
                        </m:r>
                      </m:sub>
                    </m:sSub>
                  </m:oMath>
                </a14:m>
                <a:r>
                  <a:rPr lang="en-US" altLang="ko-KR" sz="2000"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ko-KR" sz="200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𝐸</m:t>
                        </m:r>
                      </m:e>
                      <m:sub>
                        <m:r>
                          <a:rPr lang="en-US" altLang="ko-KR" sz="2000" b="0" i="1" smtClean="0">
                            <a:latin typeface="Cambria Math" panose="02040503050406030204" pitchFamily="18" charset="0"/>
                            <a:cs typeface="Times New Roman" panose="02020603050405020304" pitchFamily="18" charset="0"/>
                          </a:rPr>
                          <m:t>𝑐</m:t>
                        </m:r>
                      </m:sub>
                    </m:sSub>
                  </m:oMath>
                </a14:m>
                <a:r>
                  <a:rPr lang="en-US" altLang="ko-KR" sz="2000" b="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ko-KR" sz="2000" i="1" smtClean="0">
                            <a:latin typeface="Cambria Math" panose="02040503050406030204" pitchFamily="18" charset="0"/>
                            <a:cs typeface="Times New Roman" panose="02020603050405020304" pitchFamily="18" charset="0"/>
                          </a:rPr>
                        </m:ctrlPr>
                      </m:sSubPr>
                      <m:e>
                        <m:r>
                          <a:rPr lang="en-US" altLang="ko-KR" sz="2000" i="1">
                            <a:latin typeface="Cambria Math" panose="02040503050406030204" pitchFamily="18" charset="0"/>
                            <a:cs typeface="Times New Roman" panose="02020603050405020304" pitchFamily="18" charset="0"/>
                          </a:rPr>
                          <m:t>𝐸</m:t>
                        </m:r>
                      </m:e>
                      <m:sub>
                        <m:r>
                          <a:rPr lang="en-US" altLang="ko-KR" sz="2000" b="0" i="1" smtClean="0">
                            <a:latin typeface="Cambria Math" panose="02040503050406030204" pitchFamily="18" charset="0"/>
                            <a:cs typeface="Times New Roman" panose="02020603050405020304" pitchFamily="18" charset="0"/>
                          </a:rPr>
                          <m:t>𝑆</m:t>
                        </m:r>
                      </m:sub>
                    </m:sSub>
                  </m:oMath>
                </a14:m>
                <a:endParaRPr lang="en-US" altLang="ko-KR" sz="2000" b="0" dirty="0">
                  <a:latin typeface="Times New Roman" panose="02020603050405020304" pitchFamily="18" charset="0"/>
                  <a:cs typeface="Times New Roman" panose="02020603050405020304" pitchFamily="18" charset="0"/>
                </a:endParaRPr>
              </a:p>
              <a:p>
                <a:pPr algn="ctr"/>
                <a:endParaRPr lang="en-US" altLang="ko-KR" sz="2000" b="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altLang="ko-KR" sz="2000" i="1" smtClean="0">
                            <a:latin typeface="Cambria Math" panose="02040503050406030204" pitchFamily="18" charset="0"/>
                            <a:cs typeface="Times New Roman" panose="02020603050405020304" pitchFamily="18" charset="0"/>
                          </a:rPr>
                        </m:ctrlPr>
                      </m:sSubPr>
                      <m:e>
                        <m:r>
                          <a:rPr lang="en-US" altLang="ko-KR" sz="2000" i="1">
                            <a:latin typeface="Cambria Math" panose="02040503050406030204" pitchFamily="18" charset="0"/>
                            <a:cs typeface="Times New Roman" panose="02020603050405020304" pitchFamily="18" charset="0"/>
                          </a:rPr>
                          <m:t>𝐸</m:t>
                        </m:r>
                      </m:e>
                      <m:sub>
                        <m:r>
                          <a:rPr lang="en-US" altLang="ko-KR" sz="2000" i="1">
                            <a:latin typeface="Cambria Math" panose="02040503050406030204" pitchFamily="18" charset="0"/>
                            <a:cs typeface="Times New Roman" panose="02020603050405020304" pitchFamily="18" charset="0"/>
                          </a:rPr>
                          <m:t>𝐷</m:t>
                        </m:r>
                      </m:sub>
                    </m:sSub>
                    <m:r>
                      <a:rPr lang="en-US" altLang="ko-KR" sz="2000" i="1">
                        <a:latin typeface="Cambria Math" panose="02040503050406030204" pitchFamily="18" charset="0"/>
                        <a:cs typeface="Times New Roman" panose="02020603050405020304" pitchFamily="18" charset="0"/>
                      </a:rPr>
                      <m:t> </m:t>
                    </m:r>
                  </m:oMath>
                </a14:m>
                <a:r>
                  <a:rPr lang="en-US" altLang="ko-KR" sz="2000" dirty="0">
                    <a:latin typeface="Times New Roman" panose="02020603050405020304" pitchFamily="18" charset="0"/>
                    <a:cs typeface="Times New Roman" panose="02020603050405020304" pitchFamily="18" charset="0"/>
                  </a:rPr>
                  <a:t>= Intra-block and Inter-block data dependencies between variables.</a:t>
                </a:r>
              </a:p>
              <a:p>
                <a:pPr algn="ctr"/>
                <a14:m>
                  <m:oMath xmlns:m="http://schemas.openxmlformats.org/officeDocument/2006/math">
                    <m:sSub>
                      <m:sSubPr>
                        <m:ctrlPr>
                          <a:rPr lang="en-US" altLang="ko-KR" sz="2000" i="1" smtClean="0">
                            <a:latin typeface="Cambria Math" panose="02040503050406030204" pitchFamily="18" charset="0"/>
                            <a:cs typeface="Times New Roman" panose="02020603050405020304" pitchFamily="18" charset="0"/>
                          </a:rPr>
                        </m:ctrlPr>
                      </m:sSubPr>
                      <m:e>
                        <m:r>
                          <a:rPr lang="en-US" altLang="ko-KR" sz="2000" i="1">
                            <a:latin typeface="Cambria Math" panose="02040503050406030204" pitchFamily="18" charset="0"/>
                            <a:cs typeface="Times New Roman" panose="02020603050405020304" pitchFamily="18" charset="0"/>
                          </a:rPr>
                          <m:t>𝐸</m:t>
                        </m:r>
                      </m:e>
                      <m:sub>
                        <m:r>
                          <a:rPr lang="en-US" altLang="ko-KR" sz="2000" i="1">
                            <a:latin typeface="Cambria Math" panose="02040503050406030204" pitchFamily="18" charset="0"/>
                            <a:cs typeface="Times New Roman" panose="02020603050405020304" pitchFamily="18" charset="0"/>
                          </a:rPr>
                          <m:t>𝑐</m:t>
                        </m:r>
                      </m:sub>
                    </m:sSub>
                  </m:oMath>
                </a14:m>
                <a:r>
                  <a:rPr lang="en-US" altLang="ko-KR" sz="2000" dirty="0">
                    <a:latin typeface="Times New Roman" panose="02020603050405020304" pitchFamily="18" charset="0"/>
                    <a:cs typeface="Times New Roman" panose="02020603050405020304" pitchFamily="18" charset="0"/>
                  </a:rPr>
                  <a:t> = specific control flow of the control instruction.</a:t>
                </a:r>
              </a:p>
              <a:p>
                <a:pPr algn="ctr"/>
                <a14:m>
                  <m:oMath xmlns:m="http://schemas.openxmlformats.org/officeDocument/2006/math">
                    <m:sSub>
                      <m:sSubPr>
                        <m:ctrlPr>
                          <a:rPr lang="en-US" altLang="ko-KR" sz="2000" i="1" smtClean="0">
                            <a:latin typeface="Cambria Math" panose="02040503050406030204" pitchFamily="18" charset="0"/>
                            <a:cs typeface="Times New Roman" panose="02020603050405020304" pitchFamily="18" charset="0"/>
                          </a:rPr>
                        </m:ctrlPr>
                      </m:sSubPr>
                      <m:e>
                        <m:r>
                          <a:rPr lang="en-US" altLang="ko-KR" sz="2000" i="1">
                            <a:latin typeface="Cambria Math" panose="02040503050406030204" pitchFamily="18" charset="0"/>
                            <a:cs typeface="Times New Roman" panose="02020603050405020304" pitchFamily="18" charset="0"/>
                          </a:rPr>
                          <m:t>𝐸</m:t>
                        </m:r>
                      </m:e>
                      <m:sub>
                        <m:r>
                          <a:rPr lang="en-US" altLang="ko-KR" sz="2000" b="0" i="1" smtClean="0">
                            <a:latin typeface="Cambria Math" panose="02040503050406030204" pitchFamily="18" charset="0"/>
                            <a:cs typeface="Times New Roman" panose="02020603050405020304" pitchFamily="18" charset="0"/>
                          </a:rPr>
                          <m:t>𝑆</m:t>
                        </m:r>
                      </m:sub>
                    </m:sSub>
                  </m:oMath>
                </a14:m>
                <a:r>
                  <a:rPr lang="en-US" altLang="ko-KR" sz="2000" dirty="0">
                    <a:latin typeface="Times New Roman" panose="02020603050405020304" pitchFamily="18" charset="0"/>
                    <a:cs typeface="Times New Roman" panose="02020603050405020304" pitchFamily="18" charset="0"/>
                  </a:rPr>
                  <a:t> = edge between </a:t>
                </a:r>
                <a14:m>
                  <m:oMath xmlns:m="http://schemas.openxmlformats.org/officeDocument/2006/math">
                    <m:sSub>
                      <m:sSubPr>
                        <m:ctrlPr>
                          <a:rPr lang="en-US" altLang="ko-KR" i="1"/>
                        </m:ctrlPr>
                      </m:sSubPr>
                      <m:e>
                        <m:r>
                          <a:rPr lang="en-US" altLang="ko-KR" i="1"/>
                          <m:t>𝑁</m:t>
                        </m:r>
                      </m:e>
                      <m:sub>
                        <m:r>
                          <a:rPr lang="en-US" altLang="ko-KR" i="1"/>
                          <m:t>𝑣</m:t>
                        </m:r>
                      </m:sub>
                    </m:sSub>
                  </m:oMath>
                </a14:m>
                <a:r>
                  <a:rPr lang="en-US" altLang="ko-KR" sz="2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ko-KR" i="1"/>
                        </m:ctrlPr>
                      </m:sSubPr>
                      <m:e>
                        <m:r>
                          <a:rPr lang="en-US" altLang="ko-KR" i="1"/>
                          <m:t>𝑁</m:t>
                        </m:r>
                      </m:e>
                      <m:sub>
                        <m:r>
                          <a:rPr lang="en-US" altLang="ko-KR" i="1"/>
                          <m:t>𝑐</m:t>
                        </m:r>
                      </m:sub>
                    </m:sSub>
                  </m:oMath>
                </a14:m>
                <a:endParaRPr lang="en-US" altLang="ko-KR" sz="2000" dirty="0">
                  <a:latin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1CE15156-ABDF-BAB8-0BB4-5649A72AC54D}"/>
                  </a:ext>
                </a:extLst>
              </p:cNvPr>
              <p:cNvSpPr txBox="1">
                <a:spLocks noRot="1" noChangeAspect="1" noMove="1" noResize="1" noEditPoints="1" noAdjustHandles="1" noChangeArrowheads="1" noChangeShapeType="1" noTextEdit="1"/>
              </p:cNvSpPr>
              <p:nvPr/>
            </p:nvSpPr>
            <p:spPr>
              <a:xfrm>
                <a:off x="863773" y="4265633"/>
                <a:ext cx="8178454" cy="1631216"/>
              </a:xfrm>
              <a:prstGeom prst="rect">
                <a:avLst/>
              </a:prstGeom>
              <a:blipFill>
                <a:blip r:embed="rId3"/>
                <a:stretch>
                  <a:fillRect t="-2622" b="-5993"/>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804FDAF6-C75C-A7A2-35CF-576B1B2BEADC}"/>
              </a:ext>
            </a:extLst>
          </p:cNvPr>
          <p:cNvPicPr>
            <a:picLocks noChangeAspect="1"/>
          </p:cNvPicPr>
          <p:nvPr/>
        </p:nvPicPr>
        <p:blipFill>
          <a:blip r:embed="rId4"/>
          <a:stretch>
            <a:fillRect/>
          </a:stretch>
        </p:blipFill>
        <p:spPr>
          <a:xfrm>
            <a:off x="560512" y="764704"/>
            <a:ext cx="8784976" cy="3314522"/>
          </a:xfrm>
          <a:prstGeom prst="rect">
            <a:avLst/>
          </a:prstGeom>
        </p:spPr>
      </p:pic>
    </p:spTree>
    <p:extLst>
      <p:ext uri="{BB962C8B-B14F-4D97-AF65-F5344CB8AC3E}">
        <p14:creationId xmlns:p14="http://schemas.microsoft.com/office/powerpoint/2010/main" val="417939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89DC4-9B37-0493-E3F7-87E37C2D87C3}"/>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D641C0A6-89EC-D426-8B2A-FFDAAF32A435}"/>
              </a:ext>
            </a:extLst>
          </p:cNvPr>
          <p:cNvSpPr txBox="1"/>
          <p:nvPr/>
        </p:nvSpPr>
        <p:spPr>
          <a:xfrm>
            <a:off x="366794" y="204762"/>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14812467-1BC1-C5AA-4EC0-3FF750254FA5}"/>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6D71FBD-9F49-7245-0798-FF99EF327D6C}"/>
                  </a:ext>
                </a:extLst>
              </p:cNvPr>
              <p:cNvSpPr txBox="1"/>
              <p:nvPr/>
            </p:nvSpPr>
            <p:spPr>
              <a:xfrm>
                <a:off x="863773" y="4265633"/>
                <a:ext cx="8178454" cy="1908215"/>
              </a:xfrm>
              <a:prstGeom prst="rect">
                <a:avLst/>
              </a:prstGeom>
              <a:noFill/>
            </p:spPr>
            <p:txBody>
              <a:bodyPr wrap="square">
                <a:spAutoFit/>
              </a:bodyPr>
              <a:lstStyle/>
              <a:p>
                <a:pPr algn="ctr"/>
                <a:r>
                  <a:rPr lang="en-US" altLang="ko-KR" sz="2000" dirty="0">
                    <a:latin typeface="Times New Roman" panose="02020603050405020304" pitchFamily="18" charset="0"/>
                    <a:cs typeface="Times New Roman" panose="02020603050405020304" pitchFamily="18" charset="0"/>
                  </a:rPr>
                  <a:t>T maps each node in N to its type</a:t>
                </a:r>
              </a:p>
              <a:p>
                <a:pPr algn="ctr"/>
                <a:r>
                  <a:rPr lang="en-US" altLang="ko-KR" sz="2000" dirty="0">
                    <a:latin typeface="Times New Roman" panose="02020603050405020304" pitchFamily="18" charset="0"/>
                    <a:cs typeface="Times New Roman" panose="02020603050405020304" pitchFamily="18" charset="0"/>
                  </a:rPr>
                  <a:t>“what kinds of program elements are related”</a:t>
                </a:r>
              </a:p>
              <a:p>
                <a:pPr algn="ctr"/>
                <a:endParaRPr lang="en-US" altLang="ko-KR" sz="2000" dirty="0">
                  <a:latin typeface="Times New Roman" panose="02020603050405020304" pitchFamily="18" charset="0"/>
                  <a:cs typeface="Times New Roman" panose="02020603050405020304" pitchFamily="18" charset="0"/>
                </a:endParaRPr>
              </a:p>
              <a:p>
                <a:pPr algn="ctr"/>
                <a:r>
                  <a:rPr lang="en-US" altLang="ko-KR" sz="1800" b="0"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For  </a:t>
                </a:r>
                <a14:m>
                  <m:oMath xmlns:m="http://schemas.openxmlformats.org/officeDocument/2006/math">
                    <m:sSub>
                      <m:sSubPr>
                        <m:ctrlP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ctrlPr>
                      </m:sSubPr>
                      <m:e>
                        <m:r>
                          <a:rPr lang="en-US" altLang="ko-KR" sz="1800" b="0" i="1" kern="12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𝑁</m:t>
                        </m:r>
                      </m:e>
                      <m:sub>
                        <m:r>
                          <a:rPr lang="en-US" altLang="ko-KR" sz="1800" b="0" i="1" kern="12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𝑣</m:t>
                        </m:r>
                      </m:sub>
                    </m:sSub>
                  </m:oMath>
                </a14:m>
                <a:r>
                  <a:rPr lang="en-US" altLang="ko-KR" i="1" dirty="0">
                    <a:solidFill>
                      <a:srgbClr val="000000"/>
                    </a:solidFill>
                    <a:latin typeface="Times New Roman" panose="02020603050405020304" pitchFamily="18" charset="0"/>
                    <a:cs typeface="Times New Roman" panose="02020603050405020304" pitchFamily="18" charset="0"/>
                  </a:rPr>
                  <a:t>, </a:t>
                </a:r>
                <a:r>
                  <a:rPr lang="en-US" altLang="ko-KR" dirty="0">
                    <a:solidFill>
                      <a:srgbClr val="000000"/>
                    </a:solidFill>
                    <a:latin typeface="Times New Roman" panose="02020603050405020304" pitchFamily="18" charset="0"/>
                    <a:cs typeface="Times New Roman" panose="02020603050405020304" pitchFamily="18" charset="0"/>
                  </a:rPr>
                  <a:t>T maps it to the corresponding type of the variable</a:t>
                </a:r>
                <a:endParaRPr lang="en-US" altLang="ko-KR" sz="1800" b="0" kern="12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r>
                  <a:rPr lang="en-US" altLang="ko-KR" dirty="0">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altLang="ko-KR" i="1"/>
                        </m:ctrlPr>
                      </m:sSubPr>
                      <m:e>
                        <m:r>
                          <a:rPr lang="en-US" altLang="ko-KR" i="1"/>
                          <m:t>𝑁</m:t>
                        </m:r>
                      </m:e>
                      <m:sub>
                        <m:r>
                          <a:rPr lang="en-US" altLang="ko-KR" i="1"/>
                          <m:t>𝑐</m:t>
                        </m:r>
                      </m:sub>
                    </m:sSub>
                  </m:oMath>
                </a14:m>
                <a:r>
                  <a:rPr lang="en-US" altLang="ko-KR" dirty="0">
                    <a:latin typeface="Times New Roman" panose="02020603050405020304" pitchFamily="18" charset="0"/>
                    <a:cs typeface="Times New Roman" panose="02020603050405020304" pitchFamily="18" charset="0"/>
                  </a:rPr>
                  <a:t>, T maps the node to the specific part</a:t>
                </a:r>
              </a:p>
              <a:p>
                <a:pPr algn="ctr"/>
                <a:r>
                  <a:rPr lang="en-US" altLang="ko-KR" dirty="0">
                    <a:latin typeface="Times New Roman" panose="02020603050405020304" pitchFamily="18" charset="0"/>
                    <a:cs typeface="Times New Roman" panose="02020603050405020304" pitchFamily="18" charset="0"/>
                  </a:rPr>
                  <a:t>of the control instruction it refers to.</a:t>
                </a:r>
              </a:p>
            </p:txBody>
          </p:sp>
        </mc:Choice>
        <mc:Fallback>
          <p:sp>
            <p:nvSpPr>
              <p:cNvPr id="9" name="TextBox 8">
                <a:extLst>
                  <a:ext uri="{FF2B5EF4-FFF2-40B4-BE49-F238E27FC236}">
                    <a16:creationId xmlns:a16="http://schemas.microsoft.com/office/drawing/2014/main" id="{D6D71FBD-9F49-7245-0798-FF99EF327D6C}"/>
                  </a:ext>
                </a:extLst>
              </p:cNvPr>
              <p:cNvSpPr txBox="1">
                <a:spLocks noRot="1" noChangeAspect="1" noMove="1" noResize="1" noEditPoints="1" noAdjustHandles="1" noChangeArrowheads="1" noChangeShapeType="1" noTextEdit="1"/>
              </p:cNvSpPr>
              <p:nvPr/>
            </p:nvSpPr>
            <p:spPr>
              <a:xfrm>
                <a:off x="863773" y="4265633"/>
                <a:ext cx="8178454" cy="1908215"/>
              </a:xfrm>
              <a:prstGeom prst="rect">
                <a:avLst/>
              </a:prstGeom>
              <a:blipFill>
                <a:blip r:embed="rId3"/>
                <a:stretch>
                  <a:fillRect t="-1917" b="-958"/>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BDCD3F17-038A-88A9-3928-31C0B41D77AC}"/>
              </a:ext>
            </a:extLst>
          </p:cNvPr>
          <p:cNvPicPr>
            <a:picLocks noChangeAspect="1"/>
          </p:cNvPicPr>
          <p:nvPr/>
        </p:nvPicPr>
        <p:blipFill>
          <a:blip r:embed="rId4"/>
          <a:stretch>
            <a:fillRect/>
          </a:stretch>
        </p:blipFill>
        <p:spPr>
          <a:xfrm>
            <a:off x="560512" y="764704"/>
            <a:ext cx="8784976" cy="3314522"/>
          </a:xfrm>
          <a:prstGeom prst="rect">
            <a:avLst/>
          </a:prstGeom>
        </p:spPr>
      </p:pic>
    </p:spTree>
    <p:extLst>
      <p:ext uri="{BB962C8B-B14F-4D97-AF65-F5344CB8AC3E}">
        <p14:creationId xmlns:p14="http://schemas.microsoft.com/office/powerpoint/2010/main" val="349362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4BF0B-B507-F96E-956B-75768456A79F}"/>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3A4E991B-A228-83AF-F02C-E1008F9CD2A4}"/>
              </a:ext>
            </a:extLst>
          </p:cNvPr>
          <p:cNvSpPr txBox="1"/>
          <p:nvPr/>
        </p:nvSpPr>
        <p:spPr>
          <a:xfrm>
            <a:off x="366794" y="204762"/>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809E6AF2-A00F-4CA7-ED29-BC9C0C87AF1C}"/>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95BF45FD-B1C4-6233-7D2A-C0C0F7F82B32}"/>
              </a:ext>
            </a:extLst>
          </p:cNvPr>
          <p:cNvSpPr txBox="1"/>
          <p:nvPr/>
        </p:nvSpPr>
        <p:spPr>
          <a:xfrm>
            <a:off x="863773" y="4365104"/>
            <a:ext cx="8178454" cy="1569660"/>
          </a:xfrm>
          <a:prstGeom prst="rect">
            <a:avLst/>
          </a:prstGeom>
          <a:noFill/>
        </p:spPr>
        <p:txBody>
          <a:bodyPr wrap="square">
            <a:spAutoFit/>
          </a:bodyPr>
          <a:lstStyle/>
          <a:p>
            <a:pPr algn="ctr"/>
            <a:r>
              <a:rPr lang="en-US" altLang="ko-KR" sz="2000" dirty="0">
                <a:latin typeface="Times New Roman" panose="02020603050405020304" pitchFamily="18" charset="0"/>
                <a:cs typeface="Times New Roman" panose="02020603050405020304" pitchFamily="18" charset="0"/>
              </a:rPr>
              <a:t>R maps each node in N</a:t>
            </a:r>
            <a:r>
              <a:rPr lang="ko-KR" altLang="en-US" sz="2000" dirty="0">
                <a:latin typeface="Times New Roman" panose="02020603050405020304" pitchFamily="18" charset="0"/>
                <a:cs typeface="Times New Roman" panose="02020603050405020304" pitchFamily="18" charset="0"/>
              </a:rPr>
              <a:t>𝑉 </a:t>
            </a:r>
            <a:r>
              <a:rPr lang="en-US" altLang="ko-KR" sz="2000" dirty="0">
                <a:latin typeface="Times New Roman" panose="02020603050405020304" pitchFamily="18" charset="0"/>
                <a:cs typeface="Times New Roman" panose="02020603050405020304" pitchFamily="18" charset="0"/>
              </a:rPr>
              <a:t>to its role in the computation</a:t>
            </a:r>
          </a:p>
          <a:p>
            <a:pPr algn="ctr"/>
            <a:r>
              <a:rPr lang="en-US" altLang="ko-KR" sz="2000" dirty="0">
                <a:latin typeface="Times New Roman" panose="02020603050405020304" pitchFamily="18" charset="0"/>
                <a:cs typeface="Times New Roman" panose="02020603050405020304" pitchFamily="18" charset="0"/>
              </a:rPr>
              <a:t>“through which operations program elements are related”</a:t>
            </a:r>
          </a:p>
          <a:p>
            <a:pPr algn="ctr"/>
            <a:endParaRPr lang="en-US" altLang="ko-KR" sz="2000" dirty="0">
              <a:latin typeface="Times New Roman" panose="02020603050405020304" pitchFamily="18" charset="0"/>
              <a:cs typeface="Times New Roman" panose="02020603050405020304" pitchFamily="18" charset="0"/>
            </a:endParaRPr>
          </a:p>
          <a:p>
            <a:pPr algn="ctr"/>
            <a:r>
              <a:rPr lang="en-US" altLang="ko-KR" dirty="0">
                <a:solidFill>
                  <a:srgbClr val="000000"/>
                </a:solidFill>
                <a:latin typeface="Times New Roman" panose="02020603050405020304" pitchFamily="18" charset="0"/>
                <a:cs typeface="Times New Roman" panose="02020603050405020304" pitchFamily="18" charset="0"/>
              </a:rPr>
              <a:t>For nodes in N</a:t>
            </a:r>
            <a:r>
              <a:rPr lang="ko-KR" altLang="en-US" dirty="0">
                <a:solidFill>
                  <a:srgbClr val="000000"/>
                </a:solidFill>
                <a:latin typeface="Times New Roman" panose="02020603050405020304" pitchFamily="18" charset="0"/>
                <a:cs typeface="Times New Roman" panose="02020603050405020304" pitchFamily="18" charset="0"/>
              </a:rPr>
              <a:t>𝐶</a:t>
            </a:r>
            <a:r>
              <a:rPr lang="en-US" altLang="ko-KR" dirty="0">
                <a:solidFill>
                  <a:srgbClr val="000000"/>
                </a:solidFill>
                <a:latin typeface="Times New Roman" panose="02020603050405020304" pitchFamily="18" charset="0"/>
                <a:cs typeface="Times New Roman" panose="02020603050405020304" pitchFamily="18" charset="0"/>
              </a:rPr>
              <a:t>, we do not consider their roles as</a:t>
            </a:r>
          </a:p>
          <a:p>
            <a:pPr algn="ctr"/>
            <a:r>
              <a:rPr lang="en-US" altLang="ko-KR" dirty="0">
                <a:solidFill>
                  <a:srgbClr val="000000"/>
                </a:solidFill>
                <a:latin typeface="Times New Roman" panose="02020603050405020304" pitchFamily="18" charset="0"/>
                <a:cs typeface="Times New Roman" panose="02020603050405020304" pitchFamily="18" charset="0"/>
              </a:rPr>
              <a:t> they are implicit in their types</a:t>
            </a:r>
            <a:endParaRPr lang="en-US" altLang="ko-KR"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34B49AA2-FC26-DE46-BBF8-F2045A5769F1}"/>
              </a:ext>
            </a:extLst>
          </p:cNvPr>
          <p:cNvPicPr>
            <a:picLocks noChangeAspect="1"/>
          </p:cNvPicPr>
          <p:nvPr/>
        </p:nvPicPr>
        <p:blipFill>
          <a:blip r:embed="rId3"/>
          <a:stretch>
            <a:fillRect/>
          </a:stretch>
        </p:blipFill>
        <p:spPr>
          <a:xfrm>
            <a:off x="560512" y="764704"/>
            <a:ext cx="8784976" cy="3314522"/>
          </a:xfrm>
          <a:prstGeom prst="rect">
            <a:avLst/>
          </a:prstGeom>
        </p:spPr>
      </p:pic>
    </p:spTree>
    <p:extLst>
      <p:ext uri="{BB962C8B-B14F-4D97-AF65-F5344CB8AC3E}">
        <p14:creationId xmlns:p14="http://schemas.microsoft.com/office/powerpoint/2010/main" val="363436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0493-07F5-DA8F-4DCF-C61AE05EDDB4}"/>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54630683-002C-E6FD-ABD4-C94D154DE30D}"/>
              </a:ext>
            </a:extLst>
          </p:cNvPr>
          <p:cNvSpPr txBox="1"/>
          <p:nvPr/>
        </p:nvSpPr>
        <p:spPr>
          <a:xfrm>
            <a:off x="366794" y="204762"/>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FECBB212-F3BD-DFD0-D4E1-FDA294A34A61}"/>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000F81D-7767-AD31-D881-522A15CECD3D}"/>
                  </a:ext>
                </a:extLst>
              </p:cNvPr>
              <p:cNvSpPr txBox="1"/>
              <p:nvPr/>
            </p:nvSpPr>
            <p:spPr>
              <a:xfrm>
                <a:off x="863773" y="3882235"/>
                <a:ext cx="8178454" cy="2831544"/>
              </a:xfrm>
              <a:prstGeom prst="rect">
                <a:avLst/>
              </a:prstGeom>
              <a:noFill/>
            </p:spPr>
            <p:txBody>
              <a:bodyPr wrap="square">
                <a:spAutoFit/>
              </a:bodyPr>
              <a:lstStyle/>
              <a:p>
                <a:pPr algn="ctr"/>
                <a:r>
                  <a:rPr lang="en-US" altLang="ko-KR" sz="2000" dirty="0">
                    <a:latin typeface="Times New Roman" panose="02020603050405020304" pitchFamily="18" charset="0"/>
                    <a:cs typeface="Times New Roman" panose="02020603050405020304" pitchFamily="18" charset="0"/>
                  </a:rPr>
                  <a:t>Existing representations like program dependence graph</a:t>
                </a:r>
              </a:p>
              <a:p>
                <a:pPr algn="ctr"/>
                <a:r>
                  <a:rPr lang="en-US" altLang="ko-KR" sz="2000" dirty="0">
                    <a:latin typeface="Times New Roman" panose="02020603050405020304" pitchFamily="18" charset="0"/>
                    <a:cs typeface="Times New Roman" panose="02020603050405020304" pitchFamily="18" charset="0"/>
                  </a:rPr>
                  <a:t>Typically work at the </a:t>
                </a:r>
                <a:r>
                  <a:rPr lang="en-US" altLang="ko-KR" sz="2000" dirty="0">
                    <a:highlight>
                      <a:srgbClr val="FFFF00"/>
                    </a:highlight>
                    <a:latin typeface="Times New Roman" panose="02020603050405020304" pitchFamily="18" charset="0"/>
                    <a:cs typeface="Times New Roman" panose="02020603050405020304" pitchFamily="18" charset="0"/>
                  </a:rPr>
                  <a:t>statement granularity</a:t>
                </a:r>
              </a:p>
              <a:p>
                <a:pPr algn="ctr"/>
                <a:endParaRPr lang="en-US" altLang="ko-KR" dirty="0">
                  <a:highlight>
                    <a:srgbClr val="FFFF00"/>
                  </a:highlight>
                  <a:latin typeface="Times New Roman" panose="02020603050405020304" pitchFamily="18" charset="0"/>
                  <a:cs typeface="Times New Roman" panose="02020603050405020304" pitchFamily="18" charset="0"/>
                </a:endParaRPr>
              </a:p>
              <a:p>
                <a:pPr algn="ctr"/>
                <a:r>
                  <a:rPr lang="en-US" altLang="ko-KR" sz="2000" dirty="0">
                    <a:latin typeface="Times New Roman" panose="02020603050405020304" pitchFamily="18" charset="0"/>
                    <a:cs typeface="Times New Roman" panose="02020603050405020304" pitchFamily="18" charset="0"/>
                  </a:rPr>
                  <a:t>The proposed SFG works at a </a:t>
                </a:r>
                <a:r>
                  <a:rPr lang="en-US" altLang="ko-KR" sz="2000" dirty="0">
                    <a:highlight>
                      <a:srgbClr val="FFFF00"/>
                    </a:highlight>
                    <a:latin typeface="Times New Roman" panose="02020603050405020304" pitchFamily="18" charset="0"/>
                    <a:cs typeface="Times New Roman" panose="02020603050405020304" pitchFamily="18" charset="0"/>
                  </a:rPr>
                  <a:t>finer granularity</a:t>
                </a:r>
                <a:r>
                  <a:rPr lang="en-US" altLang="ko-KR" sz="2000" dirty="0">
                    <a:latin typeface="Times New Roman" panose="02020603050405020304" pitchFamily="18" charset="0"/>
                    <a:cs typeface="Times New Roman" panose="02020603050405020304" pitchFamily="18" charset="0"/>
                  </a:rPr>
                  <a:t> </a:t>
                </a:r>
              </a:p>
              <a:p>
                <a:pPr algn="ctr"/>
                <a:r>
                  <a:rPr lang="en-US" altLang="ko-KR" sz="2000" dirty="0">
                    <a:latin typeface="Times New Roman" panose="02020603050405020304" pitchFamily="18" charset="0"/>
                    <a:cs typeface="Times New Roman" panose="02020603050405020304" pitchFamily="18" charset="0"/>
                  </a:rPr>
                  <a:t>with two types of nodes (</a:t>
                </a:r>
                <a14:m>
                  <m:oMath xmlns:m="http://schemas.openxmlformats.org/officeDocument/2006/math">
                    <m:sSub>
                      <m:sSubPr>
                        <m:ctrlPr>
                          <a:rPr lang="en-US" altLang="ko-KR" sz="2000" i="1" kern="12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ctrlPr>
                      </m:sSubPr>
                      <m:e>
                        <m:r>
                          <a:rPr lang="en-US" altLang="ko-KR" sz="2000" i="1" kern="12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𝑁</m:t>
                        </m:r>
                      </m:e>
                      <m:sub>
                        <m:r>
                          <a:rPr lang="en-US" altLang="ko-KR" sz="2000" b="0" i="1" kern="12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𝑐</m:t>
                        </m:r>
                      </m:sub>
                    </m:sSub>
                  </m:oMath>
                </a14:m>
                <a:r>
                  <a:rPr lang="en-US" altLang="ko-KR"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ko-KR" sz="2000" i="1"/>
                        </m:ctrlPr>
                      </m:sSubPr>
                      <m:e>
                        <m:r>
                          <a:rPr lang="en-US" altLang="ko-KR" sz="2000" i="1"/>
                          <m:t>𝑁</m:t>
                        </m:r>
                      </m:e>
                      <m:sub>
                        <m:r>
                          <a:rPr lang="en-US" altLang="ko-KR" sz="2000" i="1"/>
                          <m:t>𝑣</m:t>
                        </m:r>
                      </m:sub>
                    </m:sSub>
                  </m:oMath>
                </a14:m>
                <a:r>
                  <a:rPr lang="en-US" altLang="ko-KR" sz="2000" dirty="0">
                    <a:latin typeface="Times New Roman" panose="02020603050405020304" pitchFamily="18" charset="0"/>
                    <a:cs typeface="Times New Roman" panose="02020603050405020304" pitchFamily="18" charset="0"/>
                  </a:rPr>
                  <a:t>).</a:t>
                </a:r>
              </a:p>
              <a:p>
                <a:pPr algn="ctr"/>
                <a:endParaRPr lang="en-US" altLang="ko-KR" sz="2000" dirty="0">
                  <a:latin typeface="Times New Roman" panose="02020603050405020304" pitchFamily="18" charset="0"/>
                  <a:cs typeface="Times New Roman" panose="02020603050405020304" pitchFamily="18" charset="0"/>
                </a:endParaRPr>
              </a:p>
              <a:p>
                <a:pPr algn="ctr"/>
                <a:r>
                  <a:rPr lang="en-US" altLang="ko-KR" sz="2000" dirty="0">
                    <a:latin typeface="Times New Roman" panose="02020603050405020304" pitchFamily="18" charset="0"/>
                    <a:cs typeface="Times New Roman" panose="02020603050405020304" pitchFamily="18" charset="0"/>
                  </a:rPr>
                  <a:t>Data flow and control flow can be encoded through</a:t>
                </a:r>
              </a:p>
              <a:p>
                <a:pPr algn="ctr"/>
                <a:r>
                  <a:rPr lang="en-US" altLang="ko-KR" sz="2000" dirty="0">
                    <a:latin typeface="Times New Roman" panose="02020603050405020304" pitchFamily="18" charset="0"/>
                    <a:cs typeface="Times New Roman" panose="02020603050405020304" pitchFamily="18" charset="0"/>
                  </a:rPr>
                  <a:t>the edges between nodes, and the type and computation role </a:t>
                </a:r>
              </a:p>
              <a:p>
                <a:pPr algn="ctr"/>
                <a:r>
                  <a:rPr lang="en-US" altLang="ko-KR" sz="2000" dirty="0">
                    <a:latin typeface="Times New Roman" panose="02020603050405020304" pitchFamily="18" charset="0"/>
                    <a:cs typeface="Times New Roman" panose="02020603050405020304" pitchFamily="18" charset="0"/>
                  </a:rPr>
                  <a:t>Information can be encoded through node labels.</a:t>
                </a:r>
              </a:p>
            </p:txBody>
          </p:sp>
        </mc:Choice>
        <mc:Fallback>
          <p:sp>
            <p:nvSpPr>
              <p:cNvPr id="9" name="TextBox 8">
                <a:extLst>
                  <a:ext uri="{FF2B5EF4-FFF2-40B4-BE49-F238E27FC236}">
                    <a16:creationId xmlns:a16="http://schemas.microsoft.com/office/drawing/2014/main" id="{7000F81D-7767-AD31-D881-522A15CECD3D}"/>
                  </a:ext>
                </a:extLst>
              </p:cNvPr>
              <p:cNvSpPr txBox="1">
                <a:spLocks noRot="1" noChangeAspect="1" noMove="1" noResize="1" noEditPoints="1" noAdjustHandles="1" noChangeArrowheads="1" noChangeShapeType="1" noTextEdit="1"/>
              </p:cNvSpPr>
              <p:nvPr/>
            </p:nvSpPr>
            <p:spPr>
              <a:xfrm>
                <a:off x="863773" y="3882235"/>
                <a:ext cx="8178454" cy="2831544"/>
              </a:xfrm>
              <a:prstGeom prst="rect">
                <a:avLst/>
              </a:prstGeom>
              <a:blipFill>
                <a:blip r:embed="rId3"/>
                <a:stretch>
                  <a:fillRect t="-1293" b="-3017"/>
                </a:stretch>
              </a:blipFill>
            </p:spPr>
            <p:txBody>
              <a:bodyPr/>
              <a:lstStyle/>
              <a:p>
                <a:r>
                  <a:rPr lang="ko-KR" altLang="en-US">
                    <a:noFill/>
                  </a:rPr>
                  <a:t> </a:t>
                </a:r>
              </a:p>
            </p:txBody>
          </p:sp>
        </mc:Fallback>
      </mc:AlternateContent>
      <p:pic>
        <p:nvPicPr>
          <p:cNvPr id="1026" name="Picture 2" descr="A program dependence graph. The slice for the criterion &quot;write(p)&quot; is... |  Download Scientific Diagram">
            <a:extLst>
              <a:ext uri="{FF2B5EF4-FFF2-40B4-BE49-F238E27FC236}">
                <a16:creationId xmlns:a16="http://schemas.microsoft.com/office/drawing/2014/main" id="{09945FB0-3659-B900-99A2-65D848F80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12" y="809381"/>
            <a:ext cx="5472608" cy="2980962"/>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a:extLst>
              <a:ext uri="{FF2B5EF4-FFF2-40B4-BE49-F238E27FC236}">
                <a16:creationId xmlns:a16="http://schemas.microsoft.com/office/drawing/2014/main" id="{35AEA915-40BE-081F-127A-C193A190827F}"/>
              </a:ext>
            </a:extLst>
          </p:cNvPr>
          <p:cNvPicPr>
            <a:picLocks noChangeAspect="1"/>
          </p:cNvPicPr>
          <p:nvPr/>
        </p:nvPicPr>
        <p:blipFill>
          <a:blip r:embed="rId5"/>
          <a:srcRect l="32787" t="577" r="41803" b="2237"/>
          <a:stretch/>
        </p:blipFill>
        <p:spPr>
          <a:xfrm>
            <a:off x="6809979" y="635004"/>
            <a:ext cx="2232248" cy="3221214"/>
          </a:xfrm>
          <a:prstGeom prst="rect">
            <a:avLst/>
          </a:prstGeom>
        </p:spPr>
      </p:pic>
    </p:spTree>
    <p:extLst>
      <p:ext uri="{BB962C8B-B14F-4D97-AF65-F5344CB8AC3E}">
        <p14:creationId xmlns:p14="http://schemas.microsoft.com/office/powerpoint/2010/main" val="208926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028DB-9BC4-08C5-21A0-87EA505BD8DA}"/>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9F2C0589-ADCA-41BD-0231-EA50BD31BF01}"/>
              </a:ext>
            </a:extLst>
          </p:cNvPr>
          <p:cNvSpPr txBox="1"/>
          <p:nvPr/>
        </p:nvSpPr>
        <p:spPr>
          <a:xfrm>
            <a:off x="366794" y="204762"/>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1856BC10-823C-4AA9-6AB6-68C730526D67}"/>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603CE5D-B7B0-90FC-D2BE-15C4B47D3F1E}"/>
                  </a:ext>
                </a:extLst>
              </p:cNvPr>
              <p:cNvSpPr txBox="1"/>
              <p:nvPr/>
            </p:nvSpPr>
            <p:spPr>
              <a:xfrm>
                <a:off x="5598590" y="2305615"/>
                <a:ext cx="3916635" cy="2246769"/>
              </a:xfrm>
              <a:prstGeom prst="rect">
                <a:avLst/>
              </a:prstGeom>
              <a:noFill/>
            </p:spPr>
            <p:txBody>
              <a:bodyPr wrap="square">
                <a:spAutoFit/>
              </a:bodyPr>
              <a:lstStyle/>
              <a:p>
                <a:pPr algn="ctr"/>
                <a:endParaRPr lang="en-US" altLang="ko-KR" sz="2000" dirty="0">
                  <a:latin typeface="Times New Roman" panose="02020603050405020304" pitchFamily="18" charset="0"/>
                  <a:cs typeface="Times New Roman" panose="02020603050405020304" pitchFamily="18" charset="0"/>
                </a:endParaRPr>
              </a:p>
              <a:p>
                <a:pPr algn="ctr"/>
                <a:r>
                  <a:rPr lang="en-US" altLang="ko-KR" sz="2000" dirty="0">
                    <a:latin typeface="Times New Roman" panose="02020603050405020304" pitchFamily="18" charset="0"/>
                    <a:cs typeface="Times New Roman" panose="02020603050405020304" pitchFamily="18" charset="0"/>
                  </a:rPr>
                  <a:t>Considered 20 types for nodes </a:t>
                </a:r>
              </a:p>
              <a:p>
                <a:pPr algn="ctr"/>
                <a:r>
                  <a:rPr lang="en-US" altLang="ko-KR" sz="2000" dirty="0">
                    <a:latin typeface="Times New Roman" panose="02020603050405020304" pitchFamily="18" charset="0"/>
                    <a:cs typeface="Times New Roman" panose="02020603050405020304" pitchFamily="18" charset="0"/>
                  </a:rPr>
                  <a:t>in</a:t>
                </a:r>
                <a:r>
                  <a:rPr lang="en-US" altLang="ko-KR" sz="2000" dirty="0"/>
                  <a:t>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𝑣</m:t>
                        </m:r>
                      </m:sub>
                    </m:sSub>
                  </m:oMath>
                </a14:m>
                <a:r>
                  <a:rPr lang="en-US" altLang="ko-KR" sz="2000" dirty="0">
                    <a:latin typeface="Times New Roman" panose="02020603050405020304" pitchFamily="18" charset="0"/>
                    <a:cs typeface="Times New Roman" panose="02020603050405020304" pitchFamily="18" charset="0"/>
                  </a:rPr>
                  <a:t>, 35 types for nodes in</a:t>
                </a:r>
                <a:r>
                  <a:rPr lang="en-US" altLang="ko-KR" sz="2000" dirty="0">
                    <a:solidFill>
                      <a:srgbClr val="000000"/>
                    </a:solidFill>
                    <a:cs typeface="Times New Roman" panose="02020603050405020304" pitchFamily="18" charset="0"/>
                  </a:rPr>
                  <a:t> </a:t>
                </a:r>
                <a14:m>
                  <m:oMath xmlns:m="http://schemas.openxmlformats.org/officeDocument/2006/math">
                    <m:sSub>
                      <m:sSubPr>
                        <m:ctrlPr>
                          <a:rPr lang="en-US" altLang="ko-KR" sz="2000" i="1">
                            <a:solidFill>
                              <a:srgbClr val="000000"/>
                            </a:solidFill>
                            <a:latin typeface="Cambria Math" panose="02040503050406030204" pitchFamily="18" charset="0"/>
                            <a:cs typeface="Times New Roman" panose="02020603050405020304" pitchFamily="18" charset="0"/>
                          </a:rPr>
                        </m:ctrlPr>
                      </m:sSubPr>
                      <m:e>
                        <m:r>
                          <a:rPr lang="en-US" altLang="ko-KR" sz="2000" i="1">
                            <a:solidFill>
                              <a:srgbClr val="000000"/>
                            </a:solidFill>
                            <a:latin typeface="Cambria Math" panose="02040503050406030204" pitchFamily="18" charset="0"/>
                            <a:cs typeface="Times New Roman" panose="02020603050405020304" pitchFamily="18" charset="0"/>
                          </a:rPr>
                          <m:t>𝑁</m:t>
                        </m:r>
                      </m:e>
                      <m:sub>
                        <m:r>
                          <a:rPr lang="en-US" altLang="ko-KR" sz="2000" i="1">
                            <a:solidFill>
                              <a:srgbClr val="000000"/>
                            </a:solidFill>
                            <a:latin typeface="Cambria Math" panose="02040503050406030204" pitchFamily="18" charset="0"/>
                            <a:cs typeface="Times New Roman" panose="02020603050405020304" pitchFamily="18" charset="0"/>
                          </a:rPr>
                          <m:t>𝑐</m:t>
                        </m:r>
                      </m:sub>
                    </m:sSub>
                    <m:r>
                      <a:rPr lang="en-US" altLang="ko-KR" sz="2000" b="0" i="0" smtClean="0">
                        <a:solidFill>
                          <a:srgbClr val="000000"/>
                        </a:solidFill>
                        <a:latin typeface="Cambria Math" panose="02040503050406030204" pitchFamily="18" charset="0"/>
                        <a:cs typeface="Times New Roman" panose="02020603050405020304" pitchFamily="18" charset="0"/>
                      </a:rPr>
                      <m:t>.</m:t>
                    </m:r>
                  </m:oMath>
                </a14:m>
                <a:endParaRPr lang="en-US" altLang="ko-KR" sz="2000" dirty="0">
                  <a:latin typeface="Times New Roman" panose="02020603050405020304" pitchFamily="18" charset="0"/>
                  <a:cs typeface="Times New Roman" panose="02020603050405020304" pitchFamily="18" charset="0"/>
                </a:endParaRPr>
              </a:p>
              <a:p>
                <a:pPr algn="ctr"/>
                <a:endParaRPr lang="en-US" altLang="ko-KR" sz="2000" dirty="0">
                  <a:latin typeface="Times New Roman" panose="02020603050405020304" pitchFamily="18" charset="0"/>
                  <a:cs typeface="Times New Roman" panose="02020603050405020304" pitchFamily="18" charset="0"/>
                </a:endParaRPr>
              </a:p>
              <a:p>
                <a:pPr algn="ctr"/>
                <a:r>
                  <a:rPr lang="en-US" altLang="ko-KR" sz="2000" dirty="0">
                    <a:latin typeface="Times New Roman" panose="02020603050405020304" pitchFamily="18" charset="0"/>
                    <a:cs typeface="Times New Roman" panose="02020603050405020304" pitchFamily="18" charset="0"/>
                  </a:rPr>
                  <a:t>With regard to role, the analyzer considers 43 different roles</a:t>
                </a:r>
              </a:p>
              <a:p>
                <a:pPr algn="ctr"/>
                <a:r>
                  <a:rPr lang="en-US" altLang="ko-KR" sz="2000" dirty="0">
                    <a:latin typeface="Times New Roman" panose="02020603050405020304" pitchFamily="18" charset="0"/>
                    <a:cs typeface="Times New Roman" panose="02020603050405020304" pitchFamily="18" charset="0"/>
                  </a:rPr>
                  <a:t>in total for nodes in</a:t>
                </a:r>
                <a:r>
                  <a:rPr lang="en-US" altLang="ko-KR" sz="2000" dirty="0"/>
                  <a:t>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𝑣</m:t>
                        </m:r>
                      </m:sub>
                    </m:sSub>
                  </m:oMath>
                </a14:m>
                <a:r>
                  <a:rPr lang="en-US" altLang="ko-KR" sz="2000" dirty="0">
                    <a:latin typeface="Times New Roman" panose="02020603050405020304" pitchFamily="18" charset="0"/>
                    <a:cs typeface="Times New Roman" panose="02020603050405020304" pitchFamily="18" charset="0"/>
                  </a:rPr>
                  <a:t>.</a:t>
                </a:r>
              </a:p>
            </p:txBody>
          </p:sp>
        </mc:Choice>
        <mc:Fallback>
          <p:sp>
            <p:nvSpPr>
              <p:cNvPr id="9" name="TextBox 8">
                <a:extLst>
                  <a:ext uri="{FF2B5EF4-FFF2-40B4-BE49-F238E27FC236}">
                    <a16:creationId xmlns:a16="http://schemas.microsoft.com/office/drawing/2014/main" id="{0603CE5D-B7B0-90FC-D2BE-15C4B47D3F1E}"/>
                  </a:ext>
                </a:extLst>
              </p:cNvPr>
              <p:cNvSpPr txBox="1">
                <a:spLocks noRot="1" noChangeAspect="1" noMove="1" noResize="1" noEditPoints="1" noAdjustHandles="1" noChangeArrowheads="1" noChangeShapeType="1" noTextEdit="1"/>
              </p:cNvSpPr>
              <p:nvPr/>
            </p:nvSpPr>
            <p:spPr>
              <a:xfrm>
                <a:off x="5598590" y="2305615"/>
                <a:ext cx="3916635" cy="2246769"/>
              </a:xfrm>
              <a:prstGeom prst="rect">
                <a:avLst/>
              </a:prstGeom>
              <a:blipFill>
                <a:blip r:embed="rId3"/>
                <a:stretch>
                  <a:fillRect b="-3794"/>
                </a:stretch>
              </a:blipFill>
            </p:spPr>
            <p:txBody>
              <a:bodyPr/>
              <a:lstStyle/>
              <a:p>
                <a:r>
                  <a:rPr lang="ko-KR" altLang="en-US">
                    <a:noFill/>
                  </a:rPr>
                  <a:t> </a:t>
                </a:r>
              </a:p>
            </p:txBody>
          </p:sp>
        </mc:Fallback>
      </mc:AlternateContent>
      <p:pic>
        <p:nvPicPr>
          <p:cNvPr id="7" name="그림 6">
            <a:extLst>
              <a:ext uri="{FF2B5EF4-FFF2-40B4-BE49-F238E27FC236}">
                <a16:creationId xmlns:a16="http://schemas.microsoft.com/office/drawing/2014/main" id="{A4F52F52-0BCA-479C-53EA-5F11360901AC}"/>
              </a:ext>
            </a:extLst>
          </p:cNvPr>
          <p:cNvPicPr>
            <a:picLocks noChangeAspect="1"/>
          </p:cNvPicPr>
          <p:nvPr/>
        </p:nvPicPr>
        <p:blipFill>
          <a:blip r:embed="rId4"/>
          <a:stretch>
            <a:fillRect/>
          </a:stretch>
        </p:blipFill>
        <p:spPr>
          <a:xfrm>
            <a:off x="346528" y="980728"/>
            <a:ext cx="5073724" cy="5531614"/>
          </a:xfrm>
          <a:prstGeom prst="rect">
            <a:avLst/>
          </a:prstGeom>
        </p:spPr>
      </p:pic>
    </p:spTree>
    <p:extLst>
      <p:ext uri="{BB962C8B-B14F-4D97-AF65-F5344CB8AC3E}">
        <p14:creationId xmlns:p14="http://schemas.microsoft.com/office/powerpoint/2010/main" val="183073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1130D-32A3-B596-89E5-D908897D9170}"/>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877C15A0-8941-C12B-AC9E-00A2C19B8C45}"/>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imes New Roman" panose="02020603050405020304" pitchFamily="18" charset="0"/>
                <a:ea typeface="Noto Sans CJK KR Medium"/>
                <a:cs typeface="Times New Roman" panose="02020603050405020304" pitchFamily="18" charset="0"/>
              </a:rPr>
              <a:t>SemanticCodeBERT</a:t>
            </a:r>
            <a:endParaRPr lang="en-US" altLang="ko-KR" sz="2400" dirty="0">
              <a:solidFill>
                <a:srgbClr val="004094"/>
              </a:solidFill>
              <a:latin typeface="Times New Roman" panose="02020603050405020304" pitchFamily="18" charset="0"/>
              <a:ea typeface="Noto Sans CJK KR Medium"/>
              <a:cs typeface="Times New Roman" panose="02020603050405020304" pitchFamily="18" charset="0"/>
            </a:endParaRPr>
          </a:p>
        </p:txBody>
      </p:sp>
      <p:sp>
        <p:nvSpPr>
          <p:cNvPr id="2" name="자유형 1">
            <a:extLst>
              <a:ext uri="{FF2B5EF4-FFF2-40B4-BE49-F238E27FC236}">
                <a16:creationId xmlns:a16="http://schemas.microsoft.com/office/drawing/2014/main" id="{07313AE9-CA99-7ACE-2987-AA524A2A9E72}"/>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7CB77EB3-9580-E1C9-14E9-79D13B1A10AD}"/>
              </a:ext>
            </a:extLst>
          </p:cNvPr>
          <p:cNvSpPr txBox="1"/>
          <p:nvPr/>
        </p:nvSpPr>
        <p:spPr>
          <a:xfrm>
            <a:off x="863773" y="4373854"/>
            <a:ext cx="8178454" cy="1323439"/>
          </a:xfrm>
          <a:prstGeom prst="rect">
            <a:avLst/>
          </a:prstGeom>
          <a:noFill/>
        </p:spPr>
        <p:txBody>
          <a:bodyPr wrap="square">
            <a:spAutoFit/>
          </a:bodyPr>
          <a:lstStyle/>
          <a:p>
            <a:pPr algn="ctr"/>
            <a:r>
              <a:rPr lang="en-US" altLang="ko-KR" sz="2000" b="0" i="0" u="none" strike="noStrike" baseline="0" dirty="0">
                <a:solidFill>
                  <a:srgbClr val="000000"/>
                </a:solidFill>
                <a:latin typeface="Times New Roman" panose="02020603050405020304" pitchFamily="18" charset="0"/>
                <a:cs typeface="Times New Roman" panose="02020603050405020304" pitchFamily="18" charset="0"/>
              </a:rPr>
              <a:t>The </a:t>
            </a:r>
            <a:r>
              <a:rPr lang="en-US" altLang="ko-KR" sz="2000" b="0" i="0" u="none" strike="noStrike" baseline="0" dirty="0" err="1">
                <a:solidFill>
                  <a:srgbClr val="000000"/>
                </a:solidFill>
                <a:latin typeface="Times New Roman" panose="02020603050405020304" pitchFamily="18" charset="0"/>
                <a:cs typeface="Times New Roman" panose="02020603050405020304" pitchFamily="18" charset="0"/>
              </a:rPr>
              <a:t>SemanticCodeBERT</a:t>
            </a:r>
            <a:r>
              <a:rPr lang="en-US" altLang="ko-KR" sz="2000" b="0" i="0" u="none" strike="noStrike" baseline="0" dirty="0">
                <a:solidFill>
                  <a:srgbClr val="000000"/>
                </a:solidFill>
                <a:latin typeface="Times New Roman" panose="02020603050405020304" pitchFamily="18" charset="0"/>
                <a:cs typeface="Times New Roman" panose="02020603050405020304" pitchFamily="18" charset="0"/>
              </a:rPr>
              <a:t> follows BERT (Bidirectional Encoder Representation from Transformers) as the backbone</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latin typeface="Times New Roman" panose="02020603050405020304" pitchFamily="18" charset="0"/>
                <a:cs typeface="Times New Roman" panose="02020603050405020304" pitchFamily="18" charset="0"/>
              </a:rPr>
              <a:t>Input X = </a:t>
            </a:r>
            <a:r>
              <a:rPr lang="en-US" altLang="ko-KR" sz="2000" dirty="0" err="1">
                <a:latin typeface="Times New Roman" panose="02020603050405020304" pitchFamily="18" charset="0"/>
                <a:cs typeface="Times New Roman" panose="02020603050405020304" pitchFamily="18" charset="0"/>
              </a:rPr>
              <a:t>Concat</a:t>
            </a:r>
            <a:r>
              <a:rPr lang="en-US" altLang="ko-KR" sz="2000" dirty="0">
                <a:latin typeface="Times New Roman" panose="02020603050405020304" pitchFamily="18" charset="0"/>
                <a:cs typeface="Times New Roman" panose="02020603050405020304" pitchFamily="18" charset="0"/>
              </a:rPr>
              <a:t>[[CLS], W, [C], S, [SEP], [N], N, [T], T, [R], R, [SEP]]</a:t>
            </a:r>
            <a:endParaRPr lang="ko-KR" altLang="en-US" sz="2000" dirty="0">
              <a:latin typeface="Times New Roman" panose="02020603050405020304" pitchFamily="18" charset="0"/>
              <a:cs typeface="Times New Roman" panose="02020603050405020304" pitchFamily="18" charset="0"/>
            </a:endParaRPr>
          </a:p>
        </p:txBody>
      </p:sp>
      <p:pic>
        <p:nvPicPr>
          <p:cNvPr id="6" name="그림 5">
            <a:extLst>
              <a:ext uri="{FF2B5EF4-FFF2-40B4-BE49-F238E27FC236}">
                <a16:creationId xmlns:a16="http://schemas.microsoft.com/office/drawing/2014/main" id="{1792DDA4-1C5C-9C68-C220-9B15622AA1F1}"/>
              </a:ext>
            </a:extLst>
          </p:cNvPr>
          <p:cNvPicPr>
            <a:picLocks noChangeAspect="1"/>
          </p:cNvPicPr>
          <p:nvPr/>
        </p:nvPicPr>
        <p:blipFill>
          <a:blip r:embed="rId3"/>
          <a:stretch>
            <a:fillRect/>
          </a:stretch>
        </p:blipFill>
        <p:spPr>
          <a:xfrm>
            <a:off x="-5646" y="1349518"/>
            <a:ext cx="9906000" cy="2595690"/>
          </a:xfrm>
          <a:prstGeom prst="rect">
            <a:avLst/>
          </a:prstGeom>
        </p:spPr>
      </p:pic>
    </p:spTree>
    <p:extLst>
      <p:ext uri="{BB962C8B-B14F-4D97-AF65-F5344CB8AC3E}">
        <p14:creationId xmlns:p14="http://schemas.microsoft.com/office/powerpoint/2010/main" val="327033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62DD-AABB-DBBB-E05D-DE3A71AAAACE}"/>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8FFA6AD9-FAC2-84A1-D478-44F87F1596DB}"/>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imes New Roman" panose="02020603050405020304" pitchFamily="18" charset="0"/>
                <a:ea typeface="Noto Sans CJK KR Medium"/>
                <a:cs typeface="Times New Roman" panose="02020603050405020304" pitchFamily="18" charset="0"/>
              </a:rPr>
              <a:t>SemanticCodeBERT</a:t>
            </a:r>
            <a:endParaRPr lang="en-US" altLang="ko-KR" sz="2400" dirty="0">
              <a:solidFill>
                <a:srgbClr val="004094"/>
              </a:solidFill>
              <a:latin typeface="Times New Roman" panose="02020603050405020304" pitchFamily="18" charset="0"/>
              <a:ea typeface="Noto Sans CJK KR Medium"/>
              <a:cs typeface="Times New Roman" panose="02020603050405020304" pitchFamily="18" charset="0"/>
            </a:endParaRPr>
          </a:p>
        </p:txBody>
      </p:sp>
      <p:sp>
        <p:nvSpPr>
          <p:cNvPr id="2" name="자유형 1">
            <a:extLst>
              <a:ext uri="{FF2B5EF4-FFF2-40B4-BE49-F238E27FC236}">
                <a16:creationId xmlns:a16="http://schemas.microsoft.com/office/drawing/2014/main" id="{F93D1B2E-A12F-503B-C356-E8C2E0CC09B1}"/>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06F2929F-1905-F99C-FE52-AE3814D3B344}"/>
              </a:ext>
            </a:extLst>
          </p:cNvPr>
          <p:cNvSpPr txBox="1"/>
          <p:nvPr/>
        </p:nvSpPr>
        <p:spPr>
          <a:xfrm>
            <a:off x="863773" y="1332854"/>
            <a:ext cx="8178454" cy="5016758"/>
          </a:xfrm>
          <a:prstGeom prst="rect">
            <a:avLst/>
          </a:prstGeom>
          <a:noFill/>
        </p:spPr>
        <p:txBody>
          <a:bodyPr wrap="square">
            <a:spAutoFit/>
          </a:bodyPr>
          <a:lstStyle/>
          <a:p>
            <a:pPr algn="ctr"/>
            <a:r>
              <a:rPr lang="en-US" altLang="ko-KR" sz="2000" b="0" i="0" u="none" strike="noStrike" baseline="0" dirty="0">
                <a:solidFill>
                  <a:srgbClr val="000000"/>
                </a:solidFill>
                <a:latin typeface="Times New Roman" panose="02020603050405020304" pitchFamily="18" charset="0"/>
                <a:cs typeface="Times New Roman" panose="02020603050405020304" pitchFamily="18" charset="0"/>
              </a:rPr>
              <a:t>1. Comment Input Sequenc</a:t>
            </a:r>
            <a:r>
              <a:rPr lang="en-US" altLang="ko-KR" sz="2000" dirty="0">
                <a:solidFill>
                  <a:srgbClr val="000000"/>
                </a:solidFill>
                <a:latin typeface="Times New Roman" panose="02020603050405020304" pitchFamily="18" charset="0"/>
                <a:cs typeface="Times New Roman" panose="02020603050405020304" pitchFamily="18" charset="0"/>
              </a:rPr>
              <a:t>e</a:t>
            </a:r>
          </a:p>
          <a:p>
            <a:pPr algn="ctr"/>
            <a:r>
              <a:rPr lang="en-US" altLang="ko-KR" sz="2000" dirty="0">
                <a:solidFill>
                  <a:srgbClr val="000000"/>
                </a:solidFill>
                <a:latin typeface="Times New Roman" panose="02020603050405020304" pitchFamily="18" charset="0"/>
                <a:cs typeface="Times New Roman" panose="02020603050405020304" pitchFamily="18" charset="0"/>
              </a:rPr>
              <a:t>Comments as a supplement to understand semantic information</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2. Source Code Input Sequence</a:t>
            </a:r>
          </a:p>
          <a:p>
            <a:pPr algn="ctr"/>
            <a:r>
              <a:rPr lang="en-US" altLang="ko-KR" sz="2000" dirty="0">
                <a:solidFill>
                  <a:srgbClr val="000000"/>
                </a:solidFill>
                <a:latin typeface="Times New Roman" panose="02020603050405020304" pitchFamily="18" charset="0"/>
                <a:cs typeface="Times New Roman" panose="02020603050405020304" pitchFamily="18" charset="0"/>
              </a:rPr>
              <a:t>Sequence of Source Code tokens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3. Node Input Sequence</a:t>
            </a:r>
          </a:p>
          <a:p>
            <a:pPr algn="ctr"/>
            <a:r>
              <a:rPr lang="en-US" altLang="ko-KR" sz="2000" dirty="0">
                <a:solidFill>
                  <a:srgbClr val="000000"/>
                </a:solidFill>
                <a:latin typeface="Times New Roman" panose="02020603050405020304" pitchFamily="18" charset="0"/>
                <a:cs typeface="Times New Roman" panose="02020603050405020304" pitchFamily="18" charset="0"/>
              </a:rPr>
              <a:t>Nodes from Semantic flow graph</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4. Type Input Sequence</a:t>
            </a:r>
          </a:p>
          <a:p>
            <a:pPr algn="ctr"/>
            <a:r>
              <a:rPr lang="ko-KR" altLang="en-US" sz="2000" dirty="0">
                <a:solidFill>
                  <a:srgbClr val="000000"/>
                </a:solidFill>
                <a:latin typeface="Times New Roman" panose="02020603050405020304" pitchFamily="18" charset="0"/>
                <a:cs typeface="Times New Roman" panose="02020603050405020304" pitchFamily="18" charset="0"/>
              </a:rPr>
              <a:t>𝑇 </a:t>
            </a:r>
            <a:r>
              <a:rPr lang="en-US" altLang="ko-KR" sz="2000" dirty="0">
                <a:solidFill>
                  <a:srgbClr val="000000"/>
                </a:solidFill>
                <a:latin typeface="Times New Roman" panose="02020603050405020304" pitchFamily="18" charset="0"/>
                <a:cs typeface="Times New Roman" panose="02020603050405020304" pitchFamily="18" charset="0"/>
              </a:rPr>
              <a:t>= {</a:t>
            </a:r>
            <a:r>
              <a:rPr lang="ko-KR" altLang="en-US" sz="2000" dirty="0">
                <a:solidFill>
                  <a:srgbClr val="000000"/>
                </a:solidFill>
                <a:latin typeface="Times New Roman" panose="02020603050405020304" pitchFamily="18" charset="0"/>
                <a:cs typeface="Times New Roman" panose="02020603050405020304" pitchFamily="18" charset="0"/>
              </a:rPr>
              <a:t>𝑡</a:t>
            </a:r>
            <a:r>
              <a:rPr lang="en-US" altLang="ko-KR" sz="2000" dirty="0">
                <a:solidFill>
                  <a:srgbClr val="000000"/>
                </a:solidFill>
                <a:latin typeface="Times New Roman" panose="02020603050405020304" pitchFamily="18" charset="0"/>
                <a:cs typeface="Times New Roman" panose="02020603050405020304" pitchFamily="18" charset="0"/>
              </a:rPr>
              <a:t>1, . . . , </a:t>
            </a:r>
            <a:r>
              <a:rPr lang="ko-KR" altLang="en-US" sz="2000" dirty="0">
                <a:solidFill>
                  <a:srgbClr val="000000"/>
                </a:solidFill>
                <a:latin typeface="Times New Roman" panose="02020603050405020304" pitchFamily="18" charset="0"/>
                <a:cs typeface="Times New Roman" panose="02020603050405020304" pitchFamily="18" charset="0"/>
              </a:rPr>
              <a:t>𝑡</a:t>
            </a:r>
            <a:r>
              <a:rPr lang="en-US" altLang="ko-KR" sz="2000" dirty="0">
                <a:solidFill>
                  <a:srgbClr val="000000"/>
                </a:solidFill>
                <a:latin typeface="Times New Roman" panose="02020603050405020304" pitchFamily="18" charset="0"/>
                <a:cs typeface="Times New Roman" panose="02020603050405020304" pitchFamily="18" charset="0"/>
              </a:rPr>
              <a:t>55} represents the set of all 55 possible types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5. Role Input Sequence</a:t>
            </a:r>
          </a:p>
          <a:p>
            <a:pPr algn="ctr"/>
            <a:r>
              <a:rPr lang="ko-KR" altLang="en-US" sz="2000" dirty="0">
                <a:solidFill>
                  <a:srgbClr val="000000"/>
                </a:solidFill>
                <a:latin typeface="Times New Roman" panose="02020603050405020304" pitchFamily="18" charset="0"/>
                <a:cs typeface="Times New Roman" panose="02020603050405020304" pitchFamily="18" charset="0"/>
              </a:rPr>
              <a:t>𝑅 </a:t>
            </a:r>
            <a:r>
              <a:rPr lang="en-US" altLang="ko-KR" sz="2000" dirty="0">
                <a:solidFill>
                  <a:srgbClr val="000000"/>
                </a:solidFill>
                <a:latin typeface="Times New Roman" panose="02020603050405020304" pitchFamily="18" charset="0"/>
                <a:cs typeface="Times New Roman" panose="02020603050405020304" pitchFamily="18" charset="0"/>
              </a:rPr>
              <a:t>= {</a:t>
            </a:r>
            <a:r>
              <a:rPr lang="ko-KR" altLang="en-US" sz="2000" dirty="0">
                <a:solidFill>
                  <a:srgbClr val="000000"/>
                </a:solidFill>
                <a:latin typeface="Times New Roman" panose="02020603050405020304" pitchFamily="18" charset="0"/>
                <a:cs typeface="Times New Roman" panose="02020603050405020304" pitchFamily="18" charset="0"/>
              </a:rPr>
              <a:t>𝑟</a:t>
            </a:r>
            <a:r>
              <a:rPr lang="en-US" altLang="ko-KR" sz="2000" dirty="0">
                <a:solidFill>
                  <a:srgbClr val="000000"/>
                </a:solidFill>
                <a:latin typeface="Times New Roman" panose="02020603050405020304" pitchFamily="18" charset="0"/>
                <a:cs typeface="Times New Roman" panose="02020603050405020304" pitchFamily="18" charset="0"/>
              </a:rPr>
              <a:t>1, . . . , </a:t>
            </a:r>
            <a:r>
              <a:rPr lang="ko-KR" altLang="en-US" sz="2000" dirty="0">
                <a:solidFill>
                  <a:srgbClr val="000000"/>
                </a:solidFill>
                <a:latin typeface="Times New Roman" panose="02020603050405020304" pitchFamily="18" charset="0"/>
                <a:cs typeface="Times New Roman" panose="02020603050405020304" pitchFamily="18" charset="0"/>
              </a:rPr>
              <a:t>𝑟</a:t>
            </a:r>
            <a:r>
              <a:rPr lang="en-US" altLang="ko-KR" sz="2000" dirty="0">
                <a:solidFill>
                  <a:srgbClr val="000000"/>
                </a:solidFill>
                <a:latin typeface="Times New Roman" panose="02020603050405020304" pitchFamily="18" charset="0"/>
                <a:cs typeface="Times New Roman" panose="02020603050405020304" pitchFamily="18" charset="0"/>
              </a:rPr>
              <a:t>43} is the set of all 43 possible roles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latin typeface="Times New Roman" panose="02020603050405020304" pitchFamily="18" charset="0"/>
                <a:cs typeface="Times New Roman" panose="02020603050405020304" pitchFamily="18" charset="0"/>
              </a:rPr>
              <a:t>Input X = </a:t>
            </a:r>
            <a:r>
              <a:rPr lang="en-US" altLang="ko-KR" sz="2000" dirty="0" err="1">
                <a:latin typeface="Times New Roman" panose="02020603050405020304" pitchFamily="18" charset="0"/>
                <a:cs typeface="Times New Roman" panose="02020603050405020304" pitchFamily="18" charset="0"/>
              </a:rPr>
              <a:t>Concat</a:t>
            </a:r>
            <a:r>
              <a:rPr lang="en-US" altLang="ko-KR" sz="2000" dirty="0">
                <a:latin typeface="Times New Roman" panose="02020603050405020304" pitchFamily="18" charset="0"/>
                <a:cs typeface="Times New Roman" panose="02020603050405020304" pitchFamily="18" charset="0"/>
              </a:rPr>
              <a:t>[[CLS], W, [C], S, [SEP], [N], N, [T], T, [R], R, [SEP]]</a:t>
            </a:r>
            <a:endParaRPr lang="ko-KR"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24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115F2-3047-4E0D-CE9D-851A436235BA}"/>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5720FFB2-D651-0DC0-9E54-2550C394F3C1}"/>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imes New Roman" panose="02020603050405020304" pitchFamily="18" charset="0"/>
                <a:ea typeface="Noto Sans CJK KR Medium"/>
                <a:cs typeface="Times New Roman" panose="02020603050405020304" pitchFamily="18" charset="0"/>
              </a:rPr>
              <a:t>SemanticCodeBERT</a:t>
            </a:r>
            <a:endParaRPr lang="en-US" altLang="ko-KR" sz="2400" dirty="0">
              <a:solidFill>
                <a:srgbClr val="004094"/>
              </a:solidFill>
              <a:latin typeface="Times New Roman" panose="02020603050405020304" pitchFamily="18" charset="0"/>
              <a:ea typeface="Noto Sans CJK KR Medium"/>
              <a:cs typeface="Times New Roman" panose="02020603050405020304" pitchFamily="18" charset="0"/>
            </a:endParaRPr>
          </a:p>
        </p:txBody>
      </p:sp>
      <p:sp>
        <p:nvSpPr>
          <p:cNvPr id="2" name="자유형 1">
            <a:extLst>
              <a:ext uri="{FF2B5EF4-FFF2-40B4-BE49-F238E27FC236}">
                <a16:creationId xmlns:a16="http://schemas.microsoft.com/office/drawing/2014/main" id="{EBD7D38B-4BD7-3B90-94CF-A4131D30BF0A}"/>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1EB88DFD-A28D-456C-C5C8-A51B493A19F6}"/>
              </a:ext>
            </a:extLst>
          </p:cNvPr>
          <p:cNvSpPr txBox="1"/>
          <p:nvPr/>
        </p:nvSpPr>
        <p:spPr>
          <a:xfrm>
            <a:off x="863773" y="1268760"/>
            <a:ext cx="8178454" cy="2062103"/>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Masked Attention</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To filter irrelevant signals in Transformer, we use masked attention.</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In </a:t>
            </a:r>
            <a:r>
              <a:rPr lang="en-US" altLang="ko-KR" sz="2000" dirty="0" err="1">
                <a:solidFill>
                  <a:srgbClr val="000000"/>
                </a:solidFill>
                <a:latin typeface="Times New Roman" panose="02020603050405020304" pitchFamily="18" charset="0"/>
                <a:cs typeface="Times New Roman" panose="02020603050405020304" pitchFamily="18" charset="0"/>
              </a:rPr>
              <a:t>SemanticCodeBERT</a:t>
            </a:r>
            <a:r>
              <a:rPr lang="en-US" altLang="ko-KR" sz="2000" dirty="0">
                <a:solidFill>
                  <a:srgbClr val="000000"/>
                </a:solidFill>
                <a:latin typeface="Times New Roman" panose="02020603050405020304" pitchFamily="18" charset="0"/>
                <a:cs typeface="Times New Roman" panose="02020603050405020304" pitchFamily="18" charset="0"/>
              </a:rPr>
              <a:t>, unmasked attention value indicates</a:t>
            </a:r>
          </a:p>
          <a:p>
            <a:pPr algn="ctr"/>
            <a:r>
              <a:rPr lang="en-US" altLang="ko-KR" sz="2000" dirty="0">
                <a:solidFill>
                  <a:srgbClr val="000000"/>
                </a:solidFill>
                <a:latin typeface="Times New Roman" panose="02020603050405020304" pitchFamily="18" charset="0"/>
                <a:cs typeface="Times New Roman" panose="02020603050405020304" pitchFamily="18" charset="0"/>
              </a:rPr>
              <a:t>Direct edge relation between two tokens.</a:t>
            </a:r>
          </a:p>
        </p:txBody>
      </p:sp>
      <p:pic>
        <p:nvPicPr>
          <p:cNvPr id="5" name="그림 4">
            <a:extLst>
              <a:ext uri="{FF2B5EF4-FFF2-40B4-BE49-F238E27FC236}">
                <a16:creationId xmlns:a16="http://schemas.microsoft.com/office/drawing/2014/main" id="{F6BCF42E-22DF-7921-72C5-3128B76AFC26}"/>
              </a:ext>
            </a:extLst>
          </p:cNvPr>
          <p:cNvPicPr>
            <a:picLocks noChangeAspect="1"/>
          </p:cNvPicPr>
          <p:nvPr/>
        </p:nvPicPr>
        <p:blipFill>
          <a:blip r:embed="rId3"/>
          <a:stretch>
            <a:fillRect/>
          </a:stretch>
        </p:blipFill>
        <p:spPr>
          <a:xfrm>
            <a:off x="1880759" y="3443394"/>
            <a:ext cx="6144482" cy="2705478"/>
          </a:xfrm>
          <a:prstGeom prst="rect">
            <a:avLst/>
          </a:prstGeom>
        </p:spPr>
      </p:pic>
    </p:spTree>
    <p:extLst>
      <p:ext uri="{BB962C8B-B14F-4D97-AF65-F5344CB8AC3E}">
        <p14:creationId xmlns:p14="http://schemas.microsoft.com/office/powerpoint/2010/main" val="419456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3E70-D418-ACF2-39F6-871E239CE822}"/>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2DB077D6-4579-0B76-449C-639DD0D8C42E}"/>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imes New Roman" panose="02020603050405020304" pitchFamily="18" charset="0"/>
                <a:ea typeface="Noto Sans CJK KR Medium"/>
                <a:cs typeface="Times New Roman" panose="02020603050405020304" pitchFamily="18" charset="0"/>
              </a:rPr>
              <a:t>SemanticCodeBERT</a:t>
            </a:r>
            <a:endParaRPr lang="en-US" altLang="ko-KR" sz="2400" dirty="0">
              <a:solidFill>
                <a:srgbClr val="004094"/>
              </a:solidFill>
              <a:latin typeface="Times New Roman" panose="02020603050405020304" pitchFamily="18" charset="0"/>
              <a:ea typeface="Noto Sans CJK KR Medium"/>
              <a:cs typeface="Times New Roman" panose="02020603050405020304" pitchFamily="18" charset="0"/>
            </a:endParaRPr>
          </a:p>
        </p:txBody>
      </p:sp>
      <p:sp>
        <p:nvSpPr>
          <p:cNvPr id="2" name="자유형 1">
            <a:extLst>
              <a:ext uri="{FF2B5EF4-FFF2-40B4-BE49-F238E27FC236}">
                <a16:creationId xmlns:a16="http://schemas.microsoft.com/office/drawing/2014/main" id="{B4465D55-2A65-0248-B1FD-BBFBA8344398}"/>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BB584E7-B50C-2568-F70A-E7DE0BB6B642}"/>
                  </a:ext>
                </a:extLst>
              </p:cNvPr>
              <p:cNvSpPr txBox="1"/>
              <p:nvPr/>
            </p:nvSpPr>
            <p:spPr>
              <a:xfrm>
                <a:off x="863773" y="1268760"/>
                <a:ext cx="8178454" cy="2336665"/>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Pre-training Tasks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Node Alignment</a:t>
                </a:r>
                <a:r>
                  <a:rPr lang="en-US" altLang="ko-KR" sz="2000" dirty="0">
                    <a:solidFill>
                      <a:srgbClr val="000000"/>
                    </a:solidFill>
                    <a:latin typeface="Times New Roman" panose="02020603050405020304" pitchFamily="18" charset="0"/>
                    <a:cs typeface="Times New Roman" panose="02020603050405020304" pitchFamily="18" charset="0"/>
                  </a:rPr>
                  <a:t> – train model to predict where the nodes are identified from.</a:t>
                </a:r>
              </a:p>
              <a:p>
                <a:pPr algn="ctr"/>
                <a:r>
                  <a:rPr lang="en-US" altLang="ko-KR" sz="2000" dirty="0">
                    <a:solidFill>
                      <a:srgbClr val="000000"/>
                    </a:solidFill>
                    <a:latin typeface="Times New Roman" panose="02020603050405020304" pitchFamily="18" charset="0"/>
                    <a:cs typeface="Times New Roman" panose="02020603050405020304" pitchFamily="18" charset="0"/>
                  </a:rPr>
                  <a:t>Loss function </a:t>
                </a:r>
                <a14:m>
                  <m:oMath xmlns:m="http://schemas.openxmlformats.org/officeDocument/2006/math">
                    <m:sSub>
                      <m:sSubPr>
                        <m:ctrlPr>
                          <a:rPr lang="en-US" altLang="ko-KR" sz="1800" i="1" kern="1200" smtClean="0">
                            <a:solidFill>
                              <a:srgbClr val="000000"/>
                            </a:solidFill>
                            <a:effectLst/>
                            <a:latin typeface="Cambria Math" panose="02040503050406030204" pitchFamily="18" charset="0"/>
                            <a:ea typeface="맑은 고딕" panose="020B0503020000020004" pitchFamily="50" charset="-127"/>
                            <a:cs typeface="+mn-cs"/>
                          </a:rPr>
                        </m:ctrlPr>
                      </m:sSubPr>
                      <m:e>
                        <m: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mn-cs"/>
                          </a:rPr>
                          <m:t>𝐿</m:t>
                        </m:r>
                      </m:e>
                      <m:sub>
                        <m: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mn-cs"/>
                          </a:rPr>
                          <m:t>𝑁𝐴</m:t>
                        </m:r>
                      </m:sub>
                    </m:sSub>
                  </m:oMath>
                </a14:m>
                <a:r>
                  <a:rPr lang="en-US" altLang="ko-KR" sz="2000" dirty="0">
                    <a:solidFill>
                      <a:srgbClr val="000000"/>
                    </a:solidFill>
                    <a:latin typeface="Times New Roman" panose="02020603050405020304" pitchFamily="18" charset="0"/>
                    <a:cs typeface="Times New Roman" panose="02020603050405020304" pitchFamily="18" charset="0"/>
                  </a:rPr>
                  <a:t> can be defined using </a:t>
                </a:r>
                <a14:m>
                  <m:oMath xmlns:m="http://schemas.openxmlformats.org/officeDocument/2006/math">
                    <m:sSub>
                      <m:sSubPr>
                        <m:ctrlPr>
                          <a:rPr lang="en-US" altLang="ko-KR" i="1"/>
                        </m:ctrlPr>
                      </m:sSubPr>
                      <m:e>
                        <m:r>
                          <a:rPr lang="en-US" altLang="ko-KR" b="0" i="1" smtClean="0">
                            <a:latin typeface="Cambria Math" panose="02040503050406030204" pitchFamily="18" charset="0"/>
                          </a:rPr>
                          <m:t>𝑝</m:t>
                        </m:r>
                      </m:e>
                      <m:sub>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𝑒</m:t>
                            </m:r>
                          </m:e>
                          <m:sub>
                            <m:r>
                              <a:rPr lang="en-US" altLang="ko-KR" b="0" i="1" smtClean="0">
                                <a:latin typeface="Cambria Math" panose="02040503050406030204" pitchFamily="18" charset="0"/>
                              </a:rPr>
                              <m:t>𝑖𝑗</m:t>
                            </m:r>
                          </m:sub>
                        </m:sSub>
                      </m:sub>
                    </m:sSub>
                  </m:oMath>
                </a14:m>
                <a:r>
                  <a:rPr lang="en-US" altLang="ko-KR" dirty="0">
                    <a:latin typeface="Times New Roman" panose="02020603050405020304" pitchFamily="18" charset="0"/>
                  </a:rPr>
                  <a:t>, which is the probability of edge</a:t>
                </a:r>
              </a:p>
              <a:p>
                <a:pPr algn="ctr"/>
                <a:r>
                  <a:rPr lang="en-US" altLang="ko-KR" dirty="0">
                    <a:latin typeface="Times New Roman" panose="02020603050405020304" pitchFamily="18" charset="0"/>
                  </a:rPr>
                  <a:t>from </a:t>
                </a:r>
                <a:r>
                  <a:rPr lang="en-US" altLang="ko-KR" dirty="0" err="1">
                    <a:latin typeface="Times New Roman" panose="02020603050405020304" pitchFamily="18" charset="0"/>
                  </a:rPr>
                  <a:t>i-th</a:t>
                </a:r>
                <a:r>
                  <a:rPr lang="en-US" altLang="ko-KR" dirty="0">
                    <a:latin typeface="Times New Roman" panose="02020603050405020304" pitchFamily="18" charset="0"/>
                  </a:rPr>
                  <a:t> code token and j-</a:t>
                </a:r>
                <a:r>
                  <a:rPr lang="en-US" altLang="ko-KR" dirty="0" err="1">
                    <a:latin typeface="Times New Roman" panose="02020603050405020304" pitchFamily="18" charset="0"/>
                  </a:rPr>
                  <a:t>th</a:t>
                </a:r>
                <a:r>
                  <a:rPr lang="en-US" altLang="ko-KR" dirty="0">
                    <a:latin typeface="Times New Roman" panose="02020603050405020304" pitchFamily="18" charset="0"/>
                  </a:rPr>
                  <a:t> node. (sigmoid function after dot product)</a:t>
                </a:r>
              </a:p>
              <a:p>
                <a:pPr algn="ctr"/>
                <a:endParaRPr lang="en-US" altLang="ko-KR" dirty="0">
                  <a:latin typeface="Times New Roman" panose="02020603050405020304" pitchFamily="18" charset="0"/>
                </a:endParaRPr>
              </a:p>
              <a:p>
                <a:pPr algn="ctr"/>
                <a14:m>
                  <m:oMath xmlns:m="http://schemas.openxmlformats.org/officeDocument/2006/math">
                    <m:r>
                      <a:rPr lang="ko-KR" altLang="en-US" i="1" smtClean="0">
                        <a:latin typeface="Cambria Math" panose="02040503050406030204" pitchFamily="18" charset="0"/>
                      </a:rPr>
                      <m:t>𝛿</m:t>
                    </m:r>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𝑒</m:t>
                            </m:r>
                          </m:e>
                          <m:sub>
                            <m:r>
                              <a:rPr lang="en-US" altLang="ko-KR" b="0" i="1" smtClean="0">
                                <a:latin typeface="Cambria Math" panose="02040503050406030204" pitchFamily="18" charset="0"/>
                              </a:rPr>
                              <m:t>𝑖𝑗</m:t>
                            </m:r>
                          </m:sub>
                        </m:sSub>
                      </m:e>
                    </m:d>
                  </m:oMath>
                </a14:m>
                <a:r>
                  <a:rPr lang="en-US" altLang="ko-KR" dirty="0">
                    <a:latin typeface="Times New Roman" panose="02020603050405020304" pitchFamily="18" charset="0"/>
                  </a:rPr>
                  <a:t> = 1 if (</a:t>
                </a:r>
                <a:r>
                  <a:rPr lang="en-US" altLang="ko-KR" dirty="0" err="1">
                    <a:latin typeface="Times New Roman" panose="02020603050405020304" pitchFamily="18" charset="0"/>
                  </a:rPr>
                  <a:t>si</a:t>
                </a:r>
                <a:r>
                  <a:rPr lang="en-US" altLang="ko-KR" dirty="0">
                    <a:latin typeface="Times New Roman" panose="02020603050405020304" pitchFamily="18" charset="0"/>
                  </a:rPr>
                  <a:t>, </a:t>
                </a:r>
                <a:r>
                  <a:rPr lang="en-US" altLang="ko-KR" dirty="0" err="1">
                    <a:latin typeface="Times New Roman" panose="02020603050405020304" pitchFamily="18" charset="0"/>
                  </a:rPr>
                  <a:t>nj</a:t>
                </a:r>
                <a:r>
                  <a:rPr lang="en-US" altLang="ko-KR" dirty="0">
                    <a:latin typeface="Times New Roman" panose="02020603050405020304" pitchFamily="18" charset="0"/>
                  </a:rPr>
                  <a:t>) is in E1, else 0.</a:t>
                </a:r>
              </a:p>
            </p:txBody>
          </p:sp>
        </mc:Choice>
        <mc:Fallback>
          <p:sp>
            <p:nvSpPr>
              <p:cNvPr id="4" name="TextBox 3">
                <a:extLst>
                  <a:ext uri="{FF2B5EF4-FFF2-40B4-BE49-F238E27FC236}">
                    <a16:creationId xmlns:a16="http://schemas.microsoft.com/office/drawing/2014/main" id="{DBB584E7-B50C-2568-F70A-E7DE0BB6B642}"/>
                  </a:ext>
                </a:extLst>
              </p:cNvPr>
              <p:cNvSpPr txBox="1">
                <a:spLocks noRot="1" noChangeAspect="1" noMove="1" noResize="1" noEditPoints="1" noAdjustHandles="1" noChangeArrowheads="1" noChangeShapeType="1" noTextEdit="1"/>
              </p:cNvSpPr>
              <p:nvPr/>
            </p:nvSpPr>
            <p:spPr>
              <a:xfrm>
                <a:off x="863773" y="1268760"/>
                <a:ext cx="8178454" cy="2336665"/>
              </a:xfrm>
              <a:prstGeom prst="rect">
                <a:avLst/>
              </a:prstGeom>
              <a:blipFill>
                <a:blip r:embed="rId3"/>
                <a:stretch>
                  <a:fillRect l="-75" t="-2611" b="-2611"/>
                </a:stretch>
              </a:blipFill>
            </p:spPr>
            <p:txBody>
              <a:bodyPr/>
              <a:lstStyle/>
              <a:p>
                <a:r>
                  <a:rPr lang="ko-KR" altLang="en-US">
                    <a:noFill/>
                  </a:rPr>
                  <a:t> </a:t>
                </a:r>
              </a:p>
            </p:txBody>
          </p:sp>
        </mc:Fallback>
      </mc:AlternateContent>
      <p:pic>
        <p:nvPicPr>
          <p:cNvPr id="6" name="그림 5">
            <a:extLst>
              <a:ext uri="{FF2B5EF4-FFF2-40B4-BE49-F238E27FC236}">
                <a16:creationId xmlns:a16="http://schemas.microsoft.com/office/drawing/2014/main" id="{9C215EAC-CD60-9F7C-DBA6-CC038E6C9511}"/>
              </a:ext>
            </a:extLst>
          </p:cNvPr>
          <p:cNvPicPr>
            <a:picLocks noChangeAspect="1"/>
          </p:cNvPicPr>
          <p:nvPr/>
        </p:nvPicPr>
        <p:blipFill>
          <a:blip r:embed="rId4"/>
          <a:stretch>
            <a:fillRect/>
          </a:stretch>
        </p:blipFill>
        <p:spPr>
          <a:xfrm>
            <a:off x="2936776" y="4005064"/>
            <a:ext cx="4032448" cy="1273404"/>
          </a:xfrm>
          <a:prstGeom prst="rect">
            <a:avLst/>
          </a:prstGeom>
        </p:spPr>
      </p:pic>
    </p:spTree>
    <p:extLst>
      <p:ext uri="{BB962C8B-B14F-4D97-AF65-F5344CB8AC3E}">
        <p14:creationId xmlns:p14="http://schemas.microsoft.com/office/powerpoint/2010/main" val="199888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7340" y="620689"/>
            <a:ext cx="1880579" cy="369332"/>
          </a:xfrm>
          <a:prstGeom prst="rect">
            <a:avLst/>
          </a:prstGeom>
          <a:noFill/>
        </p:spPr>
        <p:txBody>
          <a:bodyPr wrap="none" rtlCol="0">
            <a:spAutoFit/>
          </a:bodyPr>
          <a:lstStyle/>
          <a:p>
            <a:r>
              <a:rPr lang="en-US" altLang="ko-KR" dirty="0">
                <a:solidFill>
                  <a:srgbClr val="004094"/>
                </a:solidFill>
                <a:latin typeface="Times New Roman" panose="02020603050405020304" pitchFamily="18" charset="0"/>
                <a:ea typeface="Noto Sans CJK KR Medium" pitchFamily="34" charset="-127"/>
                <a:cs typeface="Times New Roman" panose="02020603050405020304" pitchFamily="18" charset="0"/>
              </a:rPr>
              <a:t>Table of Contents </a:t>
            </a:r>
          </a:p>
        </p:txBody>
      </p:sp>
      <p:sp>
        <p:nvSpPr>
          <p:cNvPr id="29" name="TextBox 28"/>
          <p:cNvSpPr txBox="1"/>
          <p:nvPr/>
        </p:nvSpPr>
        <p:spPr>
          <a:xfrm>
            <a:off x="3071862" y="450207"/>
            <a:ext cx="4751179" cy="3330399"/>
          </a:xfrm>
          <a:prstGeom prst="rect">
            <a:avLst/>
          </a:prstGeom>
          <a:noFill/>
        </p:spPr>
        <p:txBody>
          <a:bodyPr wrap="square" lIns="91440" tIns="45720" rIns="91440" bIns="45720" rtlCol="0" anchor="t">
            <a:spAutoFit/>
          </a:bodyPr>
          <a:lstStyle/>
          <a:p>
            <a:pPr>
              <a:lnSpc>
                <a:spcPct val="200000"/>
              </a:lnSpc>
            </a:pPr>
            <a:r>
              <a:rPr lang="en-US" altLang="ko-KR" dirty="0">
                <a:latin typeface="Times New Roman" panose="02020603050405020304" pitchFamily="18" charset="0"/>
                <a:ea typeface="Noto Sans CJK KR Medium"/>
                <a:cs typeface="Times New Roman" panose="02020603050405020304" pitchFamily="18" charset="0"/>
              </a:rPr>
              <a:t>Problem Definition</a:t>
            </a:r>
          </a:p>
          <a:p>
            <a:pPr>
              <a:lnSpc>
                <a:spcPct val="200000"/>
              </a:lnSpc>
            </a:pPr>
            <a:r>
              <a:rPr lang="en-US" altLang="ko-KR" dirty="0">
                <a:latin typeface="Times New Roman" panose="02020603050405020304" pitchFamily="18" charset="0"/>
                <a:ea typeface="Noto Sans CJK KR Medium"/>
                <a:cs typeface="Times New Roman" panose="02020603050405020304" pitchFamily="18" charset="0"/>
              </a:rPr>
              <a:t>Semantic Flow Graph</a:t>
            </a:r>
          </a:p>
          <a:p>
            <a:pPr>
              <a:lnSpc>
                <a:spcPct val="200000"/>
              </a:lnSpc>
            </a:pPr>
            <a:r>
              <a:rPr lang="en-US" altLang="ko-KR" dirty="0" err="1">
                <a:latin typeface="Times New Roman" panose="02020603050405020304" pitchFamily="18" charset="0"/>
                <a:ea typeface="Noto Sans CJK KR Medium"/>
                <a:cs typeface="Times New Roman" panose="02020603050405020304" pitchFamily="18" charset="0"/>
              </a:rPr>
              <a:t>SemanticCodeBERT</a:t>
            </a:r>
            <a:endParaRPr lang="en-US" altLang="ko-KR" dirty="0">
              <a:latin typeface="Times New Roman" panose="02020603050405020304" pitchFamily="18" charset="0"/>
              <a:ea typeface="Noto Sans CJK KR Medium"/>
              <a:cs typeface="Times New Roman" panose="02020603050405020304" pitchFamily="18" charset="0"/>
            </a:endParaRPr>
          </a:p>
          <a:p>
            <a:pPr>
              <a:lnSpc>
                <a:spcPct val="200000"/>
              </a:lnSpc>
            </a:pPr>
            <a:r>
              <a:rPr lang="en-US" altLang="ko-KR" dirty="0">
                <a:latin typeface="Times New Roman" panose="02020603050405020304" pitchFamily="18" charset="0"/>
                <a:ea typeface="Noto Sans CJK KR Medium"/>
                <a:cs typeface="Times New Roman" panose="02020603050405020304" pitchFamily="18" charset="0"/>
              </a:rPr>
              <a:t>HMCBL</a:t>
            </a:r>
          </a:p>
          <a:p>
            <a:pPr>
              <a:lnSpc>
                <a:spcPct val="200000"/>
              </a:lnSpc>
            </a:pPr>
            <a:r>
              <a:rPr lang="en-US" altLang="ko-KR" dirty="0">
                <a:latin typeface="Times New Roman" panose="02020603050405020304" pitchFamily="18" charset="0"/>
                <a:ea typeface="Noto Sans CJK KR Medium"/>
                <a:cs typeface="Times New Roman" panose="02020603050405020304" pitchFamily="18" charset="0"/>
              </a:rPr>
              <a:t>Experiments</a:t>
            </a:r>
          </a:p>
          <a:p>
            <a:pPr>
              <a:lnSpc>
                <a:spcPct val="200000"/>
              </a:lnSpc>
            </a:pPr>
            <a:r>
              <a:rPr lang="en-US" altLang="ko-KR" dirty="0">
                <a:latin typeface="Times New Roman" panose="02020603050405020304" pitchFamily="18" charset="0"/>
                <a:ea typeface="Noto Sans CJK KR Medium"/>
                <a:cs typeface="Times New Roman" panose="02020603050405020304" pitchFamily="18" charset="0"/>
              </a:rPr>
              <a:t>Ablation Study</a:t>
            </a:r>
          </a:p>
        </p:txBody>
      </p:sp>
      <p:sp>
        <p:nvSpPr>
          <p:cNvPr id="2" name="자유형 1"/>
          <p:cNvSpPr/>
          <p:nvPr/>
        </p:nvSpPr>
        <p:spPr>
          <a:xfrm>
            <a:off x="0" y="0"/>
            <a:ext cx="371959" cy="3797085"/>
          </a:xfrm>
          <a:custGeom>
            <a:avLst/>
            <a:gdLst>
              <a:gd name="connsiteX0" fmla="*/ 364210 w 371959"/>
              <a:gd name="connsiteY0" fmla="*/ 0 h 3797085"/>
              <a:gd name="connsiteX1" fmla="*/ 0 w 371959"/>
              <a:gd name="connsiteY1" fmla="*/ 0 h 3797085"/>
              <a:gd name="connsiteX2" fmla="*/ 0 w 371959"/>
              <a:gd name="connsiteY2" fmla="*/ 3797085 h 3797085"/>
              <a:gd name="connsiteX3" fmla="*/ 371959 w 371959"/>
              <a:gd name="connsiteY3" fmla="*/ 3719593 h 3797085"/>
              <a:gd name="connsiteX4" fmla="*/ 364210 w 371959"/>
              <a:gd name="connsiteY4" fmla="*/ 0 h 3797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9" h="3797085">
                <a:moveTo>
                  <a:pt x="364210" y="0"/>
                </a:moveTo>
                <a:lnTo>
                  <a:pt x="0" y="0"/>
                </a:lnTo>
                <a:lnTo>
                  <a:pt x="0" y="3797085"/>
                </a:lnTo>
                <a:lnTo>
                  <a:pt x="371959" y="3719593"/>
                </a:lnTo>
                <a:lnTo>
                  <a:pt x="364210"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75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A8CB6-BD17-2CD7-4CBC-3B059A1523A3}"/>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A540A76B-0E61-AF64-E13D-1906FDF4DB87}"/>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imes New Roman" panose="02020603050405020304" pitchFamily="18" charset="0"/>
                <a:ea typeface="Noto Sans CJK KR Medium"/>
                <a:cs typeface="Times New Roman" panose="02020603050405020304" pitchFamily="18" charset="0"/>
              </a:rPr>
              <a:t>SemanticCodeBERT</a:t>
            </a:r>
            <a:endParaRPr lang="en-US" altLang="ko-KR" sz="2400" dirty="0">
              <a:solidFill>
                <a:srgbClr val="004094"/>
              </a:solidFill>
              <a:latin typeface="Times New Roman" panose="02020603050405020304" pitchFamily="18" charset="0"/>
              <a:ea typeface="Noto Sans CJK KR Medium"/>
              <a:cs typeface="Times New Roman" panose="02020603050405020304" pitchFamily="18" charset="0"/>
            </a:endParaRPr>
          </a:p>
        </p:txBody>
      </p:sp>
      <p:sp>
        <p:nvSpPr>
          <p:cNvPr id="2" name="자유형 1">
            <a:extLst>
              <a:ext uri="{FF2B5EF4-FFF2-40B4-BE49-F238E27FC236}">
                <a16:creationId xmlns:a16="http://schemas.microsoft.com/office/drawing/2014/main" id="{7092BA5E-9F5A-4AEC-1984-070EED600FE5}"/>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30098BA-00FA-297F-97FE-7CE5A9F11400}"/>
                  </a:ext>
                </a:extLst>
              </p:cNvPr>
              <p:cNvSpPr txBox="1"/>
              <p:nvPr/>
            </p:nvSpPr>
            <p:spPr>
              <a:xfrm>
                <a:off x="863773" y="1268760"/>
                <a:ext cx="8178454" cy="2336665"/>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Pre-training Tasks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Edge Prediction</a:t>
                </a:r>
                <a:r>
                  <a:rPr lang="en-US" altLang="ko-KR" sz="2000" dirty="0">
                    <a:solidFill>
                      <a:srgbClr val="000000"/>
                    </a:solidFill>
                    <a:latin typeface="Times New Roman" panose="02020603050405020304" pitchFamily="18" charset="0"/>
                    <a:cs typeface="Times New Roman" panose="02020603050405020304" pitchFamily="18" charset="0"/>
                  </a:rPr>
                  <a:t>– train model to learn structural relationship from SFG.</a:t>
                </a:r>
              </a:p>
              <a:p>
                <a:pPr algn="ctr"/>
                <a:r>
                  <a:rPr lang="en-US" altLang="ko-KR" sz="2000" dirty="0">
                    <a:solidFill>
                      <a:srgbClr val="000000"/>
                    </a:solidFill>
                    <a:latin typeface="Times New Roman" panose="02020603050405020304" pitchFamily="18" charset="0"/>
                    <a:cs typeface="Times New Roman" panose="02020603050405020304" pitchFamily="18" charset="0"/>
                  </a:rPr>
                  <a:t>Loss function </a:t>
                </a:r>
                <a14:m>
                  <m:oMath xmlns:m="http://schemas.openxmlformats.org/officeDocument/2006/math">
                    <m:sSub>
                      <m:sSubPr>
                        <m:ctrlPr>
                          <a:rPr lang="en-US" altLang="ko-KR" sz="1800" i="1" kern="1200" smtClean="0">
                            <a:solidFill>
                              <a:srgbClr val="000000"/>
                            </a:solidFill>
                            <a:effectLst/>
                            <a:latin typeface="Cambria Math" panose="02040503050406030204" pitchFamily="18" charset="0"/>
                            <a:ea typeface="맑은 고딕" panose="020B0503020000020004" pitchFamily="50" charset="-127"/>
                            <a:cs typeface="+mn-cs"/>
                          </a:rPr>
                        </m:ctrlPr>
                      </m:sSubPr>
                      <m:e>
                        <m: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mn-cs"/>
                          </a:rPr>
                          <m:t>𝐿</m:t>
                        </m:r>
                      </m:e>
                      <m:sub>
                        <m: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mn-cs"/>
                          </a:rPr>
                          <m:t>𝐺𝑃</m:t>
                        </m:r>
                      </m:sub>
                    </m:sSub>
                  </m:oMath>
                </a14:m>
                <a:r>
                  <a:rPr lang="en-US" altLang="ko-KR" sz="2000" dirty="0">
                    <a:solidFill>
                      <a:srgbClr val="000000"/>
                    </a:solidFill>
                    <a:latin typeface="Times New Roman" panose="02020603050405020304" pitchFamily="18" charset="0"/>
                    <a:cs typeface="Times New Roman" panose="02020603050405020304" pitchFamily="18" charset="0"/>
                  </a:rPr>
                  <a:t> can be defined using </a:t>
                </a:r>
                <a14:m>
                  <m:oMath xmlns:m="http://schemas.openxmlformats.org/officeDocument/2006/math">
                    <m:sSub>
                      <m:sSubPr>
                        <m:ctrlPr>
                          <a:rPr lang="en-US" altLang="ko-KR" i="1"/>
                        </m:ctrlPr>
                      </m:sSubPr>
                      <m:e>
                        <m:r>
                          <a:rPr lang="en-US" altLang="ko-KR" b="0" i="1" smtClean="0">
                            <a:latin typeface="Cambria Math" panose="02040503050406030204" pitchFamily="18" charset="0"/>
                          </a:rPr>
                          <m:t>𝑝</m:t>
                        </m:r>
                      </m:e>
                      <m:sub>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𝑒</m:t>
                            </m:r>
                          </m:e>
                          <m:sub>
                            <m:r>
                              <a:rPr lang="en-US" altLang="ko-KR" b="0" i="1" smtClean="0">
                                <a:latin typeface="Cambria Math" panose="02040503050406030204" pitchFamily="18" charset="0"/>
                              </a:rPr>
                              <m:t>𝑖𝑗</m:t>
                            </m:r>
                          </m:sub>
                        </m:sSub>
                      </m:sub>
                    </m:sSub>
                  </m:oMath>
                </a14:m>
                <a:r>
                  <a:rPr lang="en-US" altLang="ko-KR" dirty="0">
                    <a:latin typeface="Times New Roman" panose="02020603050405020304" pitchFamily="18" charset="0"/>
                  </a:rPr>
                  <a:t>, which is the probability of edge</a:t>
                </a:r>
              </a:p>
              <a:p>
                <a:pPr algn="ctr"/>
                <a:r>
                  <a:rPr lang="en-US" altLang="ko-KR" dirty="0">
                    <a:latin typeface="Times New Roman" panose="02020603050405020304" pitchFamily="18" charset="0"/>
                  </a:rPr>
                  <a:t>from </a:t>
                </a:r>
                <a:r>
                  <a:rPr lang="en-US" altLang="ko-KR" dirty="0" err="1">
                    <a:latin typeface="Times New Roman" panose="02020603050405020304" pitchFamily="18" charset="0"/>
                  </a:rPr>
                  <a:t>i-th</a:t>
                </a:r>
                <a:r>
                  <a:rPr lang="en-US" altLang="ko-KR" dirty="0">
                    <a:latin typeface="Times New Roman" panose="02020603050405020304" pitchFamily="18" charset="0"/>
                  </a:rPr>
                  <a:t> node and j-</a:t>
                </a:r>
                <a:r>
                  <a:rPr lang="en-US" altLang="ko-KR" dirty="0" err="1">
                    <a:latin typeface="Times New Roman" panose="02020603050405020304" pitchFamily="18" charset="0"/>
                  </a:rPr>
                  <a:t>th</a:t>
                </a:r>
                <a:r>
                  <a:rPr lang="en-US" altLang="ko-KR" dirty="0">
                    <a:latin typeface="Times New Roman" panose="02020603050405020304" pitchFamily="18" charset="0"/>
                  </a:rPr>
                  <a:t> node. (sigmoid function after dot product)</a:t>
                </a:r>
              </a:p>
              <a:p>
                <a:pPr algn="ctr"/>
                <a:endParaRPr lang="en-US" altLang="ko-KR" dirty="0">
                  <a:latin typeface="Times New Roman" panose="02020603050405020304" pitchFamily="18" charset="0"/>
                </a:endParaRPr>
              </a:p>
              <a:p>
                <a:pPr algn="ctr"/>
                <a14:m>
                  <m:oMath xmlns:m="http://schemas.openxmlformats.org/officeDocument/2006/math">
                    <m:r>
                      <a:rPr lang="ko-KR" altLang="en-US" i="1" smtClean="0">
                        <a:latin typeface="Cambria Math" panose="02040503050406030204" pitchFamily="18" charset="0"/>
                      </a:rPr>
                      <m:t>𝛿</m:t>
                    </m:r>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𝑒</m:t>
                            </m:r>
                          </m:e>
                          <m:sub>
                            <m:r>
                              <a:rPr lang="en-US" altLang="ko-KR" b="0" i="1" smtClean="0">
                                <a:latin typeface="Cambria Math" panose="02040503050406030204" pitchFamily="18" charset="0"/>
                              </a:rPr>
                              <m:t>𝑖𝑗</m:t>
                            </m:r>
                          </m:sub>
                        </m:sSub>
                      </m:e>
                    </m:d>
                  </m:oMath>
                </a14:m>
                <a:r>
                  <a:rPr lang="en-US" altLang="ko-KR" dirty="0">
                    <a:latin typeface="Times New Roman" panose="02020603050405020304" pitchFamily="18" charset="0"/>
                  </a:rPr>
                  <a:t> = 1 if (</a:t>
                </a:r>
                <a:r>
                  <a:rPr lang="en-US" altLang="ko-KR" dirty="0" err="1">
                    <a:latin typeface="Times New Roman" panose="02020603050405020304" pitchFamily="18" charset="0"/>
                  </a:rPr>
                  <a:t>ni</a:t>
                </a:r>
                <a:r>
                  <a:rPr lang="en-US" altLang="ko-KR" dirty="0">
                    <a:latin typeface="Times New Roman" panose="02020603050405020304" pitchFamily="18" charset="0"/>
                  </a:rPr>
                  <a:t>, </a:t>
                </a:r>
                <a:r>
                  <a:rPr lang="en-US" altLang="ko-KR" dirty="0" err="1">
                    <a:latin typeface="Times New Roman" panose="02020603050405020304" pitchFamily="18" charset="0"/>
                  </a:rPr>
                  <a:t>nj</a:t>
                </a:r>
                <a:r>
                  <a:rPr lang="en-US" altLang="ko-KR" dirty="0">
                    <a:latin typeface="Times New Roman" panose="02020603050405020304" pitchFamily="18" charset="0"/>
                  </a:rPr>
                  <a:t>) is in E2, else 0.</a:t>
                </a:r>
              </a:p>
            </p:txBody>
          </p:sp>
        </mc:Choice>
        <mc:Fallback>
          <p:sp>
            <p:nvSpPr>
              <p:cNvPr id="4" name="TextBox 3">
                <a:extLst>
                  <a:ext uri="{FF2B5EF4-FFF2-40B4-BE49-F238E27FC236}">
                    <a16:creationId xmlns:a16="http://schemas.microsoft.com/office/drawing/2014/main" id="{530098BA-00FA-297F-97FE-7CE5A9F11400}"/>
                  </a:ext>
                </a:extLst>
              </p:cNvPr>
              <p:cNvSpPr txBox="1">
                <a:spLocks noRot="1" noChangeAspect="1" noMove="1" noResize="1" noEditPoints="1" noAdjustHandles="1" noChangeArrowheads="1" noChangeShapeType="1" noTextEdit="1"/>
              </p:cNvSpPr>
              <p:nvPr/>
            </p:nvSpPr>
            <p:spPr>
              <a:xfrm>
                <a:off x="863773" y="1268760"/>
                <a:ext cx="8178454" cy="2336665"/>
              </a:xfrm>
              <a:prstGeom prst="rect">
                <a:avLst/>
              </a:prstGeom>
              <a:blipFill>
                <a:blip r:embed="rId3"/>
                <a:stretch>
                  <a:fillRect t="-2611" b="-2611"/>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0CCD4FAE-10DA-60CD-3903-9F12BC1482CB}"/>
              </a:ext>
            </a:extLst>
          </p:cNvPr>
          <p:cNvPicPr>
            <a:picLocks noChangeAspect="1"/>
          </p:cNvPicPr>
          <p:nvPr/>
        </p:nvPicPr>
        <p:blipFill>
          <a:blip r:embed="rId4"/>
          <a:stretch>
            <a:fillRect/>
          </a:stretch>
        </p:blipFill>
        <p:spPr>
          <a:xfrm>
            <a:off x="2766707" y="3933056"/>
            <a:ext cx="4372585" cy="1276528"/>
          </a:xfrm>
          <a:prstGeom prst="rect">
            <a:avLst/>
          </a:prstGeom>
        </p:spPr>
      </p:pic>
    </p:spTree>
    <p:extLst>
      <p:ext uri="{BB962C8B-B14F-4D97-AF65-F5344CB8AC3E}">
        <p14:creationId xmlns:p14="http://schemas.microsoft.com/office/powerpoint/2010/main" val="240131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C08A-D49B-B043-4249-C4B107FC213D}"/>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85DB2B00-5E4B-DF02-6F83-B965F8C66432}"/>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imes New Roman" panose="02020603050405020304" pitchFamily="18" charset="0"/>
                <a:ea typeface="Noto Sans CJK KR Medium"/>
                <a:cs typeface="Times New Roman" panose="02020603050405020304" pitchFamily="18" charset="0"/>
              </a:rPr>
              <a:t>SemanticCodeBERT</a:t>
            </a:r>
            <a:endParaRPr lang="en-US" altLang="ko-KR" sz="2400" dirty="0">
              <a:solidFill>
                <a:srgbClr val="004094"/>
              </a:solidFill>
              <a:latin typeface="Times New Roman" panose="02020603050405020304" pitchFamily="18" charset="0"/>
              <a:ea typeface="Noto Sans CJK KR Medium"/>
              <a:cs typeface="Times New Roman" panose="02020603050405020304" pitchFamily="18" charset="0"/>
            </a:endParaRPr>
          </a:p>
        </p:txBody>
      </p:sp>
      <p:sp>
        <p:nvSpPr>
          <p:cNvPr id="2" name="자유형 1">
            <a:extLst>
              <a:ext uri="{FF2B5EF4-FFF2-40B4-BE49-F238E27FC236}">
                <a16:creationId xmlns:a16="http://schemas.microsoft.com/office/drawing/2014/main" id="{94B719D4-F6A2-BE00-F8EC-E8CE4D3E7908}"/>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304F34C-D180-A77A-5C8F-37C054BF239A}"/>
                  </a:ext>
                </a:extLst>
              </p:cNvPr>
              <p:cNvSpPr txBox="1"/>
              <p:nvPr/>
            </p:nvSpPr>
            <p:spPr>
              <a:xfrm>
                <a:off x="863773" y="1268760"/>
                <a:ext cx="8178454" cy="2336665"/>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Pre-training Tasks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Type Prediction</a:t>
                </a:r>
                <a:r>
                  <a:rPr lang="en-US" altLang="ko-KR" sz="2000" dirty="0">
                    <a:solidFill>
                      <a:srgbClr val="000000"/>
                    </a:solidFill>
                    <a:latin typeface="Times New Roman" panose="02020603050405020304" pitchFamily="18" charset="0"/>
                    <a:cs typeface="Times New Roman" panose="02020603050405020304" pitchFamily="18" charset="0"/>
                  </a:rPr>
                  <a:t> – train model to comprehend the types of nodes.</a:t>
                </a:r>
              </a:p>
              <a:p>
                <a:pPr algn="ctr"/>
                <a:r>
                  <a:rPr lang="en-US" altLang="ko-KR" sz="2000" dirty="0">
                    <a:solidFill>
                      <a:srgbClr val="000000"/>
                    </a:solidFill>
                    <a:latin typeface="Times New Roman" panose="02020603050405020304" pitchFamily="18" charset="0"/>
                    <a:cs typeface="Times New Roman" panose="02020603050405020304" pitchFamily="18" charset="0"/>
                  </a:rPr>
                  <a:t>Loss function </a:t>
                </a:r>
                <a14:m>
                  <m:oMath xmlns:m="http://schemas.openxmlformats.org/officeDocument/2006/math">
                    <m:sSub>
                      <m:sSubPr>
                        <m:ctrlPr>
                          <a:rPr lang="en-US" altLang="ko-KR" sz="1800" i="1" kern="1200" smtClean="0">
                            <a:solidFill>
                              <a:srgbClr val="000000"/>
                            </a:solidFill>
                            <a:effectLst/>
                            <a:latin typeface="Cambria Math" panose="02040503050406030204" pitchFamily="18" charset="0"/>
                            <a:ea typeface="맑은 고딕" panose="020B0503020000020004" pitchFamily="50" charset="-127"/>
                            <a:cs typeface="+mn-cs"/>
                          </a:rPr>
                        </m:ctrlPr>
                      </m:sSubPr>
                      <m:e>
                        <m: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mn-cs"/>
                          </a:rPr>
                          <m:t>𝐿</m:t>
                        </m:r>
                      </m:e>
                      <m:sub>
                        <m: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mn-cs"/>
                          </a:rPr>
                          <m:t>𝑇𝑃</m:t>
                        </m:r>
                      </m:sub>
                    </m:sSub>
                  </m:oMath>
                </a14:m>
                <a:r>
                  <a:rPr lang="en-US" altLang="ko-KR" sz="2000" dirty="0">
                    <a:solidFill>
                      <a:srgbClr val="000000"/>
                    </a:solidFill>
                    <a:latin typeface="Times New Roman" panose="02020603050405020304" pitchFamily="18" charset="0"/>
                    <a:cs typeface="Times New Roman" panose="02020603050405020304" pitchFamily="18" charset="0"/>
                  </a:rPr>
                  <a:t> can be defined using </a:t>
                </a:r>
                <a14:m>
                  <m:oMath xmlns:m="http://schemas.openxmlformats.org/officeDocument/2006/math">
                    <m:sSub>
                      <m:sSubPr>
                        <m:ctrlPr>
                          <a:rPr lang="en-US" altLang="ko-KR" i="1"/>
                        </m:ctrlPr>
                      </m:sSubPr>
                      <m:e>
                        <m:r>
                          <a:rPr lang="en-US" altLang="ko-KR" b="0" i="1" smtClean="0">
                            <a:latin typeface="Cambria Math" panose="02040503050406030204" pitchFamily="18" charset="0"/>
                          </a:rPr>
                          <m:t>𝑝</m:t>
                        </m:r>
                      </m:e>
                      <m:sub>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𝑒</m:t>
                            </m:r>
                          </m:e>
                          <m:sub>
                            <m:r>
                              <a:rPr lang="en-US" altLang="ko-KR" b="0" i="1" smtClean="0">
                                <a:latin typeface="Cambria Math" panose="02040503050406030204" pitchFamily="18" charset="0"/>
                              </a:rPr>
                              <m:t>𝑖𝑗</m:t>
                            </m:r>
                          </m:sub>
                        </m:sSub>
                      </m:sub>
                    </m:sSub>
                  </m:oMath>
                </a14:m>
                <a:r>
                  <a:rPr lang="en-US" altLang="ko-KR" dirty="0">
                    <a:latin typeface="Times New Roman" panose="02020603050405020304" pitchFamily="18" charset="0"/>
                  </a:rPr>
                  <a:t>, which is the probability of edge</a:t>
                </a:r>
              </a:p>
              <a:p>
                <a:pPr algn="ctr"/>
                <a:r>
                  <a:rPr lang="en-US" altLang="ko-KR" dirty="0">
                    <a:latin typeface="Times New Roman" panose="02020603050405020304" pitchFamily="18" charset="0"/>
                  </a:rPr>
                  <a:t>from </a:t>
                </a:r>
                <a:r>
                  <a:rPr lang="en-US" altLang="ko-KR" dirty="0" err="1">
                    <a:latin typeface="Times New Roman" panose="02020603050405020304" pitchFamily="18" charset="0"/>
                  </a:rPr>
                  <a:t>i-th</a:t>
                </a:r>
                <a:r>
                  <a:rPr lang="en-US" altLang="ko-KR" dirty="0">
                    <a:latin typeface="Times New Roman" panose="02020603050405020304" pitchFamily="18" charset="0"/>
                  </a:rPr>
                  <a:t> node and j-</a:t>
                </a:r>
                <a:r>
                  <a:rPr lang="en-US" altLang="ko-KR" dirty="0" err="1">
                    <a:latin typeface="Times New Roman" panose="02020603050405020304" pitchFamily="18" charset="0"/>
                  </a:rPr>
                  <a:t>th</a:t>
                </a:r>
                <a:r>
                  <a:rPr lang="en-US" altLang="ko-KR" dirty="0">
                    <a:latin typeface="Times New Roman" panose="02020603050405020304" pitchFamily="18" charset="0"/>
                  </a:rPr>
                  <a:t> type. (sigmoid function after dot product)</a:t>
                </a:r>
              </a:p>
              <a:p>
                <a:pPr algn="ctr"/>
                <a:endParaRPr lang="en-US" altLang="ko-KR" dirty="0">
                  <a:latin typeface="Times New Roman" panose="02020603050405020304" pitchFamily="18" charset="0"/>
                </a:endParaRPr>
              </a:p>
              <a:p>
                <a:pPr algn="ctr"/>
                <a14:m>
                  <m:oMath xmlns:m="http://schemas.openxmlformats.org/officeDocument/2006/math">
                    <m:r>
                      <a:rPr lang="ko-KR" altLang="en-US" i="1" smtClean="0">
                        <a:latin typeface="Cambria Math" panose="02040503050406030204" pitchFamily="18" charset="0"/>
                      </a:rPr>
                      <m:t>𝛿</m:t>
                    </m:r>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𝑒</m:t>
                            </m:r>
                          </m:e>
                          <m:sub>
                            <m:r>
                              <a:rPr lang="en-US" altLang="ko-KR" b="0" i="1" smtClean="0">
                                <a:latin typeface="Cambria Math" panose="02040503050406030204" pitchFamily="18" charset="0"/>
                              </a:rPr>
                              <m:t>𝑖𝑗</m:t>
                            </m:r>
                          </m:sub>
                        </m:sSub>
                      </m:e>
                    </m:d>
                  </m:oMath>
                </a14:m>
                <a:r>
                  <a:rPr lang="en-US" altLang="ko-KR" dirty="0">
                    <a:latin typeface="Times New Roman" panose="02020603050405020304" pitchFamily="18" charset="0"/>
                  </a:rPr>
                  <a:t> = 1 if (</a:t>
                </a:r>
                <a:r>
                  <a:rPr lang="en-US" altLang="ko-KR" dirty="0" err="1">
                    <a:latin typeface="Times New Roman" panose="02020603050405020304" pitchFamily="18" charset="0"/>
                  </a:rPr>
                  <a:t>ni</a:t>
                </a:r>
                <a:r>
                  <a:rPr lang="en-US" altLang="ko-KR" dirty="0">
                    <a:latin typeface="Times New Roman" panose="02020603050405020304" pitchFamily="18" charset="0"/>
                  </a:rPr>
                  <a:t>, </a:t>
                </a:r>
                <a:r>
                  <a:rPr lang="en-US" altLang="ko-KR" dirty="0" err="1">
                    <a:latin typeface="Times New Roman" panose="02020603050405020304" pitchFamily="18" charset="0"/>
                  </a:rPr>
                  <a:t>tj</a:t>
                </a:r>
                <a:r>
                  <a:rPr lang="en-US" altLang="ko-KR" dirty="0">
                    <a:latin typeface="Times New Roman" panose="02020603050405020304" pitchFamily="18" charset="0"/>
                  </a:rPr>
                  <a:t>) is in E3, else 0.</a:t>
                </a:r>
              </a:p>
            </p:txBody>
          </p:sp>
        </mc:Choice>
        <mc:Fallback>
          <p:sp>
            <p:nvSpPr>
              <p:cNvPr id="4" name="TextBox 3">
                <a:extLst>
                  <a:ext uri="{FF2B5EF4-FFF2-40B4-BE49-F238E27FC236}">
                    <a16:creationId xmlns:a16="http://schemas.microsoft.com/office/drawing/2014/main" id="{6304F34C-D180-A77A-5C8F-37C054BF239A}"/>
                  </a:ext>
                </a:extLst>
              </p:cNvPr>
              <p:cNvSpPr txBox="1">
                <a:spLocks noRot="1" noChangeAspect="1" noMove="1" noResize="1" noEditPoints="1" noAdjustHandles="1" noChangeArrowheads="1" noChangeShapeType="1" noTextEdit="1"/>
              </p:cNvSpPr>
              <p:nvPr/>
            </p:nvSpPr>
            <p:spPr>
              <a:xfrm>
                <a:off x="863773" y="1268760"/>
                <a:ext cx="8178454" cy="2336665"/>
              </a:xfrm>
              <a:prstGeom prst="rect">
                <a:avLst/>
              </a:prstGeom>
              <a:blipFill>
                <a:blip r:embed="rId3"/>
                <a:stretch>
                  <a:fillRect t="-2611" b="-2611"/>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BB118D97-B9C1-4C4C-3FBC-0C8915AD3BC9}"/>
              </a:ext>
            </a:extLst>
          </p:cNvPr>
          <p:cNvPicPr>
            <a:picLocks noChangeAspect="1"/>
          </p:cNvPicPr>
          <p:nvPr/>
        </p:nvPicPr>
        <p:blipFill>
          <a:blip r:embed="rId4"/>
          <a:stretch>
            <a:fillRect/>
          </a:stretch>
        </p:blipFill>
        <p:spPr>
          <a:xfrm>
            <a:off x="2847681" y="4005064"/>
            <a:ext cx="4210638" cy="1333686"/>
          </a:xfrm>
          <a:prstGeom prst="rect">
            <a:avLst/>
          </a:prstGeom>
        </p:spPr>
      </p:pic>
    </p:spTree>
    <p:extLst>
      <p:ext uri="{BB962C8B-B14F-4D97-AF65-F5344CB8AC3E}">
        <p14:creationId xmlns:p14="http://schemas.microsoft.com/office/powerpoint/2010/main" val="527682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BF380-4D5B-81C6-B744-A216BB64C75D}"/>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0663305A-404B-CBF5-CD2D-DD5F2856A429}"/>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err="1">
                <a:solidFill>
                  <a:srgbClr val="004094"/>
                </a:solidFill>
                <a:latin typeface="Times New Roman" panose="02020603050405020304" pitchFamily="18" charset="0"/>
                <a:ea typeface="Noto Sans CJK KR Medium"/>
                <a:cs typeface="Times New Roman" panose="02020603050405020304" pitchFamily="18" charset="0"/>
              </a:rPr>
              <a:t>SemanticCodeBERT</a:t>
            </a:r>
            <a:endParaRPr lang="en-US" altLang="ko-KR" sz="2400" dirty="0">
              <a:solidFill>
                <a:srgbClr val="004094"/>
              </a:solidFill>
              <a:latin typeface="Times New Roman" panose="02020603050405020304" pitchFamily="18" charset="0"/>
              <a:ea typeface="Noto Sans CJK KR Medium"/>
              <a:cs typeface="Times New Roman" panose="02020603050405020304" pitchFamily="18" charset="0"/>
            </a:endParaRPr>
          </a:p>
        </p:txBody>
      </p:sp>
      <p:sp>
        <p:nvSpPr>
          <p:cNvPr id="2" name="자유형 1">
            <a:extLst>
              <a:ext uri="{FF2B5EF4-FFF2-40B4-BE49-F238E27FC236}">
                <a16:creationId xmlns:a16="http://schemas.microsoft.com/office/drawing/2014/main" id="{14AD62AA-93E2-F3C1-BC7D-CA3130832D82}"/>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05A178F-9325-43C1-F772-A25D7CCD05B9}"/>
                  </a:ext>
                </a:extLst>
              </p:cNvPr>
              <p:cNvSpPr txBox="1"/>
              <p:nvPr/>
            </p:nvSpPr>
            <p:spPr>
              <a:xfrm>
                <a:off x="863773" y="1268760"/>
                <a:ext cx="8178454" cy="2336665"/>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Pre-training Tasks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err="1">
                    <a:solidFill>
                      <a:srgbClr val="000000"/>
                    </a:solidFill>
                    <a:highlight>
                      <a:srgbClr val="FFFF00"/>
                    </a:highlight>
                    <a:latin typeface="Times New Roman" panose="02020603050405020304" pitchFamily="18" charset="0"/>
                    <a:cs typeface="Times New Roman" panose="02020603050405020304" pitchFamily="18" charset="0"/>
                  </a:rPr>
                  <a:t>Rold</a:t>
                </a: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 Prediction</a:t>
                </a:r>
                <a:r>
                  <a:rPr lang="en-US" altLang="ko-KR" sz="2000" dirty="0">
                    <a:solidFill>
                      <a:srgbClr val="000000"/>
                    </a:solidFill>
                    <a:latin typeface="Times New Roman" panose="02020603050405020304" pitchFamily="18" charset="0"/>
                    <a:cs typeface="Times New Roman" panose="02020603050405020304" pitchFamily="18" charset="0"/>
                  </a:rPr>
                  <a:t>– train model to predict the role of each nodes.</a:t>
                </a:r>
              </a:p>
              <a:p>
                <a:pPr algn="ctr"/>
                <a:r>
                  <a:rPr lang="en-US" altLang="ko-KR" sz="2000" dirty="0">
                    <a:solidFill>
                      <a:srgbClr val="000000"/>
                    </a:solidFill>
                    <a:latin typeface="Times New Roman" panose="02020603050405020304" pitchFamily="18" charset="0"/>
                    <a:cs typeface="Times New Roman" panose="02020603050405020304" pitchFamily="18" charset="0"/>
                  </a:rPr>
                  <a:t>Loss function </a:t>
                </a:r>
                <a14:m>
                  <m:oMath xmlns:m="http://schemas.openxmlformats.org/officeDocument/2006/math">
                    <m:sSub>
                      <m:sSubPr>
                        <m:ctrlPr>
                          <a:rPr lang="en-US" altLang="ko-KR" sz="1800" i="1" kern="1200" smtClean="0">
                            <a:solidFill>
                              <a:srgbClr val="000000"/>
                            </a:solidFill>
                            <a:effectLst/>
                            <a:latin typeface="Cambria Math" panose="02040503050406030204" pitchFamily="18" charset="0"/>
                            <a:ea typeface="맑은 고딕" panose="020B0503020000020004" pitchFamily="50" charset="-127"/>
                            <a:cs typeface="+mn-cs"/>
                          </a:rPr>
                        </m:ctrlPr>
                      </m:sSubPr>
                      <m:e>
                        <m: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mn-cs"/>
                          </a:rPr>
                          <m:t>𝐿</m:t>
                        </m:r>
                      </m:e>
                      <m:sub>
                        <m:r>
                          <a:rPr lang="en-US" altLang="ko-KR" sz="1800" b="0" i="1" kern="1200" smtClean="0">
                            <a:solidFill>
                              <a:srgbClr val="000000"/>
                            </a:solidFill>
                            <a:effectLst/>
                            <a:latin typeface="Cambria Math" panose="02040503050406030204" pitchFamily="18" charset="0"/>
                            <a:ea typeface="맑은 고딕" panose="020B0503020000020004" pitchFamily="50" charset="-127"/>
                            <a:cs typeface="+mn-cs"/>
                          </a:rPr>
                          <m:t>𝑅𝑃</m:t>
                        </m:r>
                      </m:sub>
                    </m:sSub>
                  </m:oMath>
                </a14:m>
                <a:r>
                  <a:rPr lang="en-US" altLang="ko-KR" sz="2000" dirty="0">
                    <a:solidFill>
                      <a:srgbClr val="000000"/>
                    </a:solidFill>
                    <a:latin typeface="Times New Roman" panose="02020603050405020304" pitchFamily="18" charset="0"/>
                    <a:cs typeface="Times New Roman" panose="02020603050405020304" pitchFamily="18" charset="0"/>
                  </a:rPr>
                  <a:t> can be defined using </a:t>
                </a:r>
                <a14:m>
                  <m:oMath xmlns:m="http://schemas.openxmlformats.org/officeDocument/2006/math">
                    <m:sSub>
                      <m:sSubPr>
                        <m:ctrlPr>
                          <a:rPr lang="en-US" altLang="ko-KR" i="1"/>
                        </m:ctrlPr>
                      </m:sSubPr>
                      <m:e>
                        <m:r>
                          <a:rPr lang="en-US" altLang="ko-KR" b="0" i="1" smtClean="0">
                            <a:latin typeface="Cambria Math" panose="02040503050406030204" pitchFamily="18" charset="0"/>
                          </a:rPr>
                          <m:t>𝑝</m:t>
                        </m:r>
                      </m:e>
                      <m:sub>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𝑒</m:t>
                            </m:r>
                          </m:e>
                          <m:sub>
                            <m:r>
                              <a:rPr lang="en-US" altLang="ko-KR" b="0" i="1" smtClean="0">
                                <a:latin typeface="Cambria Math" panose="02040503050406030204" pitchFamily="18" charset="0"/>
                              </a:rPr>
                              <m:t>𝑖𝑗</m:t>
                            </m:r>
                          </m:sub>
                        </m:sSub>
                      </m:sub>
                    </m:sSub>
                  </m:oMath>
                </a14:m>
                <a:r>
                  <a:rPr lang="en-US" altLang="ko-KR" dirty="0">
                    <a:latin typeface="Times New Roman" panose="02020603050405020304" pitchFamily="18" charset="0"/>
                  </a:rPr>
                  <a:t>, which is the probability of edge</a:t>
                </a:r>
              </a:p>
              <a:p>
                <a:pPr algn="ctr"/>
                <a:r>
                  <a:rPr lang="en-US" altLang="ko-KR" dirty="0">
                    <a:latin typeface="Times New Roman" panose="02020603050405020304" pitchFamily="18" charset="0"/>
                  </a:rPr>
                  <a:t>from </a:t>
                </a:r>
                <a:r>
                  <a:rPr lang="en-US" altLang="ko-KR" dirty="0" err="1">
                    <a:latin typeface="Times New Roman" panose="02020603050405020304" pitchFamily="18" charset="0"/>
                  </a:rPr>
                  <a:t>i-th</a:t>
                </a:r>
                <a:r>
                  <a:rPr lang="en-US" altLang="ko-KR" dirty="0">
                    <a:latin typeface="Times New Roman" panose="02020603050405020304" pitchFamily="18" charset="0"/>
                  </a:rPr>
                  <a:t> node and j-</a:t>
                </a:r>
                <a:r>
                  <a:rPr lang="en-US" altLang="ko-KR" dirty="0" err="1">
                    <a:latin typeface="Times New Roman" panose="02020603050405020304" pitchFamily="18" charset="0"/>
                  </a:rPr>
                  <a:t>th</a:t>
                </a:r>
                <a:r>
                  <a:rPr lang="en-US" altLang="ko-KR" dirty="0">
                    <a:latin typeface="Times New Roman" panose="02020603050405020304" pitchFamily="18" charset="0"/>
                  </a:rPr>
                  <a:t> role. (sigmoid function after dot product)</a:t>
                </a:r>
              </a:p>
              <a:p>
                <a:pPr algn="ctr"/>
                <a:endParaRPr lang="en-US" altLang="ko-KR" dirty="0">
                  <a:latin typeface="Times New Roman" panose="02020603050405020304" pitchFamily="18" charset="0"/>
                </a:endParaRPr>
              </a:p>
              <a:p>
                <a:pPr algn="ctr"/>
                <a14:m>
                  <m:oMath xmlns:m="http://schemas.openxmlformats.org/officeDocument/2006/math">
                    <m:r>
                      <a:rPr lang="ko-KR" altLang="en-US" i="1" smtClean="0">
                        <a:latin typeface="Cambria Math" panose="02040503050406030204" pitchFamily="18" charset="0"/>
                      </a:rPr>
                      <m:t>𝛿</m:t>
                    </m:r>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𝑒</m:t>
                            </m:r>
                          </m:e>
                          <m:sub>
                            <m:r>
                              <a:rPr lang="en-US" altLang="ko-KR" b="0" i="1" smtClean="0">
                                <a:latin typeface="Cambria Math" panose="02040503050406030204" pitchFamily="18" charset="0"/>
                              </a:rPr>
                              <m:t>𝑖𝑗</m:t>
                            </m:r>
                          </m:sub>
                        </m:sSub>
                      </m:e>
                    </m:d>
                  </m:oMath>
                </a14:m>
                <a:r>
                  <a:rPr lang="en-US" altLang="ko-KR" dirty="0">
                    <a:latin typeface="Times New Roman" panose="02020603050405020304" pitchFamily="18" charset="0"/>
                  </a:rPr>
                  <a:t> = 1 if (</a:t>
                </a:r>
                <a:r>
                  <a:rPr lang="en-US" altLang="ko-KR" dirty="0" err="1">
                    <a:latin typeface="Times New Roman" panose="02020603050405020304" pitchFamily="18" charset="0"/>
                  </a:rPr>
                  <a:t>ni</a:t>
                </a:r>
                <a:r>
                  <a:rPr lang="en-US" altLang="ko-KR" dirty="0">
                    <a:latin typeface="Times New Roman" panose="02020603050405020304" pitchFamily="18" charset="0"/>
                  </a:rPr>
                  <a:t>, </a:t>
                </a:r>
                <a:r>
                  <a:rPr lang="en-US" altLang="ko-KR" dirty="0" err="1">
                    <a:latin typeface="Times New Roman" panose="02020603050405020304" pitchFamily="18" charset="0"/>
                  </a:rPr>
                  <a:t>rj</a:t>
                </a:r>
                <a:r>
                  <a:rPr lang="en-US" altLang="ko-KR" dirty="0">
                    <a:latin typeface="Times New Roman" panose="02020603050405020304" pitchFamily="18" charset="0"/>
                  </a:rPr>
                  <a:t>) is in E4, else 0.</a:t>
                </a:r>
              </a:p>
            </p:txBody>
          </p:sp>
        </mc:Choice>
        <mc:Fallback>
          <p:sp>
            <p:nvSpPr>
              <p:cNvPr id="4" name="TextBox 3">
                <a:extLst>
                  <a:ext uri="{FF2B5EF4-FFF2-40B4-BE49-F238E27FC236}">
                    <a16:creationId xmlns:a16="http://schemas.microsoft.com/office/drawing/2014/main" id="{205A178F-9325-43C1-F772-A25D7CCD05B9}"/>
                  </a:ext>
                </a:extLst>
              </p:cNvPr>
              <p:cNvSpPr txBox="1">
                <a:spLocks noRot="1" noChangeAspect="1" noMove="1" noResize="1" noEditPoints="1" noAdjustHandles="1" noChangeArrowheads="1" noChangeShapeType="1" noTextEdit="1"/>
              </p:cNvSpPr>
              <p:nvPr/>
            </p:nvSpPr>
            <p:spPr>
              <a:xfrm>
                <a:off x="863773" y="1268760"/>
                <a:ext cx="8178454" cy="2336665"/>
              </a:xfrm>
              <a:prstGeom prst="rect">
                <a:avLst/>
              </a:prstGeom>
              <a:blipFill>
                <a:blip r:embed="rId3"/>
                <a:stretch>
                  <a:fillRect t="-2611" b="-2611"/>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85D0E23F-0BAF-03B0-6FE1-A6F28D861FEA}"/>
              </a:ext>
            </a:extLst>
          </p:cNvPr>
          <p:cNvPicPr>
            <a:picLocks noChangeAspect="1"/>
          </p:cNvPicPr>
          <p:nvPr/>
        </p:nvPicPr>
        <p:blipFill>
          <a:blip r:embed="rId4"/>
          <a:stretch>
            <a:fillRect/>
          </a:stretch>
        </p:blipFill>
        <p:spPr>
          <a:xfrm>
            <a:off x="2790523" y="4005064"/>
            <a:ext cx="4324954" cy="1400370"/>
          </a:xfrm>
          <a:prstGeom prst="rect">
            <a:avLst/>
          </a:prstGeom>
        </p:spPr>
      </p:pic>
    </p:spTree>
    <p:extLst>
      <p:ext uri="{BB962C8B-B14F-4D97-AF65-F5344CB8AC3E}">
        <p14:creationId xmlns:p14="http://schemas.microsoft.com/office/powerpoint/2010/main" val="418793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C0F9-9F8E-EE66-DC6F-A21FFA2F8BA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16CC1630-45A9-6456-5CC8-467A65B66393}"/>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HMCBL</a:t>
            </a:r>
          </a:p>
        </p:txBody>
      </p:sp>
      <p:sp>
        <p:nvSpPr>
          <p:cNvPr id="2" name="자유형 1">
            <a:extLst>
              <a:ext uri="{FF2B5EF4-FFF2-40B4-BE49-F238E27FC236}">
                <a16:creationId xmlns:a16="http://schemas.microsoft.com/office/drawing/2014/main" id="{D9CE5254-C6FF-0CB9-B19B-DB1C08A83AC8}"/>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70069A18-2E9B-9E15-34A3-98E589455F2D}"/>
              </a:ext>
            </a:extLst>
          </p:cNvPr>
          <p:cNvSpPr txBox="1"/>
          <p:nvPr/>
        </p:nvSpPr>
        <p:spPr>
          <a:xfrm>
            <a:off x="863773" y="1474619"/>
            <a:ext cx="8178454" cy="3908762"/>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Problem Definition</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Given a set Q = {</a:t>
            </a:r>
            <a:r>
              <a:rPr lang="ko-KR" altLang="en-US" sz="2000" dirty="0">
                <a:solidFill>
                  <a:srgbClr val="000000"/>
                </a:solidFill>
                <a:latin typeface="Times New Roman" panose="02020603050405020304" pitchFamily="18" charset="0"/>
                <a:cs typeface="Times New Roman" panose="02020603050405020304" pitchFamily="18" charset="0"/>
              </a:rPr>
              <a:t>𝑞</a:t>
            </a:r>
            <a:r>
              <a:rPr lang="en-US" altLang="ko-KR" sz="2000" dirty="0">
                <a:solidFill>
                  <a:srgbClr val="000000"/>
                </a:solidFill>
                <a:latin typeface="Times New Roman" panose="02020603050405020304" pitchFamily="18" charset="0"/>
                <a:cs typeface="Times New Roman" panose="02020603050405020304" pitchFamily="18" charset="0"/>
              </a:rPr>
              <a:t>1, </a:t>
            </a:r>
            <a:r>
              <a:rPr lang="ko-KR" altLang="en-US" sz="2000" dirty="0">
                <a:solidFill>
                  <a:srgbClr val="000000"/>
                </a:solidFill>
                <a:latin typeface="Times New Roman" panose="02020603050405020304" pitchFamily="18" charset="0"/>
                <a:cs typeface="Times New Roman" panose="02020603050405020304" pitchFamily="18" charset="0"/>
              </a:rPr>
              <a:t>𝑞</a:t>
            </a:r>
            <a:r>
              <a:rPr lang="en-US" altLang="ko-KR" sz="2000" dirty="0">
                <a:solidFill>
                  <a:srgbClr val="000000"/>
                </a:solidFill>
                <a:latin typeface="Times New Roman" panose="02020603050405020304" pitchFamily="18" charset="0"/>
                <a:cs typeface="Times New Roman" panose="02020603050405020304" pitchFamily="18" charset="0"/>
              </a:rPr>
              <a:t>2, . . . , </a:t>
            </a:r>
            <a:r>
              <a:rPr lang="ko-KR" altLang="en-US" sz="2000" dirty="0">
                <a:solidFill>
                  <a:srgbClr val="000000"/>
                </a:solidFill>
                <a:latin typeface="Times New Roman" panose="02020603050405020304" pitchFamily="18" charset="0"/>
                <a:cs typeface="Times New Roman" panose="02020603050405020304" pitchFamily="18" charset="0"/>
              </a:rPr>
              <a:t>𝑞𝑀</a:t>
            </a:r>
            <a:r>
              <a:rPr lang="en-US" altLang="ko-KR" sz="2000" dirty="0">
                <a:solidFill>
                  <a:srgbClr val="000000"/>
                </a:solidFill>
                <a:latin typeface="Times New Roman" panose="02020603050405020304" pitchFamily="18" charset="0"/>
                <a:cs typeface="Times New Roman" panose="02020603050405020304" pitchFamily="18" charset="0"/>
              </a:rPr>
              <a:t>} of </a:t>
            </a:r>
            <a:r>
              <a:rPr lang="ko-KR" altLang="en-US" sz="2000" dirty="0">
                <a:solidFill>
                  <a:srgbClr val="000000"/>
                </a:solidFill>
                <a:latin typeface="Times New Roman" panose="02020603050405020304" pitchFamily="18" charset="0"/>
                <a:cs typeface="Times New Roman" panose="02020603050405020304" pitchFamily="18" charset="0"/>
              </a:rPr>
              <a:t>𝑀 </a:t>
            </a:r>
            <a:r>
              <a:rPr lang="en-US" altLang="ko-KR" sz="2000" dirty="0">
                <a:solidFill>
                  <a:srgbClr val="000000"/>
                </a:solidFill>
                <a:latin typeface="Times New Roman" panose="02020603050405020304" pitchFamily="18" charset="0"/>
                <a:cs typeface="Times New Roman" panose="02020603050405020304" pitchFamily="18" charset="0"/>
              </a:rPr>
              <a:t>bug reports, </a:t>
            </a:r>
          </a:p>
          <a:p>
            <a:pPr algn="ctr"/>
            <a:r>
              <a:rPr lang="en-US" altLang="ko-KR" sz="2000" dirty="0">
                <a:solidFill>
                  <a:srgbClr val="000000"/>
                </a:solidFill>
                <a:latin typeface="Times New Roman" panose="02020603050405020304" pitchFamily="18" charset="0"/>
                <a:cs typeface="Times New Roman" panose="02020603050405020304" pitchFamily="18" charset="0"/>
              </a:rPr>
              <a:t>the bug localization task aims to discover more relevant changesets </a:t>
            </a:r>
          </a:p>
          <a:p>
            <a:pPr algn="ctr"/>
            <a:r>
              <a:rPr lang="en-US" altLang="ko-KR" sz="2000" dirty="0">
                <a:solidFill>
                  <a:srgbClr val="000000"/>
                </a:solidFill>
                <a:latin typeface="Times New Roman" panose="02020603050405020304" pitchFamily="18" charset="0"/>
                <a:cs typeface="Times New Roman" panose="02020603050405020304" pitchFamily="18" charset="0"/>
              </a:rPr>
              <a:t>From K = {</a:t>
            </a:r>
            <a:r>
              <a:rPr lang="ko-KR" altLang="en-US" sz="2000" dirty="0">
                <a:solidFill>
                  <a:srgbClr val="000000"/>
                </a:solidFill>
                <a:latin typeface="Times New Roman" panose="02020603050405020304" pitchFamily="18" charset="0"/>
                <a:cs typeface="Times New Roman" panose="02020603050405020304" pitchFamily="18" charset="0"/>
              </a:rPr>
              <a:t>𝑘</a:t>
            </a:r>
            <a:r>
              <a:rPr lang="en-US" altLang="ko-KR" sz="2000" dirty="0">
                <a:solidFill>
                  <a:srgbClr val="000000"/>
                </a:solidFill>
                <a:latin typeface="Times New Roman" panose="02020603050405020304" pitchFamily="18" charset="0"/>
                <a:cs typeface="Times New Roman" panose="02020603050405020304" pitchFamily="18" charset="0"/>
              </a:rPr>
              <a:t>1, </a:t>
            </a:r>
            <a:r>
              <a:rPr lang="ko-KR" altLang="en-US" sz="2000" dirty="0">
                <a:solidFill>
                  <a:srgbClr val="000000"/>
                </a:solidFill>
                <a:latin typeface="Times New Roman" panose="02020603050405020304" pitchFamily="18" charset="0"/>
                <a:cs typeface="Times New Roman" panose="02020603050405020304" pitchFamily="18" charset="0"/>
              </a:rPr>
              <a:t>𝑘</a:t>
            </a:r>
            <a:r>
              <a:rPr lang="en-US" altLang="ko-KR" sz="2000" dirty="0">
                <a:solidFill>
                  <a:srgbClr val="000000"/>
                </a:solidFill>
                <a:latin typeface="Times New Roman" panose="02020603050405020304" pitchFamily="18" charset="0"/>
                <a:cs typeface="Times New Roman" panose="02020603050405020304" pitchFamily="18" charset="0"/>
              </a:rPr>
              <a:t>2, . . . , </a:t>
            </a:r>
            <a:r>
              <a:rPr lang="ko-KR" altLang="en-US" sz="2000" dirty="0">
                <a:solidFill>
                  <a:srgbClr val="000000"/>
                </a:solidFill>
                <a:latin typeface="Times New Roman" panose="02020603050405020304" pitchFamily="18" charset="0"/>
                <a:cs typeface="Times New Roman" panose="02020603050405020304" pitchFamily="18" charset="0"/>
              </a:rPr>
              <a:t>𝑘𝑁 </a:t>
            </a:r>
            <a:r>
              <a:rPr lang="en-US" altLang="ko-KR" sz="2000" dirty="0">
                <a:solidFill>
                  <a:srgbClr val="000000"/>
                </a:solidFill>
                <a:latin typeface="Times New Roman" panose="02020603050405020304" pitchFamily="18" charset="0"/>
                <a:cs typeface="Times New Roman" panose="02020603050405020304" pitchFamily="18" charset="0"/>
              </a:rPr>
              <a:t>}, a set including </a:t>
            </a:r>
            <a:r>
              <a:rPr lang="ko-KR" altLang="en-US" sz="2000" dirty="0">
                <a:solidFill>
                  <a:srgbClr val="000000"/>
                </a:solidFill>
                <a:latin typeface="Times New Roman" panose="02020603050405020304" pitchFamily="18" charset="0"/>
                <a:cs typeface="Times New Roman" panose="02020603050405020304" pitchFamily="18" charset="0"/>
              </a:rPr>
              <a:t>𝑁 </a:t>
            </a:r>
            <a:r>
              <a:rPr lang="en-US" altLang="ko-KR" sz="2000" dirty="0">
                <a:solidFill>
                  <a:srgbClr val="000000"/>
                </a:solidFill>
                <a:latin typeface="Times New Roman" panose="02020603050405020304" pitchFamily="18" charset="0"/>
                <a:cs typeface="Times New Roman" panose="02020603050405020304" pitchFamily="18" charset="0"/>
              </a:rPr>
              <a:t>changesets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For a bug report </a:t>
            </a:r>
            <a:r>
              <a:rPr lang="ko-KR" altLang="en-US" sz="2000" dirty="0">
                <a:solidFill>
                  <a:srgbClr val="000000"/>
                </a:solidFill>
                <a:latin typeface="Times New Roman" panose="02020603050405020304" pitchFamily="18" charset="0"/>
                <a:cs typeface="Times New Roman" panose="02020603050405020304" pitchFamily="18" charset="0"/>
              </a:rPr>
              <a:t>𝑞 ∈ </a:t>
            </a:r>
            <a:r>
              <a:rPr lang="en-US" altLang="ko-KR" sz="2000" dirty="0">
                <a:solidFill>
                  <a:srgbClr val="000000"/>
                </a:solidFill>
                <a:latin typeface="Times New Roman" panose="02020603050405020304" pitchFamily="18" charset="0"/>
                <a:cs typeface="Times New Roman" panose="02020603050405020304" pitchFamily="18" charset="0"/>
              </a:rPr>
              <a:t>Q, a </a:t>
            </a: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bug-inducing</a:t>
            </a:r>
            <a:r>
              <a:rPr lang="en-US" altLang="ko-KR" sz="2000" dirty="0">
                <a:solidFill>
                  <a:srgbClr val="000000"/>
                </a:solidFill>
                <a:latin typeface="Times New Roman" panose="02020603050405020304" pitchFamily="18" charset="0"/>
                <a:cs typeface="Times New Roman" panose="02020603050405020304" pitchFamily="18" charset="0"/>
              </a:rPr>
              <a:t> changeset </a:t>
            </a:r>
            <a:r>
              <a:rPr lang="ko-KR" altLang="en-US" sz="2000" dirty="0">
                <a:solidFill>
                  <a:srgbClr val="000000"/>
                </a:solidFill>
                <a:latin typeface="Times New Roman" panose="02020603050405020304" pitchFamily="18" charset="0"/>
                <a:cs typeface="Times New Roman" panose="02020603050405020304" pitchFamily="18" charset="0"/>
              </a:rPr>
              <a:t>𝑝 ∈ </a:t>
            </a:r>
            <a:r>
              <a:rPr lang="en-US" altLang="ko-KR" sz="2000" dirty="0">
                <a:solidFill>
                  <a:srgbClr val="000000"/>
                </a:solidFill>
                <a:latin typeface="Times New Roman" panose="02020603050405020304" pitchFamily="18" charset="0"/>
                <a:cs typeface="Times New Roman" panose="02020603050405020304" pitchFamily="18" charset="0"/>
              </a:rPr>
              <a:t>K and</a:t>
            </a:r>
          </a:p>
          <a:p>
            <a:pPr algn="ctr"/>
            <a:r>
              <a:rPr lang="en-US" altLang="ko-KR" sz="2000" dirty="0">
                <a:solidFill>
                  <a:srgbClr val="000000"/>
                </a:solidFill>
                <a:latin typeface="Times New Roman" panose="02020603050405020304" pitchFamily="18" charset="0"/>
                <a:cs typeface="Times New Roman" panose="02020603050405020304" pitchFamily="18" charset="0"/>
              </a:rPr>
              <a:t>a </a:t>
            </a: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not bug-inducing </a:t>
            </a:r>
            <a:r>
              <a:rPr lang="en-US" altLang="ko-KR" sz="2000" dirty="0">
                <a:solidFill>
                  <a:srgbClr val="000000"/>
                </a:solidFill>
                <a:latin typeface="Times New Roman" panose="02020603050405020304" pitchFamily="18" charset="0"/>
                <a:cs typeface="Times New Roman" panose="02020603050405020304" pitchFamily="18" charset="0"/>
              </a:rPr>
              <a:t>changeset </a:t>
            </a:r>
            <a:r>
              <a:rPr lang="ko-KR" altLang="en-US" sz="2000" dirty="0">
                <a:solidFill>
                  <a:srgbClr val="000000"/>
                </a:solidFill>
                <a:latin typeface="Times New Roman" panose="02020603050405020304" pitchFamily="18" charset="0"/>
                <a:cs typeface="Times New Roman" panose="02020603050405020304" pitchFamily="18" charset="0"/>
              </a:rPr>
              <a:t>𝑛 ∈ </a:t>
            </a:r>
            <a:r>
              <a:rPr lang="en-US" altLang="ko-KR" sz="2000" dirty="0">
                <a:solidFill>
                  <a:srgbClr val="000000"/>
                </a:solidFill>
                <a:latin typeface="Times New Roman" panose="02020603050405020304" pitchFamily="18" charset="0"/>
                <a:cs typeface="Times New Roman" panose="02020603050405020304" pitchFamily="18" charset="0"/>
              </a:rPr>
              <a:t>K are selected to form a triplet (</a:t>
            </a:r>
            <a:r>
              <a:rPr lang="ko-KR" altLang="en-US" sz="2000" dirty="0">
                <a:solidFill>
                  <a:srgbClr val="000000"/>
                </a:solidFill>
                <a:latin typeface="Times New Roman" panose="02020603050405020304" pitchFamily="18" charset="0"/>
                <a:cs typeface="Times New Roman" panose="02020603050405020304" pitchFamily="18" charset="0"/>
              </a:rPr>
              <a:t>𝑞</a:t>
            </a:r>
            <a:r>
              <a:rPr lang="en-US" altLang="ko-KR" sz="2000" dirty="0">
                <a:solidFill>
                  <a:srgbClr val="000000"/>
                </a:solidFill>
                <a:latin typeface="Times New Roman" panose="02020603050405020304" pitchFamily="18" charset="0"/>
                <a:cs typeface="Times New Roman" panose="02020603050405020304" pitchFamily="18" charset="0"/>
              </a:rPr>
              <a:t>, </a:t>
            </a:r>
            <a:r>
              <a:rPr lang="ko-KR" altLang="en-US" sz="2000" dirty="0">
                <a:solidFill>
                  <a:srgbClr val="000000"/>
                </a:solidFill>
                <a:latin typeface="Times New Roman" panose="02020603050405020304" pitchFamily="18" charset="0"/>
                <a:cs typeface="Times New Roman" panose="02020603050405020304" pitchFamily="18" charset="0"/>
              </a:rPr>
              <a:t>𝑝</a:t>
            </a:r>
            <a:r>
              <a:rPr lang="en-US" altLang="ko-KR" sz="2000" dirty="0">
                <a:solidFill>
                  <a:srgbClr val="000000"/>
                </a:solidFill>
                <a:latin typeface="Times New Roman" panose="02020603050405020304" pitchFamily="18" charset="0"/>
                <a:cs typeface="Times New Roman" panose="02020603050405020304" pitchFamily="18" charset="0"/>
              </a:rPr>
              <a:t>, </a:t>
            </a:r>
            <a:r>
              <a:rPr lang="ko-KR" altLang="en-US" sz="2000" dirty="0">
                <a:solidFill>
                  <a:srgbClr val="000000"/>
                </a:solidFill>
                <a:latin typeface="Times New Roman" panose="02020603050405020304" pitchFamily="18" charset="0"/>
                <a:cs typeface="Times New Roman" panose="02020603050405020304" pitchFamily="18" charset="0"/>
              </a:rPr>
              <a:t>𝑛</a:t>
            </a:r>
            <a:r>
              <a:rPr lang="en-US" altLang="ko-KR" sz="2000" dirty="0">
                <a:solidFill>
                  <a:srgbClr val="000000"/>
                </a:solidFill>
                <a:latin typeface="Times New Roman" panose="02020603050405020304" pitchFamily="18" charset="0"/>
                <a:cs typeface="Times New Roman" panose="02020603050405020304" pitchFamily="18" charset="0"/>
              </a:rPr>
              <a:t>).</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The goal of learned similarity function </a:t>
            </a:r>
            <a:r>
              <a:rPr lang="ko-KR" altLang="en-US" sz="2000" dirty="0">
                <a:solidFill>
                  <a:srgbClr val="000000"/>
                </a:solidFill>
                <a:latin typeface="Times New Roman" panose="02020603050405020304" pitchFamily="18" charset="0"/>
                <a:cs typeface="Times New Roman" panose="02020603050405020304" pitchFamily="18" charset="0"/>
              </a:rPr>
              <a:t>𝑠 </a:t>
            </a:r>
            <a:r>
              <a:rPr lang="en-US" altLang="ko-KR" sz="2000" dirty="0">
                <a:solidFill>
                  <a:srgbClr val="000000"/>
                </a:solidFill>
                <a:latin typeface="Times New Roman" panose="02020603050405020304" pitchFamily="18" charset="0"/>
                <a:cs typeface="Times New Roman" panose="02020603050405020304" pitchFamily="18" charset="0"/>
              </a:rPr>
              <a:t>is to provide a </a:t>
            </a: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high value </a:t>
            </a:r>
          </a:p>
          <a:p>
            <a:pPr algn="ctr"/>
            <a:r>
              <a:rPr lang="en-US" altLang="ko-KR" sz="2000" dirty="0">
                <a:solidFill>
                  <a:srgbClr val="000000"/>
                </a:solidFill>
                <a:latin typeface="Times New Roman" panose="02020603050405020304" pitchFamily="18" charset="0"/>
                <a:cs typeface="Times New Roman" panose="02020603050405020304" pitchFamily="18" charset="0"/>
              </a:rPr>
              <a:t>for </a:t>
            </a:r>
            <a:r>
              <a:rPr lang="ko-KR" altLang="en-US" sz="2000" dirty="0">
                <a:solidFill>
                  <a:srgbClr val="000000"/>
                </a:solidFill>
                <a:latin typeface="Times New Roman" panose="02020603050405020304" pitchFamily="18" charset="0"/>
                <a:cs typeface="Times New Roman" panose="02020603050405020304" pitchFamily="18" charset="0"/>
              </a:rPr>
              <a:t>𝑠 </a:t>
            </a:r>
            <a:r>
              <a:rPr lang="en-US" altLang="ko-KR" sz="2000" dirty="0">
                <a:solidFill>
                  <a:srgbClr val="000000"/>
                </a:solidFill>
                <a:latin typeface="Times New Roman" panose="02020603050405020304" pitchFamily="18" charset="0"/>
                <a:cs typeface="Times New Roman" panose="02020603050405020304" pitchFamily="18" charset="0"/>
              </a:rPr>
              <a:t>(</a:t>
            </a:r>
            <a:r>
              <a:rPr lang="ko-KR" altLang="en-US" sz="2000" dirty="0">
                <a:solidFill>
                  <a:srgbClr val="000000"/>
                </a:solidFill>
                <a:latin typeface="Times New Roman" panose="02020603050405020304" pitchFamily="18" charset="0"/>
                <a:cs typeface="Times New Roman" panose="02020603050405020304" pitchFamily="18" charset="0"/>
              </a:rPr>
              <a:t>𝑞</a:t>
            </a:r>
            <a:r>
              <a:rPr lang="en-US" altLang="ko-KR" sz="2000" dirty="0">
                <a:solidFill>
                  <a:srgbClr val="000000"/>
                </a:solidFill>
                <a:latin typeface="Times New Roman" panose="02020603050405020304" pitchFamily="18" charset="0"/>
                <a:cs typeface="Times New Roman" panose="02020603050405020304" pitchFamily="18" charset="0"/>
              </a:rPr>
              <a:t>, </a:t>
            </a:r>
            <a:r>
              <a:rPr lang="ko-KR" altLang="en-US" sz="2000" dirty="0">
                <a:solidFill>
                  <a:srgbClr val="000000"/>
                </a:solidFill>
                <a:latin typeface="Times New Roman" panose="02020603050405020304" pitchFamily="18" charset="0"/>
                <a:cs typeface="Times New Roman" panose="02020603050405020304" pitchFamily="18" charset="0"/>
              </a:rPr>
              <a:t>𝑝</a:t>
            </a:r>
            <a:r>
              <a:rPr lang="en-US" altLang="ko-KR" sz="2000" dirty="0">
                <a:solidFill>
                  <a:srgbClr val="000000"/>
                </a:solidFill>
                <a:latin typeface="Times New Roman" panose="02020603050405020304" pitchFamily="18" charset="0"/>
                <a:cs typeface="Times New Roman" panose="02020603050405020304" pitchFamily="18" charset="0"/>
              </a:rPr>
              <a:t>) (between the anchor </a:t>
            </a:r>
            <a:r>
              <a:rPr lang="ko-KR" altLang="en-US" sz="2000" dirty="0">
                <a:solidFill>
                  <a:srgbClr val="000000"/>
                </a:solidFill>
                <a:latin typeface="Times New Roman" panose="02020603050405020304" pitchFamily="18" charset="0"/>
                <a:cs typeface="Times New Roman" panose="02020603050405020304" pitchFamily="18" charset="0"/>
              </a:rPr>
              <a:t>𝑞 </a:t>
            </a:r>
            <a:r>
              <a:rPr lang="en-US" altLang="ko-KR" sz="2000" dirty="0">
                <a:solidFill>
                  <a:srgbClr val="000000"/>
                </a:solidFill>
                <a:latin typeface="Times New Roman" panose="02020603050405020304" pitchFamily="18" charset="0"/>
                <a:cs typeface="Times New Roman" panose="02020603050405020304" pitchFamily="18" charset="0"/>
              </a:rPr>
              <a:t>and the positive sample </a:t>
            </a:r>
            <a:r>
              <a:rPr lang="ko-KR" altLang="en-US" sz="2000" dirty="0">
                <a:solidFill>
                  <a:srgbClr val="000000"/>
                </a:solidFill>
                <a:latin typeface="Times New Roman" panose="02020603050405020304" pitchFamily="18" charset="0"/>
                <a:cs typeface="Times New Roman" panose="02020603050405020304" pitchFamily="18" charset="0"/>
              </a:rPr>
              <a:t>𝑝</a:t>
            </a:r>
            <a:r>
              <a:rPr lang="en-US" altLang="ko-KR" sz="2000" dirty="0">
                <a:solidFill>
                  <a:srgbClr val="000000"/>
                </a:solidFill>
                <a:latin typeface="Times New Roman" panose="02020603050405020304" pitchFamily="18" charset="0"/>
                <a:cs typeface="Times New Roman" panose="02020603050405020304" pitchFamily="18" charset="0"/>
              </a:rPr>
              <a:t>) and</a:t>
            </a:r>
          </a:p>
          <a:p>
            <a:pPr algn="ctr"/>
            <a:r>
              <a:rPr lang="en-US" altLang="ko-KR" sz="2000" dirty="0">
                <a:solidFill>
                  <a:srgbClr val="000000"/>
                </a:solidFill>
                <a:latin typeface="Times New Roman" panose="02020603050405020304" pitchFamily="18" charset="0"/>
                <a:cs typeface="Times New Roman" panose="02020603050405020304" pitchFamily="18" charset="0"/>
              </a:rPr>
              <a:t>a </a:t>
            </a: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low value </a:t>
            </a:r>
            <a:r>
              <a:rPr lang="en-US" altLang="ko-KR" sz="2000" dirty="0">
                <a:solidFill>
                  <a:srgbClr val="000000"/>
                </a:solidFill>
                <a:latin typeface="Times New Roman" panose="02020603050405020304" pitchFamily="18" charset="0"/>
                <a:cs typeface="Times New Roman" panose="02020603050405020304" pitchFamily="18" charset="0"/>
              </a:rPr>
              <a:t>for </a:t>
            </a:r>
            <a:r>
              <a:rPr lang="ko-KR" altLang="en-US" sz="2000" dirty="0">
                <a:solidFill>
                  <a:srgbClr val="000000"/>
                </a:solidFill>
                <a:latin typeface="Times New Roman" panose="02020603050405020304" pitchFamily="18" charset="0"/>
                <a:cs typeface="Times New Roman" panose="02020603050405020304" pitchFamily="18" charset="0"/>
              </a:rPr>
              <a:t>𝑠 </a:t>
            </a:r>
            <a:r>
              <a:rPr lang="en-US" altLang="ko-KR" sz="2000" dirty="0">
                <a:solidFill>
                  <a:srgbClr val="000000"/>
                </a:solidFill>
                <a:latin typeface="Times New Roman" panose="02020603050405020304" pitchFamily="18" charset="0"/>
                <a:cs typeface="Times New Roman" panose="02020603050405020304" pitchFamily="18" charset="0"/>
              </a:rPr>
              <a:t>(</a:t>
            </a:r>
            <a:r>
              <a:rPr lang="ko-KR" altLang="en-US" sz="2000" dirty="0">
                <a:solidFill>
                  <a:srgbClr val="000000"/>
                </a:solidFill>
                <a:latin typeface="Times New Roman" panose="02020603050405020304" pitchFamily="18" charset="0"/>
                <a:cs typeface="Times New Roman" panose="02020603050405020304" pitchFamily="18" charset="0"/>
              </a:rPr>
              <a:t>𝑞</a:t>
            </a:r>
            <a:r>
              <a:rPr lang="en-US" altLang="ko-KR" sz="2000" dirty="0">
                <a:solidFill>
                  <a:srgbClr val="000000"/>
                </a:solidFill>
                <a:latin typeface="Times New Roman" panose="02020603050405020304" pitchFamily="18" charset="0"/>
                <a:cs typeface="Times New Roman" panose="02020603050405020304" pitchFamily="18" charset="0"/>
              </a:rPr>
              <a:t>, </a:t>
            </a:r>
            <a:r>
              <a:rPr lang="ko-KR" altLang="en-US" sz="2000" dirty="0">
                <a:solidFill>
                  <a:srgbClr val="000000"/>
                </a:solidFill>
                <a:latin typeface="Times New Roman" panose="02020603050405020304" pitchFamily="18" charset="0"/>
                <a:cs typeface="Times New Roman" panose="02020603050405020304" pitchFamily="18" charset="0"/>
              </a:rPr>
              <a:t>𝑛</a:t>
            </a:r>
            <a:r>
              <a:rPr lang="en-US" altLang="ko-KR" sz="2000" dirty="0">
                <a:solidFill>
                  <a:srgbClr val="000000"/>
                </a:solidFill>
                <a:latin typeface="Times New Roman" panose="02020603050405020304" pitchFamily="18" charset="0"/>
                <a:cs typeface="Times New Roman" panose="02020603050405020304" pitchFamily="18" charset="0"/>
              </a:rPr>
              <a:t>) (between the anchor </a:t>
            </a:r>
            <a:r>
              <a:rPr lang="ko-KR" altLang="en-US" sz="2000" dirty="0">
                <a:solidFill>
                  <a:srgbClr val="000000"/>
                </a:solidFill>
                <a:latin typeface="Times New Roman" panose="02020603050405020304" pitchFamily="18" charset="0"/>
                <a:cs typeface="Times New Roman" panose="02020603050405020304" pitchFamily="18" charset="0"/>
              </a:rPr>
              <a:t>𝑞 </a:t>
            </a:r>
            <a:r>
              <a:rPr lang="en-US" altLang="ko-KR" sz="2000" dirty="0">
                <a:solidFill>
                  <a:srgbClr val="000000"/>
                </a:solidFill>
                <a:latin typeface="Times New Roman" panose="02020603050405020304" pitchFamily="18" charset="0"/>
                <a:cs typeface="Times New Roman" panose="02020603050405020304" pitchFamily="18" charset="0"/>
              </a:rPr>
              <a:t>and the negative sample </a:t>
            </a:r>
            <a:r>
              <a:rPr lang="ko-KR" altLang="en-US" sz="2000" dirty="0">
                <a:solidFill>
                  <a:srgbClr val="000000"/>
                </a:solidFill>
                <a:latin typeface="Times New Roman" panose="02020603050405020304" pitchFamily="18" charset="0"/>
                <a:cs typeface="Times New Roman" panose="02020603050405020304" pitchFamily="18" charset="0"/>
              </a:rPr>
              <a:t>𝑛</a:t>
            </a:r>
            <a:r>
              <a:rPr lang="en-US" altLang="ko-KR" sz="20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874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D8497-1A69-EF4E-3ABB-451E602C1E97}"/>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96DBC7CB-B89A-A95F-8B54-1FEB309EC624}"/>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HMCBL</a:t>
            </a:r>
          </a:p>
        </p:txBody>
      </p:sp>
      <p:sp>
        <p:nvSpPr>
          <p:cNvPr id="2" name="자유형 1">
            <a:extLst>
              <a:ext uri="{FF2B5EF4-FFF2-40B4-BE49-F238E27FC236}">
                <a16:creationId xmlns:a16="http://schemas.microsoft.com/office/drawing/2014/main" id="{D652F3A6-0D22-ADDC-4AE6-2A1F41D684BC}"/>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04F23AF2-D7F7-4765-1047-7953C73947F0}"/>
              </a:ext>
            </a:extLst>
          </p:cNvPr>
          <p:cNvSpPr txBox="1"/>
          <p:nvPr/>
        </p:nvSpPr>
        <p:spPr>
          <a:xfrm>
            <a:off x="704528" y="908720"/>
            <a:ext cx="8496944" cy="1569660"/>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Representation Learning.</a:t>
            </a:r>
          </a:p>
          <a:p>
            <a:pPr algn="ctr"/>
            <a:endParaRPr lang="en-US" altLang="ko-KR" sz="28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The proposed model consists of three parts, an encoder network, projector network, and momentum update mechanism with a memory bank.</a:t>
            </a:r>
          </a:p>
        </p:txBody>
      </p:sp>
      <p:pic>
        <p:nvPicPr>
          <p:cNvPr id="5" name="그림 4">
            <a:extLst>
              <a:ext uri="{FF2B5EF4-FFF2-40B4-BE49-F238E27FC236}">
                <a16:creationId xmlns:a16="http://schemas.microsoft.com/office/drawing/2014/main" id="{0B7094FA-A177-79CA-A975-19CF35D950F4}"/>
              </a:ext>
            </a:extLst>
          </p:cNvPr>
          <p:cNvPicPr>
            <a:picLocks noChangeAspect="1"/>
          </p:cNvPicPr>
          <p:nvPr/>
        </p:nvPicPr>
        <p:blipFill>
          <a:blip r:embed="rId3"/>
          <a:stretch>
            <a:fillRect/>
          </a:stretch>
        </p:blipFill>
        <p:spPr>
          <a:xfrm>
            <a:off x="863773" y="2774405"/>
            <a:ext cx="8178454" cy="3210432"/>
          </a:xfrm>
          <a:prstGeom prst="rect">
            <a:avLst/>
          </a:prstGeom>
        </p:spPr>
      </p:pic>
    </p:spTree>
    <p:extLst>
      <p:ext uri="{BB962C8B-B14F-4D97-AF65-F5344CB8AC3E}">
        <p14:creationId xmlns:p14="http://schemas.microsoft.com/office/powerpoint/2010/main" val="220408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2B75-FFF4-8333-AE49-DAD246B16A83}"/>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F9EA1752-CC5D-92D2-92AD-263899D50064}"/>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HMCBL</a:t>
            </a:r>
          </a:p>
        </p:txBody>
      </p:sp>
      <p:sp>
        <p:nvSpPr>
          <p:cNvPr id="2" name="자유형 1">
            <a:extLst>
              <a:ext uri="{FF2B5EF4-FFF2-40B4-BE49-F238E27FC236}">
                <a16:creationId xmlns:a16="http://schemas.microsoft.com/office/drawing/2014/main" id="{4573769F-8B67-14E5-4344-D4D8462B1C0A}"/>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6987B56B-1B85-F6B0-12FF-1C27352399D0}"/>
              </a:ext>
            </a:extLst>
          </p:cNvPr>
          <p:cNvSpPr txBox="1"/>
          <p:nvPr/>
        </p:nvSpPr>
        <p:spPr>
          <a:xfrm>
            <a:off x="704528" y="908720"/>
            <a:ext cx="8496944" cy="1569660"/>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Encoder Network</a:t>
            </a:r>
          </a:p>
          <a:p>
            <a:pPr algn="ctr"/>
            <a:endParaRPr lang="en-US" altLang="ko-KR" sz="28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Bug reports consist of natural language descriptions and </a:t>
            </a:r>
          </a:p>
          <a:p>
            <a:pPr algn="ctr"/>
            <a:r>
              <a:rPr lang="en-US" altLang="ko-KR" sz="2000" dirty="0">
                <a:solidFill>
                  <a:srgbClr val="000000"/>
                </a:solidFill>
                <a:latin typeface="Times New Roman" panose="02020603050405020304" pitchFamily="18" charset="0"/>
                <a:cs typeface="Times New Roman" panose="02020603050405020304" pitchFamily="18" charset="0"/>
              </a:rPr>
              <a:t>project changesets consist of programming language code.</a:t>
            </a:r>
          </a:p>
        </p:txBody>
      </p:sp>
      <p:pic>
        <p:nvPicPr>
          <p:cNvPr id="6" name="그림 5">
            <a:extLst>
              <a:ext uri="{FF2B5EF4-FFF2-40B4-BE49-F238E27FC236}">
                <a16:creationId xmlns:a16="http://schemas.microsoft.com/office/drawing/2014/main" id="{367308B5-6A15-1972-C6EA-46D5C7019614}"/>
              </a:ext>
            </a:extLst>
          </p:cNvPr>
          <p:cNvPicPr>
            <a:picLocks noChangeAspect="1"/>
          </p:cNvPicPr>
          <p:nvPr/>
        </p:nvPicPr>
        <p:blipFill>
          <a:blip r:embed="rId3"/>
          <a:stretch>
            <a:fillRect/>
          </a:stretch>
        </p:blipFill>
        <p:spPr>
          <a:xfrm>
            <a:off x="2504728" y="4293096"/>
            <a:ext cx="4896544" cy="1205806"/>
          </a:xfrm>
          <a:prstGeom prst="rect">
            <a:avLst/>
          </a:prstGeom>
        </p:spPr>
      </p:pic>
      <p:pic>
        <p:nvPicPr>
          <p:cNvPr id="8" name="그림 7">
            <a:extLst>
              <a:ext uri="{FF2B5EF4-FFF2-40B4-BE49-F238E27FC236}">
                <a16:creationId xmlns:a16="http://schemas.microsoft.com/office/drawing/2014/main" id="{94EBF59C-189B-3378-2A90-F218308B5889}"/>
              </a:ext>
            </a:extLst>
          </p:cNvPr>
          <p:cNvPicPr>
            <a:picLocks noChangeAspect="1"/>
          </p:cNvPicPr>
          <p:nvPr/>
        </p:nvPicPr>
        <p:blipFill>
          <a:blip r:embed="rId4"/>
          <a:stretch>
            <a:fillRect/>
          </a:stretch>
        </p:blipFill>
        <p:spPr>
          <a:xfrm>
            <a:off x="1424608" y="2879055"/>
            <a:ext cx="6782747" cy="676369"/>
          </a:xfrm>
          <a:prstGeom prst="rect">
            <a:avLst/>
          </a:prstGeom>
        </p:spPr>
      </p:pic>
      <p:pic>
        <p:nvPicPr>
          <p:cNvPr id="10" name="그림 9">
            <a:extLst>
              <a:ext uri="{FF2B5EF4-FFF2-40B4-BE49-F238E27FC236}">
                <a16:creationId xmlns:a16="http://schemas.microsoft.com/office/drawing/2014/main" id="{44586132-A456-4586-E869-AE027CA9CC40}"/>
              </a:ext>
            </a:extLst>
          </p:cNvPr>
          <p:cNvPicPr>
            <a:picLocks noChangeAspect="1"/>
          </p:cNvPicPr>
          <p:nvPr/>
        </p:nvPicPr>
        <p:blipFill>
          <a:blip r:embed="rId5"/>
          <a:stretch>
            <a:fillRect/>
          </a:stretch>
        </p:blipFill>
        <p:spPr>
          <a:xfrm>
            <a:off x="1924740" y="3671143"/>
            <a:ext cx="5782482" cy="333422"/>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F41D3B9D-533E-C08C-C92B-4D987BC0B2AE}"/>
                  </a:ext>
                </a:extLst>
              </p:cNvPr>
              <p:cNvSpPr txBox="1"/>
              <p:nvPr/>
            </p:nvSpPr>
            <p:spPr>
              <a:xfrm>
                <a:off x="1424608" y="5733256"/>
                <a:ext cx="7056784" cy="374270"/>
              </a:xfrm>
              <a:prstGeom prst="rect">
                <a:avLst/>
              </a:prstGeom>
              <a:noFill/>
            </p:spPr>
            <p:txBody>
              <a:bodyPr wrap="square">
                <a:spAutoFit/>
              </a:bodyPr>
              <a:lstStyle/>
              <a:p>
                <a:pPr algn="l"/>
                <a:r>
                  <a:rPr lang="en-US" altLang="ko-KR" sz="1800" b="0" i="0" u="none" strike="noStrike" baseline="0" dirty="0">
                    <a:latin typeface="Times New Roman" panose="02020603050405020304" pitchFamily="18" charset="0"/>
                    <a:cs typeface="Times New Roman" panose="02020603050405020304" pitchFamily="18" charset="0"/>
                  </a:rPr>
                  <a:t>Input tokens obtained by tokenizers are refined into </a:t>
                </a:r>
                <a14:m>
                  <m:oMath xmlns:m="http://schemas.openxmlformats.org/officeDocument/2006/math">
                    <m:sSup>
                      <m:sSupPr>
                        <m:ctrlPr>
                          <a:rPr lang="en-US" altLang="ko-KR" sz="1800" b="0" i="1" u="none" strike="noStrike" baseline="0" smtClean="0">
                            <a:latin typeface="Cambria Math" panose="02040503050406030204" pitchFamily="18" charset="0"/>
                            <a:cs typeface="Times New Roman" panose="02020603050405020304" pitchFamily="18" charset="0"/>
                          </a:rPr>
                        </m:ctrlPr>
                      </m:sSupPr>
                      <m:e>
                        <m:r>
                          <a:rPr lang="en-US" altLang="ko-KR" sz="1800" b="0" i="1" u="none" strike="noStrike" baseline="0" smtClean="0">
                            <a:latin typeface="Cambria Math" panose="02040503050406030204" pitchFamily="18" charset="0"/>
                            <a:cs typeface="Times New Roman" panose="02020603050405020304" pitchFamily="18" charset="0"/>
                          </a:rPr>
                          <m:t>𝑅</m:t>
                        </m:r>
                      </m:e>
                      <m:sup>
                        <m:r>
                          <a:rPr lang="en-US" altLang="ko-KR" sz="1800" b="0" i="1" u="none" strike="noStrike" baseline="0" smtClean="0">
                            <a:latin typeface="Cambria Math" panose="02040503050406030204" pitchFamily="18" charset="0"/>
                            <a:cs typeface="Times New Roman" panose="02020603050405020304" pitchFamily="18" charset="0"/>
                          </a:rPr>
                          <m:t>𝑑</m:t>
                        </m:r>
                      </m:sup>
                    </m:sSup>
                  </m:oMath>
                </a14:m>
                <a:r>
                  <a:rPr lang="ko-KR" altLang="en-US" dirty="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dimension vector.</a:t>
                </a:r>
                <a:endParaRPr lang="ko-KR" altLang="en-US" dirty="0">
                  <a:latin typeface="Times New Roman" panose="02020603050405020304" pitchFamily="18"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F41D3B9D-533E-C08C-C92B-4D987BC0B2AE}"/>
                  </a:ext>
                </a:extLst>
              </p:cNvPr>
              <p:cNvSpPr txBox="1">
                <a:spLocks noRot="1" noChangeAspect="1" noMove="1" noResize="1" noEditPoints="1" noAdjustHandles="1" noChangeArrowheads="1" noChangeShapeType="1" noTextEdit="1"/>
              </p:cNvSpPr>
              <p:nvPr/>
            </p:nvSpPr>
            <p:spPr>
              <a:xfrm>
                <a:off x="1424608" y="5733256"/>
                <a:ext cx="7056784" cy="374270"/>
              </a:xfrm>
              <a:prstGeom prst="rect">
                <a:avLst/>
              </a:prstGeom>
              <a:blipFill>
                <a:blip r:embed="rId6"/>
                <a:stretch>
                  <a:fillRect l="-778" t="-6452" b="-24194"/>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749828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6353-E507-01E4-DDEE-2E431D36B4B5}"/>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527B58B6-93F0-4FB5-BFE5-C47D5666729A}"/>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HMCBL</a:t>
            </a:r>
          </a:p>
        </p:txBody>
      </p:sp>
      <p:sp>
        <p:nvSpPr>
          <p:cNvPr id="2" name="자유형 1">
            <a:extLst>
              <a:ext uri="{FF2B5EF4-FFF2-40B4-BE49-F238E27FC236}">
                <a16:creationId xmlns:a16="http://schemas.microsoft.com/office/drawing/2014/main" id="{204B2A65-E1B6-70ED-0553-1C3C4CB771A7}"/>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0DBA8299-8042-1957-4851-A782197B353A}"/>
              </a:ext>
            </a:extLst>
          </p:cNvPr>
          <p:cNvSpPr txBox="1"/>
          <p:nvPr/>
        </p:nvSpPr>
        <p:spPr>
          <a:xfrm>
            <a:off x="704528" y="908720"/>
            <a:ext cx="8496944" cy="2185214"/>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Projector Network</a:t>
            </a:r>
          </a:p>
          <a:p>
            <a:pPr algn="ctr"/>
            <a:endParaRPr lang="en-US" altLang="ko-KR" sz="28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After the feature vectors are extracted, we use a multi-layer </a:t>
            </a:r>
          </a:p>
          <a:p>
            <a:pPr algn="ctr"/>
            <a:r>
              <a:rPr lang="en-US" altLang="ko-KR" sz="2000" dirty="0">
                <a:solidFill>
                  <a:srgbClr val="000000"/>
                </a:solidFill>
                <a:latin typeface="Times New Roman" panose="02020603050405020304" pitchFamily="18" charset="0"/>
                <a:cs typeface="Times New Roman" panose="02020603050405020304" pitchFamily="18" charset="0"/>
              </a:rPr>
              <a:t>perception neural network as a projector to compress</a:t>
            </a:r>
          </a:p>
          <a:p>
            <a:pPr algn="ctr"/>
            <a:r>
              <a:rPr lang="en-US" altLang="ko-KR" sz="2000" dirty="0">
                <a:solidFill>
                  <a:srgbClr val="000000"/>
                </a:solidFill>
                <a:latin typeface="Times New Roman" panose="02020603050405020304" pitchFamily="18" charset="0"/>
                <a:cs typeface="Times New Roman" panose="02020603050405020304" pitchFamily="18" charset="0"/>
              </a:rPr>
              <a:t>the vectors of bug reports and changesets into a compact</a:t>
            </a:r>
          </a:p>
          <a:p>
            <a:pPr algn="ctr"/>
            <a:r>
              <a:rPr lang="en-US" altLang="ko-KR" sz="2000" dirty="0">
                <a:solidFill>
                  <a:srgbClr val="000000"/>
                </a:solidFill>
                <a:latin typeface="Times New Roman" panose="02020603050405020304" pitchFamily="18" charset="0"/>
                <a:cs typeface="Times New Roman" panose="02020603050405020304" pitchFamily="18" charset="0"/>
              </a:rPr>
              <a:t>shared embedding space</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37BFD3B-077A-62F9-6869-0F2B44A0FD64}"/>
                  </a:ext>
                </a:extLst>
              </p:cNvPr>
              <p:cNvSpPr txBox="1"/>
              <p:nvPr/>
            </p:nvSpPr>
            <p:spPr>
              <a:xfrm>
                <a:off x="2396716" y="5373720"/>
                <a:ext cx="5112568" cy="374270"/>
              </a:xfrm>
              <a:prstGeom prst="rect">
                <a:avLst/>
              </a:prstGeom>
              <a:noFill/>
            </p:spPr>
            <p:txBody>
              <a:bodyPr wrap="square">
                <a:spAutoFit/>
              </a:bodyPr>
              <a:lstStyle/>
              <a:p>
                <a:pPr algn="l"/>
                <a:r>
                  <a:rPr lang="en-US" altLang="ko-KR" dirty="0">
                    <a:latin typeface="Times New Roman" panose="02020603050405020304" pitchFamily="18" charset="0"/>
                    <a:cs typeface="Times New Roman" panose="02020603050405020304" pitchFamily="18" charset="0"/>
                  </a:rPr>
                  <a:t>Feature Vectors </a:t>
                </a:r>
                <a:r>
                  <a:rPr lang="en-US" altLang="ko-KR" sz="1800" b="0" i="0" u="none" strike="noStrike" baseline="0" dirty="0">
                    <a:latin typeface="Times New Roman" panose="02020603050405020304" pitchFamily="18" charset="0"/>
                    <a:cs typeface="Times New Roman" panose="02020603050405020304" pitchFamily="18" charset="0"/>
                  </a:rPr>
                  <a:t>are refined into </a:t>
                </a:r>
                <a14:m>
                  <m:oMath xmlns:m="http://schemas.openxmlformats.org/officeDocument/2006/math">
                    <m:sSup>
                      <m:sSupPr>
                        <m:ctrlPr>
                          <a:rPr lang="en-US" altLang="ko-KR" sz="1800" b="0" i="1" u="none" strike="noStrike" baseline="0" smtClean="0">
                            <a:latin typeface="Cambria Math" panose="02040503050406030204" pitchFamily="18" charset="0"/>
                            <a:cs typeface="Times New Roman" panose="02020603050405020304" pitchFamily="18" charset="0"/>
                          </a:rPr>
                        </m:ctrlPr>
                      </m:sSupPr>
                      <m:e>
                        <m:r>
                          <a:rPr lang="en-US" altLang="ko-KR" sz="1800" b="0" i="1" u="none" strike="noStrike" baseline="0" smtClean="0">
                            <a:latin typeface="Cambria Math" panose="02040503050406030204" pitchFamily="18" charset="0"/>
                            <a:cs typeface="Times New Roman" panose="02020603050405020304" pitchFamily="18" charset="0"/>
                          </a:rPr>
                          <m:t>𝑅</m:t>
                        </m:r>
                      </m:e>
                      <m:sup>
                        <m:r>
                          <a:rPr lang="en-US" altLang="ko-KR" sz="1800" b="0" i="1" u="none" strike="noStrike" baseline="0" smtClean="0">
                            <a:latin typeface="Cambria Math" panose="02040503050406030204" pitchFamily="18" charset="0"/>
                            <a:cs typeface="Times New Roman" panose="02020603050405020304" pitchFamily="18" charset="0"/>
                          </a:rPr>
                          <m:t>𝑑</m:t>
                        </m:r>
                        <m:r>
                          <a:rPr lang="en-US" altLang="ko-KR" sz="1800" b="0" i="1" u="none" strike="noStrike" baseline="0" smtClean="0">
                            <a:latin typeface="Cambria Math" panose="02040503050406030204" pitchFamily="18" charset="0"/>
                            <a:cs typeface="Times New Roman" panose="02020603050405020304" pitchFamily="18" charset="0"/>
                          </a:rPr>
                          <m:t>′</m:t>
                        </m:r>
                      </m:sup>
                    </m:sSup>
                  </m:oMath>
                </a14:m>
                <a:r>
                  <a:rPr lang="ko-KR" altLang="en-US" dirty="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dimension vector.</a:t>
                </a:r>
                <a:endParaRPr lang="ko-KR" altLang="en-US" dirty="0">
                  <a:latin typeface="Times New Roman" panose="02020603050405020304" pitchFamily="18"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B37BFD3B-077A-62F9-6869-0F2B44A0FD64}"/>
                  </a:ext>
                </a:extLst>
              </p:cNvPr>
              <p:cNvSpPr txBox="1">
                <a:spLocks noRot="1" noChangeAspect="1" noMove="1" noResize="1" noEditPoints="1" noAdjustHandles="1" noChangeArrowheads="1" noChangeShapeType="1" noTextEdit="1"/>
              </p:cNvSpPr>
              <p:nvPr/>
            </p:nvSpPr>
            <p:spPr>
              <a:xfrm>
                <a:off x="2396716" y="5373720"/>
                <a:ext cx="5112568" cy="374270"/>
              </a:xfrm>
              <a:prstGeom prst="rect">
                <a:avLst/>
              </a:prstGeom>
              <a:blipFill>
                <a:blip r:embed="rId3"/>
                <a:stretch>
                  <a:fillRect l="-954" t="-8197" r="-2145" b="-26230"/>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EDED120D-D796-0DC1-F9B7-DCB15CB40647}"/>
              </a:ext>
            </a:extLst>
          </p:cNvPr>
          <p:cNvPicPr>
            <a:picLocks noChangeAspect="1"/>
          </p:cNvPicPr>
          <p:nvPr/>
        </p:nvPicPr>
        <p:blipFill>
          <a:blip r:embed="rId4"/>
          <a:stretch>
            <a:fillRect/>
          </a:stretch>
        </p:blipFill>
        <p:spPr>
          <a:xfrm>
            <a:off x="2648743" y="3573016"/>
            <a:ext cx="4608514" cy="1321622"/>
          </a:xfrm>
          <a:prstGeom prst="rect">
            <a:avLst/>
          </a:prstGeom>
        </p:spPr>
      </p:pic>
    </p:spTree>
    <p:extLst>
      <p:ext uri="{BB962C8B-B14F-4D97-AF65-F5344CB8AC3E}">
        <p14:creationId xmlns:p14="http://schemas.microsoft.com/office/powerpoint/2010/main" val="4278367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5A873-6519-0AA3-5968-6A4505AFEFE4}"/>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881C6A28-3859-0C80-B573-54B0E3F1D09F}"/>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HMCBL</a:t>
            </a:r>
          </a:p>
        </p:txBody>
      </p:sp>
      <p:sp>
        <p:nvSpPr>
          <p:cNvPr id="2" name="자유형 1">
            <a:extLst>
              <a:ext uri="{FF2B5EF4-FFF2-40B4-BE49-F238E27FC236}">
                <a16:creationId xmlns:a16="http://schemas.microsoft.com/office/drawing/2014/main" id="{C0ECA613-379E-9A39-D8F7-2584288433FD}"/>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8ECE7125-7312-5637-D68A-96BD3223604B}"/>
              </a:ext>
            </a:extLst>
          </p:cNvPr>
          <p:cNvSpPr txBox="1"/>
          <p:nvPr/>
        </p:nvSpPr>
        <p:spPr>
          <a:xfrm>
            <a:off x="704528" y="838496"/>
            <a:ext cx="8496944" cy="2369880"/>
          </a:xfrm>
          <a:prstGeom prst="rect">
            <a:avLst/>
          </a:prstGeom>
          <a:noFill/>
        </p:spPr>
        <p:txBody>
          <a:bodyPr wrap="square">
            <a:spAutoFit/>
          </a:bodyPr>
          <a:lstStyle/>
          <a:p>
            <a:pPr algn="ctr"/>
            <a:r>
              <a:rPr lang="en-US" altLang="ko-KR" sz="2800" b="0" i="0" u="none" strike="noStrike" baseline="0" dirty="0">
                <a:solidFill>
                  <a:srgbClr val="000000"/>
                </a:solidFill>
                <a:latin typeface="Times New Roman" panose="02020603050405020304" pitchFamily="18" charset="0"/>
                <a:cs typeface="Times New Roman" panose="02020603050405020304" pitchFamily="18" charset="0"/>
              </a:rPr>
              <a:t>Momentum Update Mechanism with Memory Bank</a:t>
            </a:r>
            <a:endParaRPr lang="en-US" altLang="ko-KR" sz="2800" dirty="0">
              <a:solidFill>
                <a:srgbClr val="000000"/>
              </a:solidFill>
              <a:latin typeface="Times New Roman" panose="02020603050405020304" pitchFamily="18" charset="0"/>
              <a:cs typeface="Times New Roman" panose="02020603050405020304" pitchFamily="18" charset="0"/>
            </a:endParaRP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It is important to consider large-scale negative</a:t>
            </a:r>
          </a:p>
          <a:p>
            <a:pPr algn="ctr"/>
            <a:r>
              <a:rPr lang="en-US" altLang="ko-KR" sz="2000" dirty="0">
                <a:solidFill>
                  <a:srgbClr val="000000"/>
                </a:solidFill>
                <a:latin typeface="Times New Roman" panose="02020603050405020304" pitchFamily="18" charset="0"/>
                <a:cs typeface="Times New Roman" panose="02020603050405020304" pitchFamily="18" charset="0"/>
              </a:rPr>
              <a:t>samples in contrastive learning for representations of changesets</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We use </a:t>
            </a:r>
            <a:r>
              <a:rPr lang="en-US" altLang="ko-KR" sz="2000" dirty="0">
                <a:solidFill>
                  <a:srgbClr val="000000"/>
                </a:solidFill>
                <a:highlight>
                  <a:srgbClr val="FFFF00"/>
                </a:highlight>
                <a:latin typeface="Times New Roman" panose="02020603050405020304" pitchFamily="18" charset="0"/>
                <a:cs typeface="Times New Roman" panose="02020603050405020304" pitchFamily="18" charset="0"/>
              </a:rPr>
              <a:t>memory bank</a:t>
            </a:r>
            <a:r>
              <a:rPr lang="en-US" altLang="ko-KR" sz="2000" dirty="0">
                <a:solidFill>
                  <a:srgbClr val="000000"/>
                </a:solidFill>
                <a:latin typeface="Times New Roman" panose="02020603050405020304" pitchFamily="18" charset="0"/>
                <a:cs typeface="Times New Roman" panose="02020603050405020304" pitchFamily="18" charset="0"/>
              </a:rPr>
              <a:t> to store rich changesets representation</a:t>
            </a:r>
          </a:p>
          <a:p>
            <a:pPr algn="ctr"/>
            <a:r>
              <a:rPr lang="en-US" altLang="ko-KR" sz="2000" dirty="0">
                <a:solidFill>
                  <a:srgbClr val="000000"/>
                </a:solidFill>
                <a:latin typeface="Times New Roman" panose="02020603050405020304" pitchFamily="18" charset="0"/>
                <a:cs typeface="Times New Roman" panose="02020603050405020304" pitchFamily="18" charset="0"/>
              </a:rPr>
              <a:t>obtained from different batches for later contrast.</a:t>
            </a:r>
          </a:p>
        </p:txBody>
      </p:sp>
      <p:pic>
        <p:nvPicPr>
          <p:cNvPr id="8" name="그림 7">
            <a:extLst>
              <a:ext uri="{FF2B5EF4-FFF2-40B4-BE49-F238E27FC236}">
                <a16:creationId xmlns:a16="http://schemas.microsoft.com/office/drawing/2014/main" id="{B3A8C84E-E9E4-C645-9905-B424ADE4A1C0}"/>
              </a:ext>
            </a:extLst>
          </p:cNvPr>
          <p:cNvPicPr>
            <a:picLocks noChangeAspect="1"/>
          </p:cNvPicPr>
          <p:nvPr/>
        </p:nvPicPr>
        <p:blipFill>
          <a:blip r:embed="rId3"/>
          <a:stretch>
            <a:fillRect/>
          </a:stretch>
        </p:blipFill>
        <p:spPr>
          <a:xfrm>
            <a:off x="3296816" y="3356992"/>
            <a:ext cx="3312368" cy="3271402"/>
          </a:xfrm>
          <a:prstGeom prst="rect">
            <a:avLst/>
          </a:prstGeom>
        </p:spPr>
      </p:pic>
    </p:spTree>
    <p:extLst>
      <p:ext uri="{BB962C8B-B14F-4D97-AF65-F5344CB8AC3E}">
        <p14:creationId xmlns:p14="http://schemas.microsoft.com/office/powerpoint/2010/main" val="3214731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EB24A-46BA-C181-7709-2E96FD40489E}"/>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540378BE-3C93-51DA-3E37-B56972ED3345}"/>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HMCBL</a:t>
            </a:r>
          </a:p>
        </p:txBody>
      </p:sp>
      <p:sp>
        <p:nvSpPr>
          <p:cNvPr id="2" name="자유형 1">
            <a:extLst>
              <a:ext uri="{FF2B5EF4-FFF2-40B4-BE49-F238E27FC236}">
                <a16:creationId xmlns:a16="http://schemas.microsoft.com/office/drawing/2014/main" id="{FBD181DF-3E8F-A220-9D7B-2D27002114B2}"/>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A7E78F13-AB8C-A674-61CF-684E8A7A95A7}"/>
              </a:ext>
            </a:extLst>
          </p:cNvPr>
          <p:cNvSpPr txBox="1"/>
          <p:nvPr/>
        </p:nvSpPr>
        <p:spPr>
          <a:xfrm>
            <a:off x="704528" y="1126528"/>
            <a:ext cx="8496944" cy="1754326"/>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Similarity Estimation</a:t>
            </a:r>
          </a:p>
          <a:p>
            <a:pPr algn="ctr"/>
            <a:endParaRPr lang="en-US" altLang="ko-KR" sz="2000" dirty="0">
              <a:solidFill>
                <a:srgbClr val="000000"/>
              </a:solidFill>
              <a:latin typeface="Times New Roman" panose="02020603050405020304" pitchFamily="18" charset="0"/>
              <a:cs typeface="Times New Roman" panose="02020603050405020304" pitchFamily="18" charset="0"/>
            </a:endParaRPr>
          </a:p>
          <a:p>
            <a:pPr algn="ctr"/>
            <a:r>
              <a:rPr lang="en-US" altLang="ko-KR" sz="2000" dirty="0">
                <a:solidFill>
                  <a:srgbClr val="000000"/>
                </a:solidFill>
                <a:latin typeface="Times New Roman" panose="02020603050405020304" pitchFamily="18" charset="0"/>
                <a:cs typeface="Times New Roman" panose="02020603050405020304" pitchFamily="18" charset="0"/>
              </a:rPr>
              <a:t>We use the hierarchical contrastive loss to leverage the lower feature-level similarity, higher model-level similarity, and broader bank-level similarity for matching the bug report with relevant changesets.</a:t>
            </a:r>
          </a:p>
        </p:txBody>
      </p:sp>
      <p:pic>
        <p:nvPicPr>
          <p:cNvPr id="14" name="그림 13">
            <a:extLst>
              <a:ext uri="{FF2B5EF4-FFF2-40B4-BE49-F238E27FC236}">
                <a16:creationId xmlns:a16="http://schemas.microsoft.com/office/drawing/2014/main" id="{F5DB02DA-F68D-55A1-FD46-A5A23FCDB52D}"/>
              </a:ext>
            </a:extLst>
          </p:cNvPr>
          <p:cNvPicPr>
            <a:picLocks noChangeAspect="1"/>
          </p:cNvPicPr>
          <p:nvPr/>
        </p:nvPicPr>
        <p:blipFill>
          <a:blip r:embed="rId3"/>
          <a:stretch>
            <a:fillRect/>
          </a:stretch>
        </p:blipFill>
        <p:spPr>
          <a:xfrm>
            <a:off x="2000672" y="3183593"/>
            <a:ext cx="5904656" cy="2997748"/>
          </a:xfrm>
          <a:prstGeom prst="rect">
            <a:avLst/>
          </a:prstGeom>
        </p:spPr>
      </p:pic>
    </p:spTree>
    <p:extLst>
      <p:ext uri="{BB962C8B-B14F-4D97-AF65-F5344CB8AC3E}">
        <p14:creationId xmlns:p14="http://schemas.microsoft.com/office/powerpoint/2010/main" val="2040803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25C6-0B70-A2AC-20A6-DBBB2C058E10}"/>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DF73493A-582B-8346-4DB3-6248940BBCF3}"/>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HMCBL</a:t>
            </a:r>
          </a:p>
        </p:txBody>
      </p:sp>
      <p:sp>
        <p:nvSpPr>
          <p:cNvPr id="2" name="자유형 1">
            <a:extLst>
              <a:ext uri="{FF2B5EF4-FFF2-40B4-BE49-F238E27FC236}">
                <a16:creationId xmlns:a16="http://schemas.microsoft.com/office/drawing/2014/main" id="{D857926F-2E6C-919A-91D9-429650B81250}"/>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665AD121-127E-A3BA-2411-024B14A4FDE3}"/>
              </a:ext>
            </a:extLst>
          </p:cNvPr>
          <p:cNvSpPr txBox="1"/>
          <p:nvPr/>
        </p:nvSpPr>
        <p:spPr>
          <a:xfrm>
            <a:off x="704528" y="803000"/>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Similarity Estimation</a:t>
            </a:r>
          </a:p>
        </p:txBody>
      </p:sp>
      <p:pic>
        <p:nvPicPr>
          <p:cNvPr id="3" name="그림 2">
            <a:extLst>
              <a:ext uri="{FF2B5EF4-FFF2-40B4-BE49-F238E27FC236}">
                <a16:creationId xmlns:a16="http://schemas.microsoft.com/office/drawing/2014/main" id="{21E1BAA1-2221-5FFB-7A09-1BC1632B992F}"/>
              </a:ext>
            </a:extLst>
          </p:cNvPr>
          <p:cNvPicPr>
            <a:picLocks noChangeAspect="1"/>
          </p:cNvPicPr>
          <p:nvPr/>
        </p:nvPicPr>
        <p:blipFill>
          <a:blip r:embed="rId3"/>
          <a:stretch>
            <a:fillRect/>
          </a:stretch>
        </p:blipFill>
        <p:spPr>
          <a:xfrm>
            <a:off x="992560" y="1395068"/>
            <a:ext cx="7920880" cy="3109322"/>
          </a:xfrm>
          <a:prstGeom prst="rect">
            <a:avLst/>
          </a:prstGeom>
        </p:spPr>
      </p:pic>
      <p:pic>
        <p:nvPicPr>
          <p:cNvPr id="6" name="그림 5">
            <a:extLst>
              <a:ext uri="{FF2B5EF4-FFF2-40B4-BE49-F238E27FC236}">
                <a16:creationId xmlns:a16="http://schemas.microsoft.com/office/drawing/2014/main" id="{BEDF36FC-8BB6-93F2-DC57-53D20498EECB}"/>
              </a:ext>
            </a:extLst>
          </p:cNvPr>
          <p:cNvPicPr>
            <a:picLocks noChangeAspect="1"/>
          </p:cNvPicPr>
          <p:nvPr/>
        </p:nvPicPr>
        <p:blipFill>
          <a:blip r:embed="rId4"/>
          <a:stretch>
            <a:fillRect/>
          </a:stretch>
        </p:blipFill>
        <p:spPr>
          <a:xfrm>
            <a:off x="1733101" y="4581187"/>
            <a:ext cx="3115110" cy="666843"/>
          </a:xfrm>
          <a:prstGeom prst="rect">
            <a:avLst/>
          </a:prstGeom>
        </p:spPr>
      </p:pic>
      <p:pic>
        <p:nvPicPr>
          <p:cNvPr id="8" name="그림 7">
            <a:extLst>
              <a:ext uri="{FF2B5EF4-FFF2-40B4-BE49-F238E27FC236}">
                <a16:creationId xmlns:a16="http://schemas.microsoft.com/office/drawing/2014/main" id="{E7273BA9-DA75-991A-EC23-B99216CB0D31}"/>
              </a:ext>
            </a:extLst>
          </p:cNvPr>
          <p:cNvPicPr>
            <a:picLocks noChangeAspect="1"/>
          </p:cNvPicPr>
          <p:nvPr/>
        </p:nvPicPr>
        <p:blipFill>
          <a:blip r:embed="rId5"/>
          <a:stretch>
            <a:fillRect/>
          </a:stretch>
        </p:blipFill>
        <p:spPr>
          <a:xfrm>
            <a:off x="1628311" y="5248030"/>
            <a:ext cx="3324689" cy="600159"/>
          </a:xfrm>
          <a:prstGeom prst="rect">
            <a:avLst/>
          </a:prstGeom>
        </p:spPr>
      </p:pic>
      <p:pic>
        <p:nvPicPr>
          <p:cNvPr id="10" name="그림 9">
            <a:extLst>
              <a:ext uri="{FF2B5EF4-FFF2-40B4-BE49-F238E27FC236}">
                <a16:creationId xmlns:a16="http://schemas.microsoft.com/office/drawing/2014/main" id="{1A040F2E-B0E6-B4FD-2E35-6C10A294694B}"/>
              </a:ext>
            </a:extLst>
          </p:cNvPr>
          <p:cNvPicPr>
            <a:picLocks noChangeAspect="1"/>
          </p:cNvPicPr>
          <p:nvPr/>
        </p:nvPicPr>
        <p:blipFill>
          <a:blip r:embed="rId6"/>
          <a:stretch>
            <a:fillRect/>
          </a:stretch>
        </p:blipFill>
        <p:spPr>
          <a:xfrm>
            <a:off x="1667538" y="5826955"/>
            <a:ext cx="3246236" cy="848746"/>
          </a:xfrm>
          <a:prstGeom prst="rect">
            <a:avLst/>
          </a:prstGeom>
        </p:spPr>
      </p:pic>
      <p:pic>
        <p:nvPicPr>
          <p:cNvPr id="12" name="그림 11">
            <a:extLst>
              <a:ext uri="{FF2B5EF4-FFF2-40B4-BE49-F238E27FC236}">
                <a16:creationId xmlns:a16="http://schemas.microsoft.com/office/drawing/2014/main" id="{CA2DD48B-EC45-E555-D69A-402E165E07D6}"/>
              </a:ext>
            </a:extLst>
          </p:cNvPr>
          <p:cNvPicPr>
            <a:picLocks noChangeAspect="1"/>
          </p:cNvPicPr>
          <p:nvPr/>
        </p:nvPicPr>
        <p:blipFill>
          <a:blip r:embed="rId7"/>
          <a:stretch>
            <a:fillRect/>
          </a:stretch>
        </p:blipFill>
        <p:spPr>
          <a:xfrm>
            <a:off x="5673080" y="5333766"/>
            <a:ext cx="2695951" cy="428685"/>
          </a:xfrm>
          <a:prstGeom prst="rect">
            <a:avLst/>
          </a:prstGeom>
        </p:spPr>
      </p:pic>
    </p:spTree>
    <p:extLst>
      <p:ext uri="{BB962C8B-B14F-4D97-AF65-F5344CB8AC3E}">
        <p14:creationId xmlns:p14="http://schemas.microsoft.com/office/powerpoint/2010/main" val="224245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Problem Definition</a:t>
            </a:r>
          </a:p>
        </p:txBody>
      </p:sp>
      <p:sp>
        <p:nvSpPr>
          <p:cNvPr id="2" name="자유형 1"/>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7615E86E-E727-6190-C04D-7C7F4FADFBD2}"/>
              </a:ext>
            </a:extLst>
          </p:cNvPr>
          <p:cNvSpPr txBox="1"/>
          <p:nvPr/>
        </p:nvSpPr>
        <p:spPr>
          <a:xfrm>
            <a:off x="456695" y="1484784"/>
            <a:ext cx="8992609" cy="142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BERT has been used for bug localization tasks and impressive</a:t>
            </a: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results have been obtained. However, these BERT-based</a:t>
            </a: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bug localization techniques suffer from two issues</a:t>
            </a:r>
          </a:p>
        </p:txBody>
      </p:sp>
      <p:sp>
        <p:nvSpPr>
          <p:cNvPr id="13" name="TextBox 12">
            <a:extLst>
              <a:ext uri="{FF2B5EF4-FFF2-40B4-BE49-F238E27FC236}">
                <a16:creationId xmlns:a16="http://schemas.microsoft.com/office/drawing/2014/main" id="{E130DB4C-3D43-5211-0A12-CEB5AAFCCE42}"/>
              </a:ext>
            </a:extLst>
          </p:cNvPr>
          <p:cNvSpPr txBox="1"/>
          <p:nvPr/>
        </p:nvSpPr>
        <p:spPr>
          <a:xfrm>
            <a:off x="391027" y="3429000"/>
            <a:ext cx="8992609" cy="142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a:lnSpc>
                <a:spcPct val="150000"/>
              </a:lnSpc>
              <a:buAutoNum type="arabicPeriod"/>
            </a:pPr>
            <a:r>
              <a:rPr lang="en-US" altLang="ko-KR" sz="2000" b="1" dirty="0">
                <a:latin typeface="Times New Roman" panose="02020603050405020304" pitchFamily="18" charset="0"/>
                <a:ea typeface="맑은 고딕"/>
                <a:cs typeface="Times New Roman" panose="02020603050405020304" pitchFamily="18" charset="0"/>
              </a:rPr>
              <a:t>Inadequate capture of deep semantics in program code</a:t>
            </a:r>
          </a:p>
          <a:p>
            <a:pPr marL="457200" indent="-457200" algn="ctr">
              <a:lnSpc>
                <a:spcPct val="150000"/>
              </a:lnSpc>
              <a:buAutoNum type="arabicPeriod"/>
            </a:pPr>
            <a:r>
              <a:rPr lang="en-US" altLang="ko-KR" sz="2000" b="1" dirty="0">
                <a:latin typeface="Times New Roman" panose="02020603050405020304" pitchFamily="18" charset="0"/>
                <a:ea typeface="맑은 고딕"/>
                <a:cs typeface="Times New Roman" panose="02020603050405020304" pitchFamily="18" charset="0"/>
              </a:rPr>
              <a:t>Insufficient use of negative samples &amp; Neglect of lexical similarity </a:t>
            </a:r>
          </a:p>
          <a:p>
            <a:pPr algn="ctr">
              <a:lnSpc>
                <a:spcPct val="150000"/>
              </a:lnSpc>
            </a:pPr>
            <a:r>
              <a:rPr lang="en-US" altLang="ko-KR" sz="2000" b="1" dirty="0">
                <a:latin typeface="Times New Roman" panose="02020603050405020304" pitchFamily="18" charset="0"/>
                <a:ea typeface="맑은 고딕"/>
                <a:cs typeface="Times New Roman" panose="02020603050405020304" pitchFamily="18" charset="0"/>
              </a:rPr>
              <a:t>between bug reports and changesets.</a:t>
            </a:r>
          </a:p>
        </p:txBody>
      </p:sp>
    </p:spTree>
    <p:extLst>
      <p:ext uri="{BB962C8B-B14F-4D97-AF65-F5344CB8AC3E}">
        <p14:creationId xmlns:p14="http://schemas.microsoft.com/office/powerpoint/2010/main" val="2735606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7086-30B4-524D-F8EE-BC819A94C4A7}"/>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E9FD7EB4-1951-7A1A-B0BB-BC92555B01AE}"/>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Experiment</a:t>
            </a:r>
          </a:p>
        </p:txBody>
      </p:sp>
      <p:sp>
        <p:nvSpPr>
          <p:cNvPr id="2" name="자유형 1">
            <a:extLst>
              <a:ext uri="{FF2B5EF4-FFF2-40B4-BE49-F238E27FC236}">
                <a16:creationId xmlns:a16="http://schemas.microsoft.com/office/drawing/2014/main" id="{E595FBD4-B775-F920-6068-C25CF3D10755}"/>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0AACA6C3-DEB2-319C-54FE-72D7BAC9A895}"/>
              </a:ext>
            </a:extLst>
          </p:cNvPr>
          <p:cNvSpPr txBox="1"/>
          <p:nvPr/>
        </p:nvSpPr>
        <p:spPr>
          <a:xfrm>
            <a:off x="704528" y="803000"/>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Evaluation Metrics</a:t>
            </a:r>
          </a:p>
        </p:txBody>
      </p:sp>
      <p:pic>
        <p:nvPicPr>
          <p:cNvPr id="7" name="그림 6">
            <a:extLst>
              <a:ext uri="{FF2B5EF4-FFF2-40B4-BE49-F238E27FC236}">
                <a16:creationId xmlns:a16="http://schemas.microsoft.com/office/drawing/2014/main" id="{BA53200E-EDA2-775D-F3F6-61FEE8EEDD21}"/>
              </a:ext>
            </a:extLst>
          </p:cNvPr>
          <p:cNvPicPr>
            <a:picLocks noChangeAspect="1"/>
          </p:cNvPicPr>
          <p:nvPr/>
        </p:nvPicPr>
        <p:blipFill>
          <a:blip r:embed="rId3"/>
          <a:stretch>
            <a:fillRect/>
          </a:stretch>
        </p:blipFill>
        <p:spPr>
          <a:xfrm>
            <a:off x="3560332" y="2456770"/>
            <a:ext cx="2785336" cy="939498"/>
          </a:xfrm>
          <a:prstGeom prst="rect">
            <a:avLst/>
          </a:prstGeom>
        </p:spPr>
      </p:pic>
      <p:sp>
        <p:nvSpPr>
          <p:cNvPr id="11" name="TextBox 10">
            <a:extLst>
              <a:ext uri="{FF2B5EF4-FFF2-40B4-BE49-F238E27FC236}">
                <a16:creationId xmlns:a16="http://schemas.microsoft.com/office/drawing/2014/main" id="{E8332139-C7B9-F86A-A806-214BCDB32634}"/>
              </a:ext>
            </a:extLst>
          </p:cNvPr>
          <p:cNvSpPr txBox="1"/>
          <p:nvPr/>
        </p:nvSpPr>
        <p:spPr>
          <a:xfrm>
            <a:off x="2058205" y="1772816"/>
            <a:ext cx="5789590" cy="646331"/>
          </a:xfrm>
          <a:prstGeom prst="rect">
            <a:avLst/>
          </a:prstGeom>
          <a:noFill/>
        </p:spPr>
        <p:txBody>
          <a:bodyPr wrap="square">
            <a:spAutoFit/>
          </a:bodyPr>
          <a:lstStyle/>
          <a:p>
            <a:pPr algn="ctr"/>
            <a:r>
              <a:rPr lang="en-US" altLang="ko-KR" sz="1800" b="0" i="0" u="none" strike="noStrike" baseline="0" dirty="0" err="1">
                <a:highlight>
                  <a:srgbClr val="FFFF00"/>
                </a:highlight>
                <a:latin typeface="Times New Roman" panose="02020603050405020304" pitchFamily="18" charset="0"/>
                <a:cs typeface="Times New Roman" panose="02020603050405020304" pitchFamily="18" charset="0"/>
              </a:rPr>
              <a:t>Precision@K</a:t>
            </a:r>
            <a:r>
              <a:rPr lang="en-US" altLang="ko-KR" sz="1800" b="0" i="0" u="none" strike="noStrike" baseline="0" dirty="0">
                <a:highlight>
                  <a:srgbClr val="FFFF00"/>
                </a:highlight>
                <a:latin typeface="Times New Roman" panose="02020603050405020304" pitchFamily="18" charset="0"/>
                <a:cs typeface="Times New Roman" panose="02020603050405020304" pitchFamily="18" charset="0"/>
              </a:rPr>
              <a:t> </a:t>
            </a:r>
            <a:r>
              <a:rPr lang="en-US" altLang="ko-KR" sz="1800" b="0" i="0" u="none" strike="noStrike" baseline="0" dirty="0">
                <a:latin typeface="Times New Roman" panose="02020603050405020304" pitchFamily="18" charset="0"/>
                <a:cs typeface="Times New Roman" panose="02020603050405020304" pitchFamily="18" charset="0"/>
              </a:rPr>
              <a:t>(</a:t>
            </a:r>
            <a:r>
              <a:rPr lang="ko-KR" altLang="en-US" sz="1800" b="0" i="0" u="none" strike="noStrike" baseline="0" dirty="0">
                <a:latin typeface="Times New Roman" panose="02020603050405020304" pitchFamily="18" charset="0"/>
                <a:cs typeface="Times New Roman" panose="02020603050405020304" pitchFamily="18" charset="0"/>
              </a:rPr>
              <a:t>𝑃</a:t>
            </a:r>
            <a:r>
              <a:rPr lang="en-US" altLang="ko-KR" sz="1800" b="0" i="0" u="none" strike="noStrike" baseline="0" dirty="0">
                <a:latin typeface="Times New Roman" panose="02020603050405020304" pitchFamily="18" charset="0"/>
                <a:cs typeface="Times New Roman" panose="02020603050405020304" pitchFamily="18" charset="0"/>
              </a:rPr>
              <a:t>@</a:t>
            </a:r>
            <a:r>
              <a:rPr lang="ko-KR" altLang="en-US" sz="1800" b="0" i="0" u="none" strike="noStrike" baseline="0" dirty="0">
                <a:latin typeface="Times New Roman" panose="02020603050405020304" pitchFamily="18" charset="0"/>
                <a:cs typeface="Times New Roman" panose="02020603050405020304" pitchFamily="18" charset="0"/>
              </a:rPr>
              <a:t>𝐾</a:t>
            </a:r>
            <a:r>
              <a:rPr lang="en-US" altLang="ko-KR" sz="1800" b="0" i="0" u="none" strike="noStrike" baseline="0" dirty="0">
                <a:latin typeface="Times New Roman" panose="02020603050405020304" pitchFamily="18" charset="0"/>
                <a:cs typeface="Times New Roman" panose="02020603050405020304" pitchFamily="18" charset="0"/>
              </a:rPr>
              <a:t>): </a:t>
            </a:r>
            <a:r>
              <a:rPr lang="ko-KR" altLang="en-US" sz="1800" b="0" i="0" u="none" strike="noStrike" baseline="0" dirty="0">
                <a:latin typeface="Times New Roman" panose="02020603050405020304" pitchFamily="18" charset="0"/>
                <a:cs typeface="Times New Roman" panose="02020603050405020304" pitchFamily="18" charset="0"/>
              </a:rPr>
              <a:t>𝑃</a:t>
            </a:r>
            <a:r>
              <a:rPr lang="en-US" altLang="ko-KR" sz="1800" b="0" i="0" u="none" strike="noStrike" baseline="0" dirty="0">
                <a:latin typeface="Times New Roman" panose="02020603050405020304" pitchFamily="18" charset="0"/>
                <a:cs typeface="Times New Roman" panose="02020603050405020304" pitchFamily="18" charset="0"/>
              </a:rPr>
              <a:t>@</a:t>
            </a:r>
            <a:r>
              <a:rPr lang="ko-KR" altLang="en-US" sz="1800" b="0" i="0" u="none" strike="noStrike" baseline="0" dirty="0">
                <a:latin typeface="Times New Roman" panose="02020603050405020304" pitchFamily="18" charset="0"/>
                <a:cs typeface="Times New Roman" panose="02020603050405020304" pitchFamily="18" charset="0"/>
              </a:rPr>
              <a:t>𝐾 </a:t>
            </a:r>
            <a:r>
              <a:rPr lang="en-US" altLang="ko-KR" sz="1800" b="0" i="0" u="none" strike="noStrike" baseline="0" dirty="0">
                <a:latin typeface="Times New Roman" panose="02020603050405020304" pitchFamily="18" charset="0"/>
                <a:cs typeface="Times New Roman" panose="02020603050405020304" pitchFamily="18" charset="0"/>
              </a:rPr>
              <a:t>evaluates how many of the top-</a:t>
            </a:r>
            <a:r>
              <a:rPr lang="ko-KR" altLang="en-US" sz="1800" b="0" i="0" u="none" strike="noStrike" baseline="0" dirty="0">
                <a:latin typeface="Times New Roman" panose="02020603050405020304" pitchFamily="18" charset="0"/>
                <a:cs typeface="Times New Roman" panose="02020603050405020304" pitchFamily="18" charset="0"/>
              </a:rPr>
              <a:t>𝐾 </a:t>
            </a:r>
            <a:r>
              <a:rPr lang="en-US" altLang="ko-KR" sz="1800" b="0" i="0" u="none" strike="noStrike" baseline="0" dirty="0">
                <a:latin typeface="Times New Roman" panose="02020603050405020304" pitchFamily="18" charset="0"/>
                <a:cs typeface="Times New Roman" panose="02020603050405020304" pitchFamily="18" charset="0"/>
              </a:rPr>
              <a:t>changesets in a ranking are relevant to the bug report</a:t>
            </a:r>
            <a:endParaRPr lang="ko-KR" altLang="en-US" dirty="0">
              <a:latin typeface="Times New Roman" panose="02020603050405020304" pitchFamily="18" charset="0"/>
              <a:cs typeface="Times New Roman" panose="02020603050405020304" pitchFamily="18" charset="0"/>
            </a:endParaRPr>
          </a:p>
        </p:txBody>
      </p:sp>
      <p:pic>
        <p:nvPicPr>
          <p:cNvPr id="14" name="그림 13">
            <a:extLst>
              <a:ext uri="{FF2B5EF4-FFF2-40B4-BE49-F238E27FC236}">
                <a16:creationId xmlns:a16="http://schemas.microsoft.com/office/drawing/2014/main" id="{4AB3613D-BDBC-E3F6-87AE-673088F88202}"/>
              </a:ext>
            </a:extLst>
          </p:cNvPr>
          <p:cNvPicPr>
            <a:picLocks noChangeAspect="1"/>
          </p:cNvPicPr>
          <p:nvPr/>
        </p:nvPicPr>
        <p:blipFill>
          <a:blip r:embed="rId4"/>
          <a:stretch>
            <a:fillRect/>
          </a:stretch>
        </p:blipFill>
        <p:spPr>
          <a:xfrm>
            <a:off x="3679409" y="4557961"/>
            <a:ext cx="2547182" cy="1508436"/>
          </a:xfrm>
          <a:prstGeom prst="rect">
            <a:avLst/>
          </a:prstGeom>
        </p:spPr>
      </p:pic>
      <p:sp>
        <p:nvSpPr>
          <p:cNvPr id="16" name="TextBox 15">
            <a:extLst>
              <a:ext uri="{FF2B5EF4-FFF2-40B4-BE49-F238E27FC236}">
                <a16:creationId xmlns:a16="http://schemas.microsoft.com/office/drawing/2014/main" id="{8A99BAF9-4A44-930B-5DE3-88531654019A}"/>
              </a:ext>
            </a:extLst>
          </p:cNvPr>
          <p:cNvSpPr txBox="1"/>
          <p:nvPr/>
        </p:nvSpPr>
        <p:spPr>
          <a:xfrm>
            <a:off x="2000672" y="3714373"/>
            <a:ext cx="5904656" cy="646331"/>
          </a:xfrm>
          <a:prstGeom prst="rect">
            <a:avLst/>
          </a:prstGeom>
          <a:noFill/>
        </p:spPr>
        <p:txBody>
          <a:bodyPr wrap="square">
            <a:spAutoFit/>
          </a:bodyPr>
          <a:lstStyle/>
          <a:p>
            <a:pPr algn="ctr"/>
            <a:r>
              <a:rPr lang="en-US" altLang="ko-KR" sz="1800" b="0" i="0" u="none" strike="noStrike" baseline="0" dirty="0">
                <a:highlight>
                  <a:srgbClr val="FFFF00"/>
                </a:highlight>
                <a:latin typeface="Times New Roman" panose="02020603050405020304" pitchFamily="18" charset="0"/>
                <a:cs typeface="Times New Roman" panose="02020603050405020304" pitchFamily="18" charset="0"/>
              </a:rPr>
              <a:t>Mean Average Precision (</a:t>
            </a:r>
            <a:r>
              <a:rPr lang="ko-KR" altLang="en-US" sz="1800" b="0" i="0" u="none" strike="noStrike" baseline="0" dirty="0">
                <a:highlight>
                  <a:srgbClr val="FFFF00"/>
                </a:highlight>
                <a:latin typeface="Times New Roman" panose="02020603050405020304" pitchFamily="18" charset="0"/>
                <a:cs typeface="Times New Roman" panose="02020603050405020304" pitchFamily="18" charset="0"/>
              </a:rPr>
              <a:t>𝑀𝐴𝑃</a:t>
            </a:r>
            <a:r>
              <a:rPr lang="en-US" altLang="ko-KR" sz="1800" b="0" i="0" u="none" strike="noStrike" baseline="0" dirty="0">
                <a:highlight>
                  <a:srgbClr val="FFFF00"/>
                </a:highlight>
                <a:latin typeface="Times New Roman" panose="02020603050405020304" pitchFamily="18" charset="0"/>
                <a:cs typeface="Times New Roman" panose="02020603050405020304" pitchFamily="18" charset="0"/>
              </a:rPr>
              <a:t>): </a:t>
            </a:r>
            <a:r>
              <a:rPr lang="ko-KR" altLang="en-US" sz="1800" b="0" i="0" u="none" strike="noStrike" baseline="0" dirty="0">
                <a:latin typeface="Times New Roman" panose="02020603050405020304" pitchFamily="18" charset="0"/>
                <a:cs typeface="Times New Roman" panose="02020603050405020304" pitchFamily="18" charset="0"/>
              </a:rPr>
              <a:t>𝑀𝐴𝑃 </a:t>
            </a:r>
            <a:r>
              <a:rPr lang="en-US" altLang="ko-KR" sz="1800" b="0" i="0" u="none" strike="noStrike" baseline="0" dirty="0">
                <a:latin typeface="Times New Roman" panose="02020603050405020304" pitchFamily="18" charset="0"/>
                <a:cs typeface="Times New Roman" panose="02020603050405020304" pitchFamily="18" charset="0"/>
              </a:rPr>
              <a:t>quantifies the ability of</a:t>
            </a:r>
          </a:p>
          <a:p>
            <a:pPr algn="ctr"/>
            <a:r>
              <a:rPr lang="en-US" altLang="ko-KR" sz="1800" b="0" i="0" u="none" strike="noStrike" baseline="0" dirty="0">
                <a:latin typeface="Times New Roman" panose="02020603050405020304" pitchFamily="18" charset="0"/>
                <a:cs typeface="Times New Roman" panose="02020603050405020304" pitchFamily="18" charset="0"/>
              </a:rPr>
              <a:t>a model to locate all changesets relevant to a bug report</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52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B7D2-628D-A3E9-38F9-42A7167ACA14}"/>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ED3E26EE-5862-6858-2521-E36633E6A500}"/>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Experiment</a:t>
            </a:r>
          </a:p>
        </p:txBody>
      </p:sp>
      <p:sp>
        <p:nvSpPr>
          <p:cNvPr id="2" name="자유형 1">
            <a:extLst>
              <a:ext uri="{FF2B5EF4-FFF2-40B4-BE49-F238E27FC236}">
                <a16:creationId xmlns:a16="http://schemas.microsoft.com/office/drawing/2014/main" id="{134B6920-FC51-DC39-99D1-F212AABD0BD8}"/>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350F040-4CAF-B93D-D8AC-891BE0701CAB}"/>
              </a:ext>
            </a:extLst>
          </p:cNvPr>
          <p:cNvSpPr txBox="1"/>
          <p:nvPr/>
        </p:nvSpPr>
        <p:spPr>
          <a:xfrm>
            <a:off x="704528" y="803000"/>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Evaluation Metrics</a:t>
            </a:r>
          </a:p>
        </p:txBody>
      </p:sp>
      <p:sp>
        <p:nvSpPr>
          <p:cNvPr id="11" name="TextBox 10">
            <a:extLst>
              <a:ext uri="{FF2B5EF4-FFF2-40B4-BE49-F238E27FC236}">
                <a16:creationId xmlns:a16="http://schemas.microsoft.com/office/drawing/2014/main" id="{97B594B3-E956-78C7-B781-579E1CA4BD4B}"/>
              </a:ext>
            </a:extLst>
          </p:cNvPr>
          <p:cNvSpPr txBox="1"/>
          <p:nvPr/>
        </p:nvSpPr>
        <p:spPr>
          <a:xfrm>
            <a:off x="1928664" y="1967059"/>
            <a:ext cx="6048672" cy="646331"/>
          </a:xfrm>
          <a:prstGeom prst="rect">
            <a:avLst/>
          </a:prstGeom>
          <a:noFill/>
        </p:spPr>
        <p:txBody>
          <a:bodyPr wrap="square">
            <a:spAutoFit/>
          </a:bodyPr>
          <a:lstStyle/>
          <a:p>
            <a:pPr algn="ctr"/>
            <a:r>
              <a:rPr lang="en-US" altLang="ko-KR" sz="1800" b="0" i="0" u="none" strike="noStrike" baseline="0" dirty="0">
                <a:highlight>
                  <a:srgbClr val="FFFF00"/>
                </a:highlight>
                <a:latin typeface="Times New Roman" panose="02020603050405020304" pitchFamily="18" charset="0"/>
                <a:cs typeface="Times New Roman" panose="02020603050405020304" pitchFamily="18" charset="0"/>
              </a:rPr>
              <a:t>Mean Reciprocal Rank(MRR)</a:t>
            </a:r>
            <a:r>
              <a:rPr lang="en-US" altLang="ko-KR" sz="1800" b="0" i="0" u="none" strike="noStrike" baseline="0" dirty="0">
                <a:latin typeface="Times New Roman" panose="02020603050405020304" pitchFamily="18" charset="0"/>
                <a:cs typeface="Times New Roman" panose="02020603050405020304" pitchFamily="18" charset="0"/>
              </a:rPr>
              <a:t>: MRR quantifies the ability of a</a:t>
            </a:r>
          </a:p>
          <a:p>
            <a:pPr algn="ctr"/>
            <a:r>
              <a:rPr lang="en-US" altLang="ko-KR" sz="1800" b="0" i="0" u="none" strike="noStrike" baseline="0" dirty="0">
                <a:latin typeface="Times New Roman" panose="02020603050405020304" pitchFamily="18" charset="0"/>
                <a:cs typeface="Times New Roman" panose="02020603050405020304" pitchFamily="18" charset="0"/>
              </a:rPr>
              <a:t>model to locate the first relevant changeset to a bug report</a:t>
            </a:r>
            <a:endParaRPr lang="ko-KR" altLang="en-US"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18962124-D94F-8B3E-7F2F-21BA036B39F0}"/>
              </a:ext>
            </a:extLst>
          </p:cNvPr>
          <p:cNvPicPr>
            <a:picLocks noChangeAspect="1"/>
          </p:cNvPicPr>
          <p:nvPr/>
        </p:nvPicPr>
        <p:blipFill>
          <a:blip r:embed="rId3"/>
          <a:stretch>
            <a:fillRect/>
          </a:stretch>
        </p:blipFill>
        <p:spPr>
          <a:xfrm>
            <a:off x="3695524" y="2924944"/>
            <a:ext cx="2514951" cy="781159"/>
          </a:xfrm>
          <a:prstGeom prst="rect">
            <a:avLst/>
          </a:prstGeom>
        </p:spPr>
      </p:pic>
    </p:spTree>
    <p:extLst>
      <p:ext uri="{BB962C8B-B14F-4D97-AF65-F5344CB8AC3E}">
        <p14:creationId xmlns:p14="http://schemas.microsoft.com/office/powerpoint/2010/main" val="3806509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3ADE1-892D-3E4A-97E7-36B5667E7322}"/>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F490A479-2732-76D0-8E1E-6F904E4A25EE}"/>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Experiment</a:t>
            </a:r>
          </a:p>
        </p:txBody>
      </p:sp>
      <p:sp>
        <p:nvSpPr>
          <p:cNvPr id="2" name="자유형 1">
            <a:extLst>
              <a:ext uri="{FF2B5EF4-FFF2-40B4-BE49-F238E27FC236}">
                <a16:creationId xmlns:a16="http://schemas.microsoft.com/office/drawing/2014/main" id="{E8BAC573-8F78-9BD0-9AD3-2CC9741EB050}"/>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144A49CF-19E3-4286-CDAE-0F195E9C3A05}"/>
              </a:ext>
            </a:extLst>
          </p:cNvPr>
          <p:cNvSpPr txBox="1"/>
          <p:nvPr/>
        </p:nvSpPr>
        <p:spPr>
          <a:xfrm>
            <a:off x="704528" y="1368400"/>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Dataset</a:t>
            </a:r>
          </a:p>
        </p:txBody>
      </p:sp>
      <p:pic>
        <p:nvPicPr>
          <p:cNvPr id="6" name="그림 5">
            <a:extLst>
              <a:ext uri="{FF2B5EF4-FFF2-40B4-BE49-F238E27FC236}">
                <a16:creationId xmlns:a16="http://schemas.microsoft.com/office/drawing/2014/main" id="{48008693-66FF-9AB4-5BB6-88F7056AF001}"/>
              </a:ext>
            </a:extLst>
          </p:cNvPr>
          <p:cNvPicPr>
            <a:picLocks noChangeAspect="1"/>
          </p:cNvPicPr>
          <p:nvPr/>
        </p:nvPicPr>
        <p:blipFill>
          <a:blip r:embed="rId3"/>
          <a:stretch>
            <a:fillRect/>
          </a:stretch>
        </p:blipFill>
        <p:spPr>
          <a:xfrm>
            <a:off x="2723839" y="2204864"/>
            <a:ext cx="4458322" cy="2715004"/>
          </a:xfrm>
          <a:prstGeom prst="rect">
            <a:avLst/>
          </a:prstGeom>
        </p:spPr>
      </p:pic>
    </p:spTree>
    <p:extLst>
      <p:ext uri="{BB962C8B-B14F-4D97-AF65-F5344CB8AC3E}">
        <p14:creationId xmlns:p14="http://schemas.microsoft.com/office/powerpoint/2010/main" val="157698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7B7EF-5790-A53F-09BD-039473FC2A70}"/>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91FAF333-2875-BC3A-B72D-62612213DE66}"/>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Experiment</a:t>
            </a:r>
          </a:p>
        </p:txBody>
      </p:sp>
      <p:sp>
        <p:nvSpPr>
          <p:cNvPr id="2" name="자유형 1">
            <a:extLst>
              <a:ext uri="{FF2B5EF4-FFF2-40B4-BE49-F238E27FC236}">
                <a16:creationId xmlns:a16="http://schemas.microsoft.com/office/drawing/2014/main" id="{0E854471-E8A6-275B-5481-A3B7B83BA63C}"/>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DB3062B-946C-9232-C4D6-BFFE2EFE3CC6}"/>
              </a:ext>
            </a:extLst>
          </p:cNvPr>
          <p:cNvSpPr txBox="1"/>
          <p:nvPr/>
        </p:nvSpPr>
        <p:spPr>
          <a:xfrm>
            <a:off x="704528" y="1071244"/>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Compared Models</a:t>
            </a:r>
          </a:p>
        </p:txBody>
      </p:sp>
      <p:sp>
        <p:nvSpPr>
          <p:cNvPr id="5" name="TextBox 4">
            <a:extLst>
              <a:ext uri="{FF2B5EF4-FFF2-40B4-BE49-F238E27FC236}">
                <a16:creationId xmlns:a16="http://schemas.microsoft.com/office/drawing/2014/main" id="{90DF4071-29ED-4035-7AC5-4AC4DEE25E48}"/>
              </a:ext>
            </a:extLst>
          </p:cNvPr>
          <p:cNvSpPr txBox="1"/>
          <p:nvPr/>
        </p:nvSpPr>
        <p:spPr>
          <a:xfrm>
            <a:off x="1568624" y="2051724"/>
            <a:ext cx="6768752" cy="3970318"/>
          </a:xfrm>
          <a:prstGeom prst="rect">
            <a:avLst/>
          </a:prstGeom>
          <a:noFill/>
        </p:spPr>
        <p:txBody>
          <a:bodyPr wrap="square">
            <a:spAutoFit/>
          </a:bodyPr>
          <a:lstStyle/>
          <a:p>
            <a:pPr algn="ctr"/>
            <a:r>
              <a:rPr lang="en-US" altLang="ko-KR" sz="1800" b="0" i="0" u="none" strike="noStrike" baseline="0" dirty="0" err="1">
                <a:solidFill>
                  <a:srgbClr val="000000"/>
                </a:solidFill>
                <a:highlight>
                  <a:srgbClr val="FFFF00"/>
                </a:highlight>
                <a:latin typeface="Times New Roman" panose="02020603050405020304" pitchFamily="18" charset="0"/>
                <a:cs typeface="Times New Roman" panose="02020603050405020304" pitchFamily="18" charset="0"/>
              </a:rPr>
              <a:t>BLUiR</a:t>
            </a:r>
            <a:r>
              <a:rPr lang="en-US" altLang="ko-KR" sz="1800" b="0" i="0" u="none" strike="noStrike" baseline="0" dirty="0">
                <a:solidFill>
                  <a:srgbClr val="000000"/>
                </a:solidFill>
                <a:latin typeface="Times New Roman" panose="02020603050405020304" pitchFamily="18" charset="0"/>
                <a:cs typeface="Times New Roman" panose="02020603050405020304" pitchFamily="18" charset="0"/>
              </a:rPr>
              <a:t> : A structured IR-based fault localization tool, which</a:t>
            </a:r>
          </a:p>
          <a:p>
            <a:pPr algn="ctr"/>
            <a:r>
              <a:rPr lang="en-US" altLang="ko-KR" sz="1800" b="0" i="0" u="none" strike="noStrike" baseline="0" dirty="0">
                <a:solidFill>
                  <a:srgbClr val="000000"/>
                </a:solidFill>
                <a:latin typeface="Times New Roman" panose="02020603050405020304" pitchFamily="18" charset="0"/>
                <a:cs typeface="Times New Roman" panose="02020603050405020304" pitchFamily="18" charset="0"/>
              </a:rPr>
              <a:t>builds AST to extract the program constructs of each source code file</a:t>
            </a:r>
          </a:p>
          <a:p>
            <a:pPr algn="ctr"/>
            <a:endParaRPr lang="en-US" altLang="ko-KR" dirty="0">
              <a:solidFill>
                <a:srgbClr val="000000"/>
              </a:solidFill>
              <a:latin typeface="Times New Roman" panose="02020603050405020304" pitchFamily="18" charset="0"/>
              <a:cs typeface="Times New Roman" panose="02020603050405020304" pitchFamily="18" charset="0"/>
            </a:endParaRPr>
          </a:p>
          <a:p>
            <a:pPr algn="ctr"/>
            <a:r>
              <a:rPr lang="en-US" altLang="ko-KR" dirty="0">
                <a:highlight>
                  <a:srgbClr val="FFFF00"/>
                </a:highlight>
                <a:latin typeface="Times New Roman" panose="02020603050405020304" pitchFamily="18" charset="0"/>
                <a:cs typeface="Times New Roman" panose="02020603050405020304" pitchFamily="18" charset="0"/>
              </a:rPr>
              <a:t>FBL-BERT</a:t>
            </a:r>
            <a:r>
              <a:rPr lang="en-US" altLang="ko-KR" dirty="0">
                <a:latin typeface="Times New Roman" panose="02020603050405020304" pitchFamily="18" charset="0"/>
                <a:cs typeface="Times New Roman" panose="02020603050405020304" pitchFamily="18" charset="0"/>
              </a:rPr>
              <a:t>: The state-of-the-art approach for automatically</a:t>
            </a:r>
          </a:p>
          <a:p>
            <a:pPr algn="ctr"/>
            <a:r>
              <a:rPr lang="en-US" altLang="ko-KR" dirty="0">
                <a:latin typeface="Times New Roman" panose="02020603050405020304" pitchFamily="18" charset="0"/>
                <a:cs typeface="Times New Roman" panose="02020603050405020304" pitchFamily="18" charset="0"/>
              </a:rPr>
              <a:t>retrieving bug-inducing changesets given a bug report, which</a:t>
            </a:r>
          </a:p>
          <a:p>
            <a:pPr algn="ctr"/>
            <a:r>
              <a:rPr lang="en-US" altLang="ko-KR" dirty="0">
                <a:latin typeface="Times New Roman" panose="02020603050405020304" pitchFamily="18" charset="0"/>
                <a:cs typeface="Times New Roman" panose="02020603050405020304" pitchFamily="18" charset="0"/>
              </a:rPr>
              <a:t>uses the popular BERT model to more accurately match the semantics</a:t>
            </a:r>
          </a:p>
          <a:p>
            <a:pPr algn="ctr"/>
            <a:r>
              <a:rPr lang="en-US" altLang="ko-KR" dirty="0">
                <a:latin typeface="Times New Roman" panose="02020603050405020304" pitchFamily="18" charset="0"/>
                <a:cs typeface="Times New Roman" panose="02020603050405020304" pitchFamily="18" charset="0"/>
              </a:rPr>
              <a:t>in the bug report text with the bug-inducing changesets</a:t>
            </a:r>
          </a:p>
          <a:p>
            <a:pPr algn="ctr"/>
            <a:endParaRPr lang="en-US" altLang="ko-KR" dirty="0">
              <a:latin typeface="Times New Roman" panose="02020603050405020304" pitchFamily="18" charset="0"/>
              <a:cs typeface="Times New Roman" panose="02020603050405020304" pitchFamily="18" charset="0"/>
            </a:endParaRPr>
          </a:p>
          <a:p>
            <a:pPr algn="ctr"/>
            <a:r>
              <a:rPr lang="en-US" altLang="ko-KR" dirty="0" err="1">
                <a:highlight>
                  <a:srgbClr val="FFFF00"/>
                </a:highlight>
                <a:latin typeface="Times New Roman" panose="02020603050405020304" pitchFamily="18" charset="0"/>
                <a:cs typeface="Times New Roman" panose="02020603050405020304" pitchFamily="18" charset="0"/>
              </a:rPr>
              <a:t>GraphCodeBERT</a:t>
            </a:r>
            <a:r>
              <a:rPr lang="en-US" altLang="ko-KR" dirty="0">
                <a:latin typeface="Times New Roman" panose="02020603050405020304" pitchFamily="18" charset="0"/>
                <a:cs typeface="Times New Roman" panose="02020603050405020304" pitchFamily="18" charset="0"/>
              </a:rPr>
              <a:t>: A pre-trained model that considers data</a:t>
            </a:r>
          </a:p>
          <a:p>
            <a:pPr algn="ctr"/>
            <a:r>
              <a:rPr lang="en-US" altLang="ko-KR" dirty="0">
                <a:latin typeface="Times New Roman" panose="02020603050405020304" pitchFamily="18" charset="0"/>
                <a:cs typeface="Times New Roman" panose="02020603050405020304" pitchFamily="18" charset="0"/>
              </a:rPr>
              <a:t>flow to better encode the relation between variables.</a:t>
            </a:r>
          </a:p>
          <a:p>
            <a:pPr algn="ctr"/>
            <a:endParaRPr lang="en-US" altLang="ko-KR" dirty="0">
              <a:latin typeface="Times New Roman" panose="02020603050405020304" pitchFamily="18" charset="0"/>
              <a:cs typeface="Times New Roman" panose="02020603050405020304" pitchFamily="18" charset="0"/>
            </a:endParaRPr>
          </a:p>
          <a:p>
            <a:pPr algn="ctr"/>
            <a:r>
              <a:rPr lang="en-US" altLang="ko-KR" dirty="0" err="1">
                <a:highlight>
                  <a:srgbClr val="FFFF00"/>
                </a:highlight>
                <a:latin typeface="Times New Roman" panose="02020603050405020304" pitchFamily="18" charset="0"/>
                <a:cs typeface="Times New Roman" panose="02020603050405020304" pitchFamily="18" charset="0"/>
              </a:rPr>
              <a:t>UniXcoder</a:t>
            </a:r>
            <a:r>
              <a:rPr lang="en-US" altLang="ko-KR" dirty="0">
                <a:latin typeface="Times New Roman" panose="02020603050405020304" pitchFamily="18" charset="0"/>
                <a:cs typeface="Times New Roman" panose="02020603050405020304" pitchFamily="18" charset="0"/>
              </a:rPr>
              <a:t>: An unified cross-modal pre-trained model,</a:t>
            </a:r>
          </a:p>
          <a:p>
            <a:pPr algn="ctr"/>
            <a:r>
              <a:rPr lang="en-US" altLang="ko-KR" dirty="0">
                <a:latin typeface="Times New Roman" panose="02020603050405020304" pitchFamily="18" charset="0"/>
                <a:cs typeface="Times New Roman" panose="02020603050405020304" pitchFamily="18" charset="0"/>
              </a:rPr>
              <a:t>which leverages cross-modal information like Abstract Syntax</a:t>
            </a:r>
          </a:p>
          <a:p>
            <a:pPr algn="ctr"/>
            <a:r>
              <a:rPr lang="en-US" altLang="ko-KR" dirty="0">
                <a:latin typeface="Times New Roman" panose="02020603050405020304" pitchFamily="18" charset="0"/>
                <a:cs typeface="Times New Roman" panose="02020603050405020304" pitchFamily="18" charset="0"/>
              </a:rPr>
              <a:t>Tree and comments to enhance code representation.</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5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B5774-0DCC-587E-30F7-AC7D573C0E16}"/>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7B16F6BA-72DE-A549-5B2C-883F21738B76}"/>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Experiment</a:t>
            </a:r>
          </a:p>
        </p:txBody>
      </p:sp>
      <p:sp>
        <p:nvSpPr>
          <p:cNvPr id="2" name="자유형 1">
            <a:extLst>
              <a:ext uri="{FF2B5EF4-FFF2-40B4-BE49-F238E27FC236}">
                <a16:creationId xmlns:a16="http://schemas.microsoft.com/office/drawing/2014/main" id="{B3E54A11-F09D-E460-1D70-E0E5BBFE8944}"/>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87572FF-CFDA-39BB-0034-5615F87A2B67}"/>
              </a:ext>
            </a:extLst>
          </p:cNvPr>
          <p:cNvSpPr txBox="1"/>
          <p:nvPr/>
        </p:nvSpPr>
        <p:spPr>
          <a:xfrm>
            <a:off x="704528" y="948999"/>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Dataset</a:t>
            </a:r>
          </a:p>
        </p:txBody>
      </p:sp>
      <p:pic>
        <p:nvPicPr>
          <p:cNvPr id="5" name="그림 4">
            <a:extLst>
              <a:ext uri="{FF2B5EF4-FFF2-40B4-BE49-F238E27FC236}">
                <a16:creationId xmlns:a16="http://schemas.microsoft.com/office/drawing/2014/main" id="{8B5E7CC3-D40E-B1D8-1504-1B36D7368F43}"/>
              </a:ext>
            </a:extLst>
          </p:cNvPr>
          <p:cNvPicPr>
            <a:picLocks noChangeAspect="1"/>
          </p:cNvPicPr>
          <p:nvPr/>
        </p:nvPicPr>
        <p:blipFill>
          <a:blip r:embed="rId3"/>
          <a:stretch>
            <a:fillRect/>
          </a:stretch>
        </p:blipFill>
        <p:spPr>
          <a:xfrm>
            <a:off x="486729" y="934712"/>
            <a:ext cx="8932542" cy="5671572"/>
          </a:xfrm>
          <a:prstGeom prst="rect">
            <a:avLst/>
          </a:prstGeom>
        </p:spPr>
      </p:pic>
    </p:spTree>
    <p:extLst>
      <p:ext uri="{BB962C8B-B14F-4D97-AF65-F5344CB8AC3E}">
        <p14:creationId xmlns:p14="http://schemas.microsoft.com/office/powerpoint/2010/main" val="3465061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1C1E-264D-A702-5262-923385B48C88}"/>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CA1323B3-744F-5B35-C96C-383DEE36E708}"/>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Experiment</a:t>
            </a:r>
          </a:p>
        </p:txBody>
      </p:sp>
      <p:sp>
        <p:nvSpPr>
          <p:cNvPr id="2" name="자유형 1">
            <a:extLst>
              <a:ext uri="{FF2B5EF4-FFF2-40B4-BE49-F238E27FC236}">
                <a16:creationId xmlns:a16="http://schemas.microsoft.com/office/drawing/2014/main" id="{3FE97E45-4B0B-5DD0-FB00-375600B88655}"/>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4912834-7234-FCAA-26E5-78FD8195CD8E}"/>
              </a:ext>
            </a:extLst>
          </p:cNvPr>
          <p:cNvSpPr txBox="1"/>
          <p:nvPr/>
        </p:nvSpPr>
        <p:spPr>
          <a:xfrm>
            <a:off x="704528" y="948999"/>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Observations</a:t>
            </a:r>
          </a:p>
        </p:txBody>
      </p:sp>
      <p:sp>
        <p:nvSpPr>
          <p:cNvPr id="8" name="TextBox 7">
            <a:extLst>
              <a:ext uri="{FF2B5EF4-FFF2-40B4-BE49-F238E27FC236}">
                <a16:creationId xmlns:a16="http://schemas.microsoft.com/office/drawing/2014/main" id="{FB6E465F-D97C-9C2C-501E-756BD3D45314}"/>
              </a:ext>
            </a:extLst>
          </p:cNvPr>
          <p:cNvSpPr txBox="1"/>
          <p:nvPr/>
        </p:nvSpPr>
        <p:spPr>
          <a:xfrm>
            <a:off x="1496616" y="1916832"/>
            <a:ext cx="6912768" cy="1200329"/>
          </a:xfrm>
          <a:prstGeom prst="rect">
            <a:avLst/>
          </a:prstGeom>
          <a:noFill/>
        </p:spPr>
        <p:txBody>
          <a:bodyPr wrap="square">
            <a:spAutoFit/>
          </a:bodyPr>
          <a:lstStyle/>
          <a:p>
            <a:pPr algn="ctr"/>
            <a:r>
              <a:rPr lang="en-US" altLang="ko-KR" dirty="0">
                <a:latin typeface="Times New Roman" panose="02020603050405020304" pitchFamily="18" charset="0"/>
                <a:cs typeface="Times New Roman" panose="02020603050405020304" pitchFamily="18" charset="0"/>
              </a:rPr>
              <a:t>First, compared with the traditional bug localization method which</a:t>
            </a:r>
          </a:p>
          <a:p>
            <a:pPr algn="ctr"/>
            <a:r>
              <a:rPr lang="en-US" altLang="ko-KR" dirty="0">
                <a:latin typeface="Times New Roman" panose="02020603050405020304" pitchFamily="18" charset="0"/>
                <a:cs typeface="Times New Roman" panose="02020603050405020304" pitchFamily="18" charset="0"/>
              </a:rPr>
              <a:t>relies on more </a:t>
            </a:r>
            <a:r>
              <a:rPr lang="en-US" altLang="ko-KR" dirty="0">
                <a:highlight>
                  <a:srgbClr val="FFFF00"/>
                </a:highlight>
                <a:latin typeface="Times New Roman" panose="02020603050405020304" pitchFamily="18" charset="0"/>
                <a:cs typeface="Times New Roman" panose="02020603050405020304" pitchFamily="18" charset="0"/>
              </a:rPr>
              <a:t>direct term </a:t>
            </a:r>
            <a:r>
              <a:rPr lang="en-US" altLang="ko-KR" dirty="0">
                <a:latin typeface="Times New Roman" panose="02020603050405020304" pitchFamily="18" charset="0"/>
                <a:cs typeface="Times New Roman" panose="02020603050405020304" pitchFamily="18" charset="0"/>
              </a:rPr>
              <a:t>matching between a bug report and a</a:t>
            </a:r>
          </a:p>
          <a:p>
            <a:pPr algn="ctr"/>
            <a:r>
              <a:rPr lang="en-US" altLang="ko-KR" dirty="0">
                <a:latin typeface="Times New Roman" panose="02020603050405020304" pitchFamily="18" charset="0"/>
                <a:cs typeface="Times New Roman" panose="02020603050405020304" pitchFamily="18" charset="0"/>
              </a:rPr>
              <a:t>changeset, the neural network methods perform better by obtaining</a:t>
            </a:r>
          </a:p>
          <a:p>
            <a:pPr algn="ctr"/>
            <a:r>
              <a:rPr lang="en-US" altLang="ko-KR" dirty="0">
                <a:highlight>
                  <a:srgbClr val="FFFF00"/>
                </a:highlight>
                <a:latin typeface="Times New Roman" panose="02020603050405020304" pitchFamily="18" charset="0"/>
                <a:cs typeface="Times New Roman" panose="02020603050405020304" pitchFamily="18" charset="0"/>
              </a:rPr>
              <a:t>semantic representations </a:t>
            </a:r>
            <a:r>
              <a:rPr lang="en-US" altLang="ko-KR" dirty="0">
                <a:latin typeface="Times New Roman" panose="02020603050405020304" pitchFamily="18" charset="0"/>
                <a:cs typeface="Times New Roman" panose="02020603050405020304" pitchFamily="18" charset="0"/>
              </a:rPr>
              <a:t>for the calculation of similarity</a:t>
            </a:r>
            <a:endParaRPr lang="ko-KR" alt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1D1B29-064A-FC3F-FD81-3C4642E5BB62}"/>
              </a:ext>
            </a:extLst>
          </p:cNvPr>
          <p:cNvSpPr txBox="1"/>
          <p:nvPr/>
        </p:nvSpPr>
        <p:spPr>
          <a:xfrm>
            <a:off x="1911674" y="3552519"/>
            <a:ext cx="5993654" cy="646331"/>
          </a:xfrm>
          <a:prstGeom prst="rect">
            <a:avLst/>
          </a:prstGeom>
          <a:noFill/>
        </p:spPr>
        <p:txBody>
          <a:bodyPr wrap="square">
            <a:spAutoFit/>
          </a:bodyPr>
          <a:lstStyle/>
          <a:p>
            <a:pPr algn="ctr"/>
            <a:r>
              <a:rPr lang="en-US" altLang="ko-KR" sz="1800" b="0" i="0" u="none" strike="noStrike" baseline="0" dirty="0">
                <a:latin typeface="Times New Roman" panose="02020603050405020304" pitchFamily="18" charset="0"/>
                <a:cs typeface="Times New Roman" panose="02020603050405020304" pitchFamily="18" charset="0"/>
              </a:rPr>
              <a:t>Second, our proposed method outperforms the state-of-the-art method (FBLBERT) by a clear margin.</a:t>
            </a:r>
            <a:endParaRPr lang="ko-KR" alt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925DDF2-FBE1-A800-CAD8-0ABD172CFEE8}"/>
              </a:ext>
            </a:extLst>
          </p:cNvPr>
          <p:cNvSpPr txBox="1"/>
          <p:nvPr/>
        </p:nvSpPr>
        <p:spPr>
          <a:xfrm>
            <a:off x="1352600" y="4634208"/>
            <a:ext cx="6857750" cy="1200329"/>
          </a:xfrm>
          <a:prstGeom prst="rect">
            <a:avLst/>
          </a:prstGeom>
          <a:noFill/>
        </p:spPr>
        <p:txBody>
          <a:bodyPr wrap="square">
            <a:spAutoFit/>
          </a:bodyPr>
          <a:lstStyle/>
          <a:p>
            <a:pPr algn="ctr"/>
            <a:r>
              <a:rPr lang="en-US" altLang="ko-KR" sz="1800" b="0" i="0" u="none" strike="noStrike" baseline="0" dirty="0">
                <a:latin typeface="Times New Roman" panose="02020603050405020304" pitchFamily="18" charset="0"/>
              </a:rPr>
              <a:t>Third, compared with </a:t>
            </a:r>
            <a:r>
              <a:rPr lang="en-US" altLang="ko-KR" sz="1800" b="0" i="0" u="none" strike="noStrike" baseline="0" dirty="0" err="1">
                <a:latin typeface="Times New Roman" panose="02020603050405020304" pitchFamily="18" charset="0"/>
              </a:rPr>
              <a:t>GraphCodeBERT</a:t>
            </a:r>
            <a:r>
              <a:rPr lang="en-US" altLang="ko-KR" sz="1800" b="0" i="0" u="none" strike="noStrike" baseline="0" dirty="0">
                <a:latin typeface="Times New Roman" panose="02020603050405020304" pitchFamily="18" charset="0"/>
              </a:rPr>
              <a:t> and </a:t>
            </a:r>
            <a:r>
              <a:rPr lang="en-US" altLang="ko-KR" sz="1800" b="0" i="0" u="none" strike="noStrike" baseline="0" dirty="0" err="1">
                <a:latin typeface="Times New Roman" panose="02020603050405020304" pitchFamily="18" charset="0"/>
              </a:rPr>
              <a:t>UniXcoder</a:t>
            </a:r>
            <a:r>
              <a:rPr lang="en-US" altLang="ko-KR" sz="1800" b="0" i="0" u="none" strike="noStrike" baseline="0" dirty="0">
                <a:latin typeface="Times New Roman" panose="02020603050405020304" pitchFamily="18" charset="0"/>
              </a:rPr>
              <a:t>, our model using</a:t>
            </a:r>
          </a:p>
          <a:p>
            <a:pPr algn="ctr"/>
            <a:r>
              <a:rPr lang="en-US" altLang="ko-KR" sz="1800" b="0" i="0" u="none" strike="noStrike" baseline="0" dirty="0" err="1">
                <a:latin typeface="Times New Roman" panose="02020603050405020304" pitchFamily="18" charset="0"/>
              </a:rPr>
              <a:t>SemanticCodeBERT</a:t>
            </a:r>
            <a:r>
              <a:rPr lang="en-US" altLang="ko-KR" sz="1800" b="0" i="0" u="none" strike="noStrike" baseline="0" dirty="0">
                <a:latin typeface="Times New Roman" panose="02020603050405020304" pitchFamily="18" charset="0"/>
              </a:rPr>
              <a:t> as a changeset encoder consistently achieves</a:t>
            </a:r>
          </a:p>
          <a:p>
            <a:pPr algn="ctr"/>
            <a:r>
              <a:rPr lang="en-US" altLang="ko-KR" sz="1800" b="0" i="0" u="none" strike="noStrike" baseline="0" dirty="0">
                <a:latin typeface="Times New Roman" panose="02020603050405020304" pitchFamily="18" charset="0"/>
              </a:rPr>
              <a:t>better performance in almost all experimental configurations.</a:t>
            </a:r>
            <a:endParaRPr lang="ko-KR" altLang="en-US" dirty="0"/>
          </a:p>
        </p:txBody>
      </p:sp>
    </p:spTree>
    <p:extLst>
      <p:ext uri="{BB962C8B-B14F-4D97-AF65-F5344CB8AC3E}">
        <p14:creationId xmlns:p14="http://schemas.microsoft.com/office/powerpoint/2010/main" val="3397994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80A9-5C85-8CF8-E343-08AB445DF2E6}"/>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ACD3F5FF-B3DB-927A-D7CC-94F51687A1C4}"/>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Experiment</a:t>
            </a:r>
          </a:p>
        </p:txBody>
      </p:sp>
      <p:sp>
        <p:nvSpPr>
          <p:cNvPr id="2" name="자유형 1">
            <a:extLst>
              <a:ext uri="{FF2B5EF4-FFF2-40B4-BE49-F238E27FC236}">
                <a16:creationId xmlns:a16="http://schemas.microsoft.com/office/drawing/2014/main" id="{EC6C8F30-ABDC-5C24-E431-EEE4E400EA64}"/>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DF32FC06-8660-D081-5BBE-DEDB2F6F8CC5}"/>
              </a:ext>
            </a:extLst>
          </p:cNvPr>
          <p:cNvSpPr txBox="1"/>
          <p:nvPr/>
        </p:nvSpPr>
        <p:spPr>
          <a:xfrm>
            <a:off x="704527" y="824931"/>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Ablation study</a:t>
            </a:r>
          </a:p>
        </p:txBody>
      </p:sp>
      <p:pic>
        <p:nvPicPr>
          <p:cNvPr id="5" name="그림 4">
            <a:extLst>
              <a:ext uri="{FF2B5EF4-FFF2-40B4-BE49-F238E27FC236}">
                <a16:creationId xmlns:a16="http://schemas.microsoft.com/office/drawing/2014/main" id="{6F3D1B13-E4F9-0623-6FBA-98845F7DF06D}"/>
              </a:ext>
            </a:extLst>
          </p:cNvPr>
          <p:cNvPicPr>
            <a:picLocks noChangeAspect="1"/>
          </p:cNvPicPr>
          <p:nvPr/>
        </p:nvPicPr>
        <p:blipFill>
          <a:blip r:embed="rId3"/>
          <a:stretch>
            <a:fillRect/>
          </a:stretch>
        </p:blipFill>
        <p:spPr>
          <a:xfrm>
            <a:off x="2161785" y="1472219"/>
            <a:ext cx="5582429" cy="5106113"/>
          </a:xfrm>
          <a:prstGeom prst="rect">
            <a:avLst/>
          </a:prstGeom>
        </p:spPr>
      </p:pic>
    </p:spTree>
    <p:extLst>
      <p:ext uri="{BB962C8B-B14F-4D97-AF65-F5344CB8AC3E}">
        <p14:creationId xmlns:p14="http://schemas.microsoft.com/office/powerpoint/2010/main" val="2681948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4DB72-9262-CF68-BFA0-C1C496D5D186}"/>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32ADD5A8-71DC-1CD4-7C9B-1462D3AFB300}"/>
              </a:ext>
            </a:extLst>
          </p:cNvPr>
          <p:cNvSpPr txBox="1"/>
          <p:nvPr/>
        </p:nvSpPr>
        <p:spPr>
          <a:xfrm>
            <a:off x="366795" y="270526"/>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Experiment</a:t>
            </a:r>
          </a:p>
        </p:txBody>
      </p:sp>
      <p:sp>
        <p:nvSpPr>
          <p:cNvPr id="2" name="자유형 1">
            <a:extLst>
              <a:ext uri="{FF2B5EF4-FFF2-40B4-BE49-F238E27FC236}">
                <a16:creationId xmlns:a16="http://schemas.microsoft.com/office/drawing/2014/main" id="{710BF1E9-A174-BD33-6ADE-864D775EF3FC}"/>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5C9C8493-E9DB-C46E-E0B3-D90DCD9A8A3F}"/>
              </a:ext>
            </a:extLst>
          </p:cNvPr>
          <p:cNvSpPr txBox="1"/>
          <p:nvPr/>
        </p:nvSpPr>
        <p:spPr>
          <a:xfrm>
            <a:off x="776536" y="771083"/>
            <a:ext cx="8496944" cy="523220"/>
          </a:xfrm>
          <a:prstGeom prst="rect">
            <a:avLst/>
          </a:prstGeom>
          <a:noFill/>
        </p:spPr>
        <p:txBody>
          <a:bodyPr wrap="square">
            <a:spAutoFit/>
          </a:bodyPr>
          <a:lstStyle/>
          <a:p>
            <a:pPr algn="ctr"/>
            <a:r>
              <a:rPr lang="en-US" altLang="ko-KR" sz="2800" dirty="0">
                <a:solidFill>
                  <a:srgbClr val="000000"/>
                </a:solidFill>
                <a:latin typeface="Times New Roman" panose="02020603050405020304" pitchFamily="18" charset="0"/>
                <a:cs typeface="Times New Roman" panose="02020603050405020304" pitchFamily="18" charset="0"/>
              </a:rPr>
              <a:t>Ablation study</a:t>
            </a:r>
          </a:p>
        </p:txBody>
      </p:sp>
      <p:pic>
        <p:nvPicPr>
          <p:cNvPr id="6" name="그림 5">
            <a:extLst>
              <a:ext uri="{FF2B5EF4-FFF2-40B4-BE49-F238E27FC236}">
                <a16:creationId xmlns:a16="http://schemas.microsoft.com/office/drawing/2014/main" id="{D0685ACD-CDE8-4BC3-10DD-E39BF7A51B07}"/>
              </a:ext>
            </a:extLst>
          </p:cNvPr>
          <p:cNvPicPr>
            <a:picLocks noChangeAspect="1"/>
          </p:cNvPicPr>
          <p:nvPr/>
        </p:nvPicPr>
        <p:blipFill>
          <a:blip r:embed="rId3"/>
          <a:stretch>
            <a:fillRect/>
          </a:stretch>
        </p:blipFill>
        <p:spPr>
          <a:xfrm>
            <a:off x="401284" y="1867317"/>
            <a:ext cx="4416370" cy="4219600"/>
          </a:xfrm>
          <a:prstGeom prst="rect">
            <a:avLst/>
          </a:prstGeom>
        </p:spPr>
      </p:pic>
      <p:pic>
        <p:nvPicPr>
          <p:cNvPr id="8" name="그림 7">
            <a:extLst>
              <a:ext uri="{FF2B5EF4-FFF2-40B4-BE49-F238E27FC236}">
                <a16:creationId xmlns:a16="http://schemas.microsoft.com/office/drawing/2014/main" id="{F96B95E8-C946-C793-F9B0-D86B928F8A7A}"/>
              </a:ext>
            </a:extLst>
          </p:cNvPr>
          <p:cNvPicPr>
            <a:picLocks noChangeAspect="1"/>
          </p:cNvPicPr>
          <p:nvPr/>
        </p:nvPicPr>
        <p:blipFill>
          <a:blip r:embed="rId4"/>
          <a:stretch>
            <a:fillRect/>
          </a:stretch>
        </p:blipFill>
        <p:spPr>
          <a:xfrm>
            <a:off x="4861789" y="2558525"/>
            <a:ext cx="4697960" cy="3266426"/>
          </a:xfrm>
          <a:prstGeom prst="rect">
            <a:avLst/>
          </a:prstGeom>
        </p:spPr>
      </p:pic>
    </p:spTree>
    <p:extLst>
      <p:ext uri="{BB962C8B-B14F-4D97-AF65-F5344CB8AC3E}">
        <p14:creationId xmlns:p14="http://schemas.microsoft.com/office/powerpoint/2010/main" val="214939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33AF-1B6B-78C2-5FE1-27FE99F12F12}"/>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F75D2347-71EE-68FA-787E-434808859177}"/>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Problem Definition</a:t>
            </a:r>
          </a:p>
        </p:txBody>
      </p:sp>
      <p:sp>
        <p:nvSpPr>
          <p:cNvPr id="2" name="자유형 1">
            <a:extLst>
              <a:ext uri="{FF2B5EF4-FFF2-40B4-BE49-F238E27FC236}">
                <a16:creationId xmlns:a16="http://schemas.microsoft.com/office/drawing/2014/main" id="{09FA96CB-8C22-EF26-AE13-7A6DB556B5D2}"/>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B137F887-0ECE-FAD4-DD3A-2B21676F4644}"/>
              </a:ext>
            </a:extLst>
          </p:cNvPr>
          <p:cNvSpPr txBox="1"/>
          <p:nvPr/>
        </p:nvSpPr>
        <p:spPr>
          <a:xfrm>
            <a:off x="456695" y="1196752"/>
            <a:ext cx="8992609" cy="579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a:lnSpc>
                <a:spcPct val="150000"/>
              </a:lnSpc>
              <a:buAutoNum type="arabicPeriod"/>
            </a:pPr>
            <a:r>
              <a:rPr lang="en-US" altLang="ko-KR" sz="2400" b="1" dirty="0">
                <a:latin typeface="Times New Roman" panose="02020603050405020304" pitchFamily="18" charset="0"/>
                <a:ea typeface="맑은 고딕"/>
                <a:cs typeface="Times New Roman" panose="02020603050405020304" pitchFamily="18" charset="0"/>
              </a:rPr>
              <a:t>Inadequate capture of deep semantics in program code</a:t>
            </a:r>
          </a:p>
        </p:txBody>
      </p:sp>
      <p:sp>
        <p:nvSpPr>
          <p:cNvPr id="13" name="TextBox 12">
            <a:extLst>
              <a:ext uri="{FF2B5EF4-FFF2-40B4-BE49-F238E27FC236}">
                <a16:creationId xmlns:a16="http://schemas.microsoft.com/office/drawing/2014/main" id="{E3F272DC-9F16-7E95-6115-12775303742B}"/>
              </a:ext>
            </a:extLst>
          </p:cNvPr>
          <p:cNvSpPr txBox="1"/>
          <p:nvPr/>
        </p:nvSpPr>
        <p:spPr>
          <a:xfrm>
            <a:off x="456695" y="2068762"/>
            <a:ext cx="8992609" cy="3268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Unlike natural language, the programming language has a formal structure, which provides important code semantics that is unambiguous in general.</a:t>
            </a:r>
          </a:p>
          <a:p>
            <a:pPr algn="ctr">
              <a:lnSpc>
                <a:spcPct val="150000"/>
              </a:lnSpc>
            </a:pPr>
            <a:endParaRPr lang="en-US" altLang="ko-KR" sz="2000" dirty="0">
              <a:latin typeface="Times New Roman" panose="02020603050405020304" pitchFamily="18" charset="0"/>
              <a:ea typeface="맑은 고딕"/>
              <a:cs typeface="Times New Roman" panose="02020603050405020304" pitchFamily="18" charset="0"/>
            </a:endParaRP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Pre-trained BERT model either totally ignores the code structure </a:t>
            </a:r>
            <a:br>
              <a:rPr lang="en-US" altLang="ko-KR" sz="2000" dirty="0">
                <a:latin typeface="Times New Roman" panose="02020603050405020304" pitchFamily="18" charset="0"/>
                <a:ea typeface="맑은 고딕"/>
                <a:cs typeface="Times New Roman" panose="02020603050405020304" pitchFamily="18" charset="0"/>
              </a:rPr>
            </a:br>
            <a:r>
              <a:rPr lang="en-US" altLang="ko-KR" sz="2000" dirty="0">
                <a:latin typeface="Times New Roman" panose="02020603050405020304" pitchFamily="18" charset="0"/>
                <a:ea typeface="맑은 고딕"/>
                <a:cs typeface="Times New Roman" panose="02020603050405020304" pitchFamily="18" charset="0"/>
              </a:rPr>
              <a:t>by treating code snippet as a </a:t>
            </a:r>
            <a:r>
              <a:rPr lang="en-US" altLang="ko-KR" sz="2000" dirty="0">
                <a:highlight>
                  <a:srgbClr val="FFFF00"/>
                </a:highlight>
                <a:latin typeface="Times New Roman" panose="02020603050405020304" pitchFamily="18" charset="0"/>
                <a:ea typeface="맑은 고딕"/>
                <a:cs typeface="Times New Roman" panose="02020603050405020304" pitchFamily="18" charset="0"/>
              </a:rPr>
              <a:t>sequence of tokens same as natural language </a:t>
            </a: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or considers only the shallow structure of the code by using </a:t>
            </a:r>
          </a:p>
          <a:p>
            <a:pPr algn="ctr">
              <a:lnSpc>
                <a:spcPct val="150000"/>
              </a:lnSpc>
            </a:pPr>
            <a:r>
              <a:rPr lang="en-US" altLang="ko-KR" sz="2000" dirty="0">
                <a:highlight>
                  <a:srgbClr val="FFFF00"/>
                </a:highlight>
                <a:latin typeface="Times New Roman" panose="02020603050405020304" pitchFamily="18" charset="0"/>
                <a:ea typeface="맑은 고딕"/>
                <a:cs typeface="Times New Roman" panose="02020603050405020304" pitchFamily="18" charset="0"/>
              </a:rPr>
              <a:t>graph code representations such as data flow graph</a:t>
            </a:r>
          </a:p>
        </p:txBody>
      </p:sp>
    </p:spTree>
    <p:extLst>
      <p:ext uri="{BB962C8B-B14F-4D97-AF65-F5344CB8AC3E}">
        <p14:creationId xmlns:p14="http://schemas.microsoft.com/office/powerpoint/2010/main" val="388772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7FAFB-3C0B-8255-2F43-9E524AA08D90}"/>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C0547F2F-071A-D31D-23D6-A451406E3BD5}"/>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Problem Definition</a:t>
            </a:r>
          </a:p>
        </p:txBody>
      </p:sp>
      <p:sp>
        <p:nvSpPr>
          <p:cNvPr id="2" name="자유형 1">
            <a:extLst>
              <a:ext uri="{FF2B5EF4-FFF2-40B4-BE49-F238E27FC236}">
                <a16:creationId xmlns:a16="http://schemas.microsoft.com/office/drawing/2014/main" id="{85FCADE3-A4B7-4772-BE4B-EFE364583FF5}"/>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89617611-92E1-5B98-20A2-F6CD7F8BB4BA}"/>
              </a:ext>
            </a:extLst>
          </p:cNvPr>
          <p:cNvSpPr txBox="1"/>
          <p:nvPr/>
        </p:nvSpPr>
        <p:spPr>
          <a:xfrm>
            <a:off x="447325" y="1003076"/>
            <a:ext cx="8992609" cy="1687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400" b="1" dirty="0">
                <a:latin typeface="Times New Roman" panose="02020603050405020304" pitchFamily="18" charset="0"/>
                <a:ea typeface="맑은 고딕"/>
                <a:cs typeface="Times New Roman" panose="02020603050405020304" pitchFamily="18" charset="0"/>
              </a:rPr>
              <a:t>2. Insufficient use of negative samples &amp; Neglect of lexical similarity between bug reports and changesets.</a:t>
            </a:r>
          </a:p>
          <a:p>
            <a:pPr algn="ctr">
              <a:lnSpc>
                <a:spcPct val="150000"/>
              </a:lnSpc>
            </a:pPr>
            <a:r>
              <a:rPr lang="en-US" altLang="ko-KR" sz="2400" b="1" dirty="0">
                <a:latin typeface="Times New Roman" panose="02020603050405020304" pitchFamily="18" charset="0"/>
                <a:ea typeface="맑은 고딕"/>
                <a:cs typeface="Times New Roman" panose="02020603050405020304" pitchFamily="18" charset="0"/>
              </a:rPr>
              <a:t> </a:t>
            </a:r>
          </a:p>
        </p:txBody>
      </p:sp>
      <p:sp>
        <p:nvSpPr>
          <p:cNvPr id="13" name="TextBox 12">
            <a:extLst>
              <a:ext uri="{FF2B5EF4-FFF2-40B4-BE49-F238E27FC236}">
                <a16:creationId xmlns:a16="http://schemas.microsoft.com/office/drawing/2014/main" id="{9B62AEFF-54B1-7B42-5003-30C3CC04B853}"/>
              </a:ext>
            </a:extLst>
          </p:cNvPr>
          <p:cNvSpPr txBox="1"/>
          <p:nvPr/>
        </p:nvSpPr>
        <p:spPr>
          <a:xfrm>
            <a:off x="447325" y="2568969"/>
            <a:ext cx="8992609" cy="2806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Some techniques select only </a:t>
            </a:r>
            <a:r>
              <a:rPr lang="en-US" altLang="ko-KR" sz="2000" dirty="0">
                <a:highlight>
                  <a:srgbClr val="FFFF00"/>
                </a:highlight>
                <a:latin typeface="Times New Roman" panose="02020603050405020304" pitchFamily="18" charset="0"/>
                <a:ea typeface="맑은 고딕"/>
                <a:cs typeface="Times New Roman" panose="02020603050405020304" pitchFamily="18" charset="0"/>
              </a:rPr>
              <a:t>one irrelevant changeset </a:t>
            </a:r>
            <a:r>
              <a:rPr lang="en-US" altLang="ko-KR" sz="2000" dirty="0">
                <a:latin typeface="Times New Roman" panose="02020603050405020304" pitchFamily="18" charset="0"/>
                <a:ea typeface="맑은 고딕"/>
                <a:cs typeface="Times New Roman" panose="02020603050405020304" pitchFamily="18" charset="0"/>
              </a:rPr>
              <a:t>as a negative sample per bug report, leading to inefficient negative sample mining and poor model performance.</a:t>
            </a:r>
          </a:p>
          <a:p>
            <a:pPr algn="ctr">
              <a:lnSpc>
                <a:spcPct val="150000"/>
              </a:lnSpc>
            </a:pPr>
            <a:endParaRPr lang="en-US" altLang="ko-KR" sz="2000" dirty="0">
              <a:highlight>
                <a:srgbClr val="FFFF00"/>
              </a:highlight>
              <a:latin typeface="Times New Roman" panose="02020603050405020304" pitchFamily="18" charset="0"/>
              <a:ea typeface="맑은 고딕"/>
              <a:cs typeface="Times New Roman" panose="02020603050405020304" pitchFamily="18" charset="0"/>
            </a:endParaRP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Existing BERT-based bug localization techniques only account for the </a:t>
            </a:r>
          </a:p>
          <a:p>
            <a:pPr algn="ctr">
              <a:lnSpc>
                <a:spcPct val="150000"/>
              </a:lnSpc>
            </a:pPr>
            <a:r>
              <a:rPr lang="en-US" altLang="ko-KR" sz="2000" dirty="0">
                <a:highlight>
                  <a:srgbClr val="FFFF00"/>
                </a:highlight>
                <a:latin typeface="Times New Roman" panose="02020603050405020304" pitchFamily="18" charset="0"/>
                <a:ea typeface="맑은 고딕"/>
                <a:cs typeface="Times New Roman" panose="02020603050405020304" pitchFamily="18" charset="0"/>
              </a:rPr>
              <a:t>semantic level</a:t>
            </a:r>
            <a:r>
              <a:rPr lang="en-US" altLang="ko-KR" sz="2000" dirty="0">
                <a:latin typeface="Times New Roman" panose="02020603050405020304" pitchFamily="18" charset="0"/>
                <a:ea typeface="맑은 고딕"/>
                <a:cs typeface="Times New Roman" panose="02020603050405020304" pitchFamily="18" charset="0"/>
              </a:rPr>
              <a:t> similarity between bug reports and changesets, </a:t>
            </a: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totally ignoring the </a:t>
            </a:r>
            <a:r>
              <a:rPr lang="en-US" altLang="ko-KR" sz="2000" dirty="0">
                <a:highlight>
                  <a:srgbClr val="FFFF00"/>
                </a:highlight>
                <a:latin typeface="Times New Roman" panose="02020603050405020304" pitchFamily="18" charset="0"/>
                <a:ea typeface="맑은 고딕"/>
                <a:cs typeface="Times New Roman" panose="02020603050405020304" pitchFamily="18" charset="0"/>
              </a:rPr>
              <a:t>lexical similarity</a:t>
            </a:r>
          </a:p>
        </p:txBody>
      </p:sp>
    </p:spTree>
    <p:extLst>
      <p:ext uri="{BB962C8B-B14F-4D97-AF65-F5344CB8AC3E}">
        <p14:creationId xmlns:p14="http://schemas.microsoft.com/office/powerpoint/2010/main" val="388292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E2B5-F787-A74D-724D-4E049E01B57F}"/>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F20DA80D-18A3-5655-14E3-25565E4A72DE}"/>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Problem Definition</a:t>
            </a:r>
          </a:p>
        </p:txBody>
      </p:sp>
      <p:sp>
        <p:nvSpPr>
          <p:cNvPr id="2" name="자유형 1">
            <a:extLst>
              <a:ext uri="{FF2B5EF4-FFF2-40B4-BE49-F238E27FC236}">
                <a16:creationId xmlns:a16="http://schemas.microsoft.com/office/drawing/2014/main" id="{CB8D4CA2-462B-22C9-A695-4EF397713F8B}"/>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067D1F0B-AAB8-68CE-B789-323C0D8CE207}"/>
              </a:ext>
            </a:extLst>
          </p:cNvPr>
          <p:cNvSpPr txBox="1"/>
          <p:nvPr/>
        </p:nvSpPr>
        <p:spPr>
          <a:xfrm>
            <a:off x="447325" y="1003076"/>
            <a:ext cx="8992609" cy="661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800" b="1" dirty="0">
                <a:latin typeface="Times New Roman" panose="02020603050405020304" pitchFamily="18" charset="0"/>
                <a:ea typeface="맑은 고딕"/>
                <a:cs typeface="Times New Roman" panose="02020603050405020304" pitchFamily="18" charset="0"/>
              </a:rPr>
              <a:t>Information Retrieval-based bug localization</a:t>
            </a:r>
          </a:p>
        </p:txBody>
      </p:sp>
      <p:sp>
        <p:nvSpPr>
          <p:cNvPr id="13" name="TextBox 12">
            <a:extLst>
              <a:ext uri="{FF2B5EF4-FFF2-40B4-BE49-F238E27FC236}">
                <a16:creationId xmlns:a16="http://schemas.microsoft.com/office/drawing/2014/main" id="{3E65B35F-2353-487F-856F-DF687AA374C8}"/>
              </a:ext>
            </a:extLst>
          </p:cNvPr>
          <p:cNvSpPr txBox="1"/>
          <p:nvPr/>
        </p:nvSpPr>
        <p:spPr>
          <a:xfrm>
            <a:off x="456695" y="1988840"/>
            <a:ext cx="8992609" cy="3268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Information retrieval-based methods typically proceed by</a:t>
            </a: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establishing the </a:t>
            </a:r>
            <a:r>
              <a:rPr lang="en-US" altLang="ko-KR" sz="2000" dirty="0">
                <a:highlight>
                  <a:srgbClr val="FFFF00"/>
                </a:highlight>
                <a:latin typeface="Times New Roman" panose="02020603050405020304" pitchFamily="18" charset="0"/>
                <a:ea typeface="맑은 고딕"/>
                <a:cs typeface="Times New Roman" panose="02020603050405020304" pitchFamily="18" charset="0"/>
              </a:rPr>
              <a:t>relevance between bug reports and related software</a:t>
            </a:r>
          </a:p>
          <a:p>
            <a:pPr algn="ctr">
              <a:lnSpc>
                <a:spcPct val="150000"/>
              </a:lnSpc>
            </a:pPr>
            <a:r>
              <a:rPr lang="en-US" altLang="ko-KR" sz="2000" dirty="0">
                <a:highlight>
                  <a:srgbClr val="FFFF00"/>
                </a:highlight>
                <a:latin typeface="Times New Roman" panose="02020603050405020304" pitchFamily="18" charset="0"/>
                <a:ea typeface="맑은 고딕"/>
                <a:cs typeface="Times New Roman" panose="02020603050405020304" pitchFamily="18" charset="0"/>
              </a:rPr>
              <a:t>artifacts</a:t>
            </a:r>
            <a:r>
              <a:rPr lang="en-US" altLang="ko-KR" sz="2000" dirty="0">
                <a:latin typeface="Times New Roman" panose="02020603050405020304" pitchFamily="18" charset="0"/>
                <a:ea typeface="맑은 고딕"/>
                <a:cs typeface="Times New Roman" panose="02020603050405020304" pitchFamily="18" charset="0"/>
              </a:rPr>
              <a:t> on the ground of information retrieval techniques</a:t>
            </a:r>
          </a:p>
          <a:p>
            <a:pPr algn="ctr">
              <a:lnSpc>
                <a:spcPct val="150000"/>
              </a:lnSpc>
            </a:pPr>
            <a:endParaRPr lang="en-US" altLang="ko-KR" sz="2000" dirty="0">
              <a:highlight>
                <a:srgbClr val="FFFF00"/>
              </a:highlight>
              <a:latin typeface="Times New Roman" panose="02020603050405020304" pitchFamily="18" charset="0"/>
              <a:ea typeface="맑은 고딕"/>
              <a:cs typeface="Times New Roman" panose="02020603050405020304" pitchFamily="18" charset="0"/>
            </a:endParaRP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this category of methods is appealing as it is amenable to</a:t>
            </a: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the mainstream development practice which features continuous</a:t>
            </a:r>
          </a:p>
          <a:p>
            <a:pPr algn="ctr">
              <a:lnSpc>
                <a:spcPct val="150000"/>
              </a:lnSpc>
            </a:pPr>
            <a:r>
              <a:rPr lang="en-US" altLang="ko-KR" sz="2000" dirty="0">
                <a:latin typeface="Times New Roman" panose="02020603050405020304" pitchFamily="18" charset="0"/>
                <a:ea typeface="맑은 고딕"/>
                <a:cs typeface="Times New Roman" panose="02020603050405020304" pitchFamily="18" charset="0"/>
              </a:rPr>
              <a:t>integration (CI), versioning with </a:t>
            </a:r>
            <a:r>
              <a:rPr lang="en-US" altLang="ko-KR" sz="2000" dirty="0">
                <a:highlight>
                  <a:srgbClr val="FFFF00"/>
                </a:highlight>
                <a:latin typeface="Times New Roman" panose="02020603050405020304" pitchFamily="18" charset="0"/>
                <a:ea typeface="맑은 고딕"/>
                <a:cs typeface="Times New Roman" panose="02020603050405020304" pitchFamily="18" charset="0"/>
              </a:rPr>
              <a:t>Git</a:t>
            </a:r>
          </a:p>
        </p:txBody>
      </p:sp>
      <p:pic>
        <p:nvPicPr>
          <p:cNvPr id="7" name="그림 6">
            <a:extLst>
              <a:ext uri="{FF2B5EF4-FFF2-40B4-BE49-F238E27FC236}">
                <a16:creationId xmlns:a16="http://schemas.microsoft.com/office/drawing/2014/main" id="{04DD19E6-5BB3-49B2-7F02-7983E6447FC2}"/>
              </a:ext>
            </a:extLst>
          </p:cNvPr>
          <p:cNvPicPr>
            <a:picLocks noChangeAspect="1"/>
          </p:cNvPicPr>
          <p:nvPr/>
        </p:nvPicPr>
        <p:blipFill>
          <a:blip r:embed="rId3"/>
          <a:stretch>
            <a:fillRect/>
          </a:stretch>
        </p:blipFill>
        <p:spPr>
          <a:xfrm>
            <a:off x="0" y="1058997"/>
            <a:ext cx="9906000" cy="5476375"/>
          </a:xfrm>
          <a:prstGeom prst="rect">
            <a:avLst/>
          </a:prstGeom>
        </p:spPr>
      </p:pic>
    </p:spTree>
    <p:extLst>
      <p:ext uri="{BB962C8B-B14F-4D97-AF65-F5344CB8AC3E}">
        <p14:creationId xmlns:p14="http://schemas.microsoft.com/office/powerpoint/2010/main" val="299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9ED06-B877-9BF4-28BC-4745584C5BF9}"/>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E2A79F3D-C2E2-4565-1696-4C37ECF9683A}"/>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66F1ADC2-7834-92F2-ED3C-65B445A935DA}"/>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DB49A13E-9BEA-8BB5-C28F-A89F445FD335}"/>
              </a:ext>
            </a:extLst>
          </p:cNvPr>
          <p:cNvSpPr txBox="1"/>
          <p:nvPr/>
        </p:nvSpPr>
        <p:spPr>
          <a:xfrm>
            <a:off x="2000672" y="1874728"/>
            <a:ext cx="5904656" cy="3108543"/>
          </a:xfrm>
          <a:prstGeom prst="rect">
            <a:avLst/>
          </a:prstGeom>
          <a:noFill/>
        </p:spPr>
        <p:txBody>
          <a:bodyPr wrap="square">
            <a:spAutoFit/>
          </a:bodyPr>
          <a:lstStyle/>
          <a:p>
            <a:pPr algn="ctr"/>
            <a:r>
              <a:rPr lang="en-US" altLang="ko-KR" sz="2800" dirty="0">
                <a:latin typeface="Times New Roman" panose="02020603050405020304" pitchFamily="18" charset="0"/>
                <a:cs typeface="Times New Roman" panose="02020603050405020304" pitchFamily="18" charset="0"/>
              </a:rPr>
              <a:t>a = m (b, c)</a:t>
            </a:r>
          </a:p>
          <a:p>
            <a:pPr algn="ctr"/>
            <a:endParaRPr lang="en-US" altLang="ko-KR" sz="2800" dirty="0">
              <a:latin typeface="Times New Roman" panose="02020603050405020304" pitchFamily="18" charset="0"/>
              <a:cs typeface="Times New Roman" panose="02020603050405020304" pitchFamily="18" charset="0"/>
            </a:endParaRPr>
          </a:p>
          <a:p>
            <a:pPr algn="ctr"/>
            <a:r>
              <a:rPr lang="en-US" altLang="ko-KR" sz="2800" b="0" i="0" u="none" strike="noStrike" baseline="0" dirty="0">
                <a:latin typeface="Times New Roman" panose="02020603050405020304" pitchFamily="18" charset="0"/>
                <a:cs typeface="Times New Roman" panose="02020603050405020304" pitchFamily="18" charset="0"/>
              </a:rPr>
              <a:t>Data flow: edges b → a and c → a </a:t>
            </a:r>
          </a:p>
          <a:p>
            <a:pPr algn="ctr"/>
            <a:r>
              <a:rPr lang="en-US" altLang="ko-KR" sz="2800" b="0" i="0" u="none" strike="noStrike" baseline="0" dirty="0">
                <a:latin typeface="Times New Roman" panose="02020603050405020304" pitchFamily="18" charset="0"/>
                <a:cs typeface="Times New Roman" panose="02020603050405020304" pitchFamily="18" charset="0"/>
              </a:rPr>
              <a:t>The values of two variables have flown </a:t>
            </a:r>
          </a:p>
          <a:p>
            <a:pPr algn="ctr"/>
            <a:r>
              <a:rPr lang="en-US" altLang="ko-KR" sz="2800" b="0" i="0" u="none" strike="noStrike" baseline="0" dirty="0">
                <a:latin typeface="Times New Roman" panose="02020603050405020304" pitchFamily="18" charset="0"/>
                <a:cs typeface="Times New Roman" panose="02020603050405020304" pitchFamily="18" charset="0"/>
              </a:rPr>
              <a:t>into another variable</a:t>
            </a:r>
            <a:endParaRPr lang="ko-KR" altLang="en-US" sz="2800" dirty="0">
              <a:latin typeface="Times New Roman" panose="02020603050405020304" pitchFamily="18" charset="0"/>
              <a:cs typeface="Times New Roman" panose="02020603050405020304" pitchFamily="18" charset="0"/>
            </a:endParaRPr>
          </a:p>
          <a:p>
            <a:pPr algn="ctr"/>
            <a:endParaRPr lang="en-US" altLang="ko-KR" sz="2800" dirty="0">
              <a:latin typeface="Times New Roman" panose="02020603050405020304" pitchFamily="18" charset="0"/>
              <a:cs typeface="Times New Roman" panose="02020603050405020304" pitchFamily="18" charset="0"/>
            </a:endParaRPr>
          </a:p>
          <a:p>
            <a:pPr algn="ctr"/>
            <a:r>
              <a:rPr lang="en-US" altLang="ko-KR" sz="2800" dirty="0">
                <a:latin typeface="Times New Roman" panose="02020603050405020304" pitchFamily="18" charset="0"/>
                <a:cs typeface="Times New Roman" panose="02020603050405020304" pitchFamily="18" charset="0"/>
              </a:rPr>
              <a:t>a = (b &amp;&amp;m (c))</a:t>
            </a:r>
            <a:endParaRPr lang="ko-KR"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14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F2794-E7CE-BC41-9D3A-25AF1FE5CB45}"/>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21A45D70-97D1-10DB-74D7-BD7DDF447683}"/>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1418E754-0665-4F8D-D669-E00308CF36B0}"/>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3B33F4EE-E86D-7E4C-FC2A-6F3FC47E14B4}"/>
              </a:ext>
            </a:extLst>
          </p:cNvPr>
          <p:cNvSpPr txBox="1"/>
          <p:nvPr/>
        </p:nvSpPr>
        <p:spPr>
          <a:xfrm>
            <a:off x="920552" y="1196752"/>
            <a:ext cx="8178454" cy="4832092"/>
          </a:xfrm>
          <a:prstGeom prst="rect">
            <a:avLst/>
          </a:prstGeom>
          <a:noFill/>
        </p:spPr>
        <p:txBody>
          <a:bodyPr wrap="square">
            <a:spAutoFit/>
          </a:bodyPr>
          <a:lstStyle/>
          <a:p>
            <a:pPr algn="ctr"/>
            <a:r>
              <a:rPr lang="en-US" altLang="ko-KR" sz="2800" dirty="0">
                <a:latin typeface="Times New Roman" panose="02020603050405020304" pitchFamily="18" charset="0"/>
                <a:cs typeface="Times New Roman" panose="02020603050405020304" pitchFamily="18" charset="0"/>
              </a:rPr>
              <a:t>a = m (b, c)</a:t>
            </a:r>
          </a:p>
          <a:p>
            <a:pPr algn="ctr"/>
            <a:endParaRPr lang="en-US" altLang="ko-KR" sz="2800" dirty="0">
              <a:latin typeface="Times New Roman" panose="02020603050405020304" pitchFamily="18" charset="0"/>
              <a:cs typeface="Times New Roman" panose="02020603050405020304" pitchFamily="18" charset="0"/>
            </a:endParaRPr>
          </a:p>
          <a:p>
            <a:pPr algn="ctr"/>
            <a:r>
              <a:rPr lang="en-US" altLang="ko-KR" sz="2800" b="0" i="0" u="none" strike="noStrike" baseline="0" dirty="0">
                <a:latin typeface="Times New Roman" panose="02020603050405020304" pitchFamily="18" charset="0"/>
                <a:cs typeface="Times New Roman" panose="02020603050405020304" pitchFamily="18" charset="0"/>
              </a:rPr>
              <a:t>Data flow: edges b → a and c → a </a:t>
            </a:r>
          </a:p>
          <a:p>
            <a:pPr algn="ctr"/>
            <a:endParaRPr lang="en-US" altLang="ko-KR" sz="2800" b="0" i="0" u="none" strike="noStrike" baseline="0" dirty="0">
              <a:latin typeface="Times New Roman" panose="02020603050405020304" pitchFamily="18" charset="0"/>
              <a:cs typeface="Times New Roman" panose="02020603050405020304" pitchFamily="18" charset="0"/>
            </a:endParaRPr>
          </a:p>
          <a:p>
            <a:pPr algn="ctr"/>
            <a:r>
              <a:rPr lang="en-US" altLang="ko-KR" sz="2800" dirty="0">
                <a:latin typeface="Times New Roman" panose="02020603050405020304" pitchFamily="18" charset="0"/>
                <a:cs typeface="Times New Roman" panose="02020603050405020304" pitchFamily="18" charset="0"/>
              </a:rPr>
              <a:t>+ ) what kinds of program elements </a:t>
            </a:r>
          </a:p>
          <a:p>
            <a:pPr algn="ctr"/>
            <a:r>
              <a:rPr lang="en-US" altLang="ko-KR" sz="2800" dirty="0">
                <a:latin typeface="Times New Roman" panose="02020603050405020304" pitchFamily="18" charset="0"/>
                <a:cs typeface="Times New Roman" panose="02020603050405020304" pitchFamily="18" charset="0"/>
              </a:rPr>
              <a:t>+) which operations are taken into account</a:t>
            </a:r>
          </a:p>
          <a:p>
            <a:pPr algn="ctr"/>
            <a:endParaRPr lang="en-US" altLang="ko-KR" sz="2800" dirty="0">
              <a:latin typeface="Times New Roman" panose="02020603050405020304" pitchFamily="18" charset="0"/>
              <a:cs typeface="Times New Roman" panose="02020603050405020304" pitchFamily="18" charset="0"/>
            </a:endParaRPr>
          </a:p>
          <a:p>
            <a:pPr algn="ctr"/>
            <a:r>
              <a:rPr lang="en-US" altLang="ko-KR" sz="2800" dirty="0">
                <a:latin typeface="Times New Roman" panose="02020603050405020304" pitchFamily="18" charset="0"/>
                <a:cs typeface="Times New Roman" panose="02020603050405020304" pitchFamily="18" charset="0"/>
              </a:rPr>
              <a:t>the value of an Integer type variable and </a:t>
            </a:r>
          </a:p>
          <a:p>
            <a:pPr algn="ctr"/>
            <a:r>
              <a:rPr lang="en-US" altLang="ko-KR" sz="2800" dirty="0">
                <a:latin typeface="Times New Roman" panose="02020603050405020304" pitchFamily="18" charset="0"/>
                <a:cs typeface="Times New Roman" panose="02020603050405020304" pitchFamily="18" charset="0"/>
              </a:rPr>
              <a:t>the value of a User-defined type variable </a:t>
            </a:r>
          </a:p>
          <a:p>
            <a:pPr algn="ctr"/>
            <a:r>
              <a:rPr lang="en-US" altLang="ko-KR" sz="2800" dirty="0">
                <a:latin typeface="Times New Roman" panose="02020603050405020304" pitchFamily="18" charset="0"/>
                <a:cs typeface="Times New Roman" panose="02020603050405020304" pitchFamily="18" charset="0"/>
              </a:rPr>
              <a:t>have flown into another Boolean type </a:t>
            </a:r>
          </a:p>
          <a:p>
            <a:pPr algn="ctr"/>
            <a:r>
              <a:rPr lang="en-US" altLang="ko-KR" sz="2800" dirty="0">
                <a:latin typeface="Times New Roman" panose="02020603050405020304" pitchFamily="18" charset="0"/>
                <a:cs typeface="Times New Roman" panose="02020603050405020304" pitchFamily="18" charset="0"/>
              </a:rPr>
              <a:t>variable through a function call</a:t>
            </a:r>
          </a:p>
        </p:txBody>
      </p:sp>
    </p:spTree>
    <p:extLst>
      <p:ext uri="{BB962C8B-B14F-4D97-AF65-F5344CB8AC3E}">
        <p14:creationId xmlns:p14="http://schemas.microsoft.com/office/powerpoint/2010/main" val="204637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04D5-2F39-DEAD-88D2-922E8F1BC077}"/>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AD3D1A7B-BA36-2007-70D1-9D24934AB786}"/>
              </a:ext>
            </a:extLst>
          </p:cNvPr>
          <p:cNvSpPr txBox="1"/>
          <p:nvPr/>
        </p:nvSpPr>
        <p:spPr>
          <a:xfrm>
            <a:off x="366794" y="330753"/>
            <a:ext cx="8675433" cy="461665"/>
          </a:xfrm>
          <a:prstGeom prst="rect">
            <a:avLst/>
          </a:prstGeom>
          <a:noFill/>
        </p:spPr>
        <p:txBody>
          <a:bodyPr wrap="square" lIns="91440" tIns="45720" rIns="91440" bIns="45720" rtlCol="0" anchor="t">
            <a:spAutoFit/>
          </a:bodyPr>
          <a:lstStyle/>
          <a:p>
            <a:r>
              <a:rPr lang="en-US" altLang="ko-KR" sz="2400" dirty="0">
                <a:solidFill>
                  <a:srgbClr val="004094"/>
                </a:solidFill>
                <a:latin typeface="Times New Roman" panose="02020603050405020304" pitchFamily="18" charset="0"/>
                <a:ea typeface="Noto Sans CJK KR Medium"/>
                <a:cs typeface="Times New Roman" panose="02020603050405020304" pitchFamily="18" charset="0"/>
              </a:rPr>
              <a:t>Semantic Flow Graph</a:t>
            </a:r>
          </a:p>
        </p:txBody>
      </p:sp>
      <p:sp>
        <p:nvSpPr>
          <p:cNvPr id="2" name="자유형 1">
            <a:extLst>
              <a:ext uri="{FF2B5EF4-FFF2-40B4-BE49-F238E27FC236}">
                <a16:creationId xmlns:a16="http://schemas.microsoft.com/office/drawing/2014/main" id="{0363B584-D6D1-1316-74FC-2AEECD57EF22}"/>
              </a:ext>
            </a:extLst>
          </p:cNvPr>
          <p:cNvSpPr/>
          <p:nvPr/>
        </p:nvSpPr>
        <p:spPr>
          <a:xfrm>
            <a:off x="0" y="0"/>
            <a:ext cx="162732" cy="1332854"/>
          </a:xfrm>
          <a:custGeom>
            <a:avLst/>
            <a:gdLst>
              <a:gd name="connsiteX0" fmla="*/ 162732 w 162732"/>
              <a:gd name="connsiteY0" fmla="*/ 0 h 1332854"/>
              <a:gd name="connsiteX1" fmla="*/ 0 w 162732"/>
              <a:gd name="connsiteY1" fmla="*/ 0 h 1332854"/>
              <a:gd name="connsiteX2" fmla="*/ 0 w 162732"/>
              <a:gd name="connsiteY2" fmla="*/ 1332854 h 1332854"/>
              <a:gd name="connsiteX3" fmla="*/ 162732 w 162732"/>
              <a:gd name="connsiteY3" fmla="*/ 1301858 h 1332854"/>
              <a:gd name="connsiteX4" fmla="*/ 162732 w 162732"/>
              <a:gd name="connsiteY4" fmla="*/ 0 h 133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32" h="1332854">
                <a:moveTo>
                  <a:pt x="162732" y="0"/>
                </a:moveTo>
                <a:lnTo>
                  <a:pt x="0" y="0"/>
                </a:lnTo>
                <a:lnTo>
                  <a:pt x="0" y="1332854"/>
                </a:lnTo>
                <a:lnTo>
                  <a:pt x="162732" y="1301858"/>
                </a:lnTo>
                <a:lnTo>
                  <a:pt x="162732" y="0"/>
                </a:lnTo>
                <a:close/>
              </a:path>
            </a:pathLst>
          </a:custGeom>
          <a:solidFill>
            <a:srgbClr val="004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85299046-3700-8BE8-5ECF-FB392F714F26}"/>
              </a:ext>
            </a:extLst>
          </p:cNvPr>
          <p:cNvSpPr txBox="1"/>
          <p:nvPr/>
        </p:nvSpPr>
        <p:spPr>
          <a:xfrm>
            <a:off x="863773" y="5085184"/>
            <a:ext cx="8178454" cy="1015663"/>
          </a:xfrm>
          <a:prstGeom prst="rect">
            <a:avLst/>
          </a:prstGeom>
          <a:noFill/>
        </p:spPr>
        <p:txBody>
          <a:bodyPr wrap="square">
            <a:spAutoFit/>
          </a:bodyPr>
          <a:lstStyle/>
          <a:p>
            <a:pPr algn="ctr"/>
            <a:r>
              <a:rPr lang="en-US" altLang="ko-KR" sz="2000" dirty="0">
                <a:latin typeface="Times New Roman" panose="02020603050405020304" pitchFamily="18" charset="0"/>
                <a:cs typeface="Times New Roman" panose="02020603050405020304" pitchFamily="18" charset="0"/>
              </a:rPr>
              <a:t>The Semantic Flow Graph (SFG) </a:t>
            </a:r>
          </a:p>
          <a:p>
            <a:pPr algn="ctr"/>
            <a:r>
              <a:rPr lang="en-US" altLang="ko-KR" sz="2000" dirty="0">
                <a:latin typeface="Times New Roman" panose="02020603050405020304" pitchFamily="18" charset="0"/>
                <a:cs typeface="Times New Roman" panose="02020603050405020304" pitchFamily="18" charset="0"/>
              </a:rPr>
              <a:t>for a code snippet is a tuple &lt; </a:t>
            </a:r>
            <a:r>
              <a:rPr lang="ko-KR" altLang="en-US" sz="2000" dirty="0">
                <a:latin typeface="Times New Roman" panose="02020603050405020304" pitchFamily="18" charset="0"/>
                <a:cs typeface="Times New Roman" panose="02020603050405020304" pitchFamily="18" charset="0"/>
              </a:rPr>
              <a:t>𝑁</a:t>
            </a:r>
            <a:r>
              <a:rPr lang="en-US" altLang="ko-KR" sz="2000" dirty="0">
                <a:latin typeface="Times New Roman" panose="02020603050405020304" pitchFamily="18" charset="0"/>
                <a:cs typeface="Times New Roman" panose="02020603050405020304" pitchFamily="18" charset="0"/>
              </a:rPr>
              <a:t>, </a:t>
            </a:r>
            <a:r>
              <a:rPr lang="ko-KR" altLang="en-US" sz="2000" dirty="0">
                <a:latin typeface="Times New Roman" panose="02020603050405020304" pitchFamily="18" charset="0"/>
                <a:cs typeface="Times New Roman" panose="02020603050405020304" pitchFamily="18" charset="0"/>
              </a:rPr>
              <a:t>𝐸</a:t>
            </a:r>
            <a:r>
              <a:rPr lang="en-US" altLang="ko-KR" sz="2000" dirty="0">
                <a:latin typeface="Times New Roman" panose="02020603050405020304" pitchFamily="18" charset="0"/>
                <a:cs typeface="Times New Roman" panose="02020603050405020304" pitchFamily="18" charset="0"/>
              </a:rPr>
              <a:t>, </a:t>
            </a:r>
            <a:r>
              <a:rPr lang="ko-KR" altLang="en-US" sz="2000" dirty="0">
                <a:latin typeface="Times New Roman" panose="02020603050405020304" pitchFamily="18" charset="0"/>
                <a:cs typeface="Times New Roman" panose="02020603050405020304" pitchFamily="18" charset="0"/>
              </a:rPr>
              <a:t>𝑇</a:t>
            </a:r>
            <a:r>
              <a:rPr lang="en-US" altLang="ko-KR" sz="2000" dirty="0">
                <a:latin typeface="Times New Roman" panose="02020603050405020304" pitchFamily="18" charset="0"/>
                <a:cs typeface="Times New Roman" panose="02020603050405020304" pitchFamily="18" charset="0"/>
              </a:rPr>
              <a:t>, </a:t>
            </a:r>
            <a:r>
              <a:rPr lang="ko-KR" altLang="en-US" sz="2000" dirty="0">
                <a:latin typeface="Times New Roman" panose="02020603050405020304" pitchFamily="18" charset="0"/>
                <a:cs typeface="Times New Roman" panose="02020603050405020304" pitchFamily="18" charset="0"/>
              </a:rPr>
              <a:t>𝑅 </a:t>
            </a:r>
            <a:r>
              <a:rPr lang="en-US" altLang="ko-KR" sz="2000" dirty="0">
                <a:latin typeface="Times New Roman" panose="02020603050405020304" pitchFamily="18" charset="0"/>
                <a:cs typeface="Times New Roman" panose="02020603050405020304" pitchFamily="18" charset="0"/>
              </a:rPr>
              <a:t>&gt;</a:t>
            </a:r>
          </a:p>
          <a:p>
            <a:pPr algn="ctr"/>
            <a:endParaRPr lang="en-US" altLang="ko-KR" sz="2000"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EF3580D8-4A0B-565E-EADA-99EF78E4693B}"/>
              </a:ext>
            </a:extLst>
          </p:cNvPr>
          <p:cNvPicPr>
            <a:picLocks noChangeAspect="1"/>
          </p:cNvPicPr>
          <p:nvPr/>
        </p:nvPicPr>
        <p:blipFill>
          <a:blip r:embed="rId3"/>
          <a:stretch>
            <a:fillRect/>
          </a:stretch>
        </p:blipFill>
        <p:spPr>
          <a:xfrm>
            <a:off x="560512" y="1281540"/>
            <a:ext cx="8784976" cy="3314522"/>
          </a:xfrm>
          <a:prstGeom prst="rect">
            <a:avLst/>
          </a:prstGeom>
        </p:spPr>
      </p:pic>
    </p:spTree>
    <p:extLst>
      <p:ext uri="{BB962C8B-B14F-4D97-AF65-F5344CB8AC3E}">
        <p14:creationId xmlns:p14="http://schemas.microsoft.com/office/powerpoint/2010/main" val="193418139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3968</TotalTime>
  <Words>2493</Words>
  <Application>Microsoft Office PowerPoint</Application>
  <PresentationFormat>A4 용지(210x297mm)</PresentationFormat>
  <Paragraphs>537</Paragraphs>
  <Slides>37</Slides>
  <Notes>36</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37</vt:i4>
      </vt:variant>
    </vt:vector>
  </HeadingPairs>
  <TitlesOfParts>
    <vt:vector size="42" baseType="lpstr">
      <vt:lpstr>맑은 고딕</vt:lpstr>
      <vt:lpstr>Times New Roman</vt:lpstr>
      <vt:lpstr>Cambria Math</vt:lpstr>
      <vt:lpstr>Arial</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사용자</dc:creator>
  <cp:lastModifiedBy>전형준</cp:lastModifiedBy>
  <cp:revision>160</cp:revision>
  <dcterms:created xsi:type="dcterms:W3CDTF">2018-09-05T05:11:29Z</dcterms:created>
  <dcterms:modified xsi:type="dcterms:W3CDTF">2024-11-19T02:39:41Z</dcterms:modified>
</cp:coreProperties>
</file>